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263" r:id="rId2"/>
    <p:sldId id="305" r:id="rId3"/>
    <p:sldId id="261" r:id="rId4"/>
    <p:sldId id="309" r:id="rId5"/>
    <p:sldId id="310" r:id="rId6"/>
    <p:sldId id="311" r:id="rId7"/>
    <p:sldId id="342" r:id="rId8"/>
    <p:sldId id="312" r:id="rId9"/>
    <p:sldId id="298" r:id="rId10"/>
    <p:sldId id="299" r:id="rId11"/>
    <p:sldId id="314" r:id="rId12"/>
    <p:sldId id="315" r:id="rId13"/>
    <p:sldId id="316" r:id="rId14"/>
    <p:sldId id="317" r:id="rId15"/>
    <p:sldId id="318" r:id="rId16"/>
    <p:sldId id="319" r:id="rId17"/>
    <p:sldId id="322" r:id="rId18"/>
    <p:sldId id="323" r:id="rId19"/>
    <p:sldId id="328" r:id="rId20"/>
    <p:sldId id="337" r:id="rId21"/>
    <p:sldId id="338" r:id="rId22"/>
    <p:sldId id="327" r:id="rId23"/>
    <p:sldId id="329" r:id="rId24"/>
    <p:sldId id="325" r:id="rId25"/>
    <p:sldId id="326" r:id="rId26"/>
    <p:sldId id="339" r:id="rId27"/>
    <p:sldId id="340" r:id="rId28"/>
    <p:sldId id="341" r:id="rId29"/>
    <p:sldId id="330" r:id="rId30"/>
    <p:sldId id="331" r:id="rId31"/>
    <p:sldId id="345" r:id="rId32"/>
    <p:sldId id="346" r:id="rId33"/>
    <p:sldId id="347" r:id="rId34"/>
    <p:sldId id="348" r:id="rId35"/>
    <p:sldId id="349" r:id="rId36"/>
    <p:sldId id="350" r:id="rId37"/>
    <p:sldId id="351" r:id="rId38"/>
    <p:sldId id="352" r:id="rId39"/>
    <p:sldId id="353" r:id="rId40"/>
    <p:sldId id="354" r:id="rId41"/>
    <p:sldId id="355" r:id="rId42"/>
    <p:sldId id="356" r:id="rId43"/>
    <p:sldId id="357" r:id="rId44"/>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96" autoAdjust="0"/>
    <p:restoredTop sz="94662"/>
  </p:normalViewPr>
  <p:slideViewPr>
    <p:cSldViewPr>
      <p:cViewPr>
        <p:scale>
          <a:sx n="83" d="100"/>
          <a:sy n="83" d="100"/>
        </p:scale>
        <p:origin x="-9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4BC4F456-D2AC-488F-858B-D5A04A4EB6CD}" type="datetimeFigureOut">
              <a:rPr lang="en-US" smtClean="0"/>
              <a:t>9/9/2016</a:t>
            </a:fld>
            <a:endParaRPr lang="en-US"/>
          </a:p>
        </p:txBody>
      </p:sp>
      <p:sp>
        <p:nvSpPr>
          <p:cNvPr id="4" name="Footer Placeholder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vl1pPr>
          </a:lstStyle>
          <a:p>
            <a:fld id="{E6F6F194-12E7-499B-84A0-8424B6214A97}" type="slidenum">
              <a:rPr lang="en-US" smtClean="0"/>
              <a:t>‹#›</a:t>
            </a:fld>
            <a:endParaRPr lang="en-US"/>
          </a:p>
        </p:txBody>
      </p:sp>
    </p:spTree>
    <p:extLst>
      <p:ext uri="{BB962C8B-B14F-4D97-AF65-F5344CB8AC3E}">
        <p14:creationId xmlns:p14="http://schemas.microsoft.com/office/powerpoint/2010/main" val="3569226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427"/>
          </a:xfrm>
          <a:prstGeom prst="rect">
            <a:avLst/>
          </a:prstGeom>
        </p:spPr>
        <p:txBody>
          <a:bodyPr vert="horz" lIns="95264" tIns="47632" rIns="95264" bIns="47632" rtlCol="0"/>
          <a:lstStyle>
            <a:lvl1pPr algn="l">
              <a:defRPr sz="1300"/>
            </a:lvl1pPr>
          </a:lstStyle>
          <a:p>
            <a:endParaRPr lang="en-US"/>
          </a:p>
        </p:txBody>
      </p:sp>
      <p:sp>
        <p:nvSpPr>
          <p:cNvPr id="3" name="Date Placeholder 2"/>
          <p:cNvSpPr>
            <a:spLocks noGrp="1"/>
          </p:cNvSpPr>
          <p:nvPr>
            <p:ph type="dt" idx="1"/>
          </p:nvPr>
        </p:nvSpPr>
        <p:spPr>
          <a:xfrm>
            <a:off x="3850443" y="0"/>
            <a:ext cx="2945659" cy="495427"/>
          </a:xfrm>
          <a:prstGeom prst="rect">
            <a:avLst/>
          </a:prstGeom>
        </p:spPr>
        <p:txBody>
          <a:bodyPr vert="horz" lIns="95264" tIns="47632" rIns="95264" bIns="47632" rtlCol="0"/>
          <a:lstStyle>
            <a:lvl1pPr algn="r">
              <a:defRPr sz="1300"/>
            </a:lvl1pPr>
          </a:lstStyle>
          <a:p>
            <a:fld id="{1218DED1-DD5E-4DDF-A9AB-22336909B702}" type="datetimeFigureOut">
              <a:rPr lang="en-US" smtClean="0"/>
              <a:t>9/9/2016</a:t>
            </a:fld>
            <a:endParaRPr lang="en-US"/>
          </a:p>
        </p:txBody>
      </p:sp>
      <p:sp>
        <p:nvSpPr>
          <p:cNvPr id="4" name="Slide Image Placeholder 3"/>
          <p:cNvSpPr>
            <a:spLocks noGrp="1" noRot="1" noChangeAspect="1"/>
          </p:cNvSpPr>
          <p:nvPr>
            <p:ph type="sldImg" idx="2"/>
          </p:nvPr>
        </p:nvSpPr>
        <p:spPr>
          <a:xfrm>
            <a:off x="1177925" y="1235075"/>
            <a:ext cx="4441825" cy="3332163"/>
          </a:xfrm>
          <a:prstGeom prst="rect">
            <a:avLst/>
          </a:prstGeom>
          <a:noFill/>
          <a:ln w="12700">
            <a:solidFill>
              <a:prstClr val="black"/>
            </a:solidFill>
          </a:ln>
        </p:spPr>
        <p:txBody>
          <a:bodyPr vert="horz" lIns="95264" tIns="47632" rIns="95264" bIns="47632" rtlCol="0" anchor="ctr"/>
          <a:lstStyle/>
          <a:p>
            <a:endParaRPr lang="en-US"/>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5264" tIns="47632" rIns="95264" bIns="4763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5"/>
            <a:ext cx="2945659" cy="495426"/>
          </a:xfrm>
          <a:prstGeom prst="rect">
            <a:avLst/>
          </a:prstGeom>
        </p:spPr>
        <p:txBody>
          <a:bodyPr vert="horz" lIns="95264" tIns="47632" rIns="95264" bIns="47632" rtlCol="0" anchor="b"/>
          <a:lstStyle>
            <a:lvl1pPr algn="l">
              <a:defRPr sz="1300"/>
            </a:lvl1pPr>
          </a:lstStyle>
          <a:p>
            <a:endParaRPr lang="en-US"/>
          </a:p>
        </p:txBody>
      </p:sp>
      <p:sp>
        <p:nvSpPr>
          <p:cNvPr id="7" name="Slide Number Placeholder 6"/>
          <p:cNvSpPr>
            <a:spLocks noGrp="1"/>
          </p:cNvSpPr>
          <p:nvPr>
            <p:ph type="sldNum" sz="quarter" idx="5"/>
          </p:nvPr>
        </p:nvSpPr>
        <p:spPr>
          <a:xfrm>
            <a:off x="3850443" y="9378825"/>
            <a:ext cx="2945659" cy="495426"/>
          </a:xfrm>
          <a:prstGeom prst="rect">
            <a:avLst/>
          </a:prstGeom>
        </p:spPr>
        <p:txBody>
          <a:bodyPr vert="horz" lIns="95264" tIns="47632" rIns="95264" bIns="47632" rtlCol="0" anchor="b"/>
          <a:lstStyle>
            <a:lvl1pPr algn="r">
              <a:defRPr sz="1300"/>
            </a:lvl1pPr>
          </a:lstStyle>
          <a:p>
            <a:fld id="{6B0F272D-8E2D-4945-B401-A7FEF7B8C472}" type="slidenum">
              <a:rPr lang="en-US" smtClean="0"/>
              <a:t>‹#›</a:t>
            </a:fld>
            <a:endParaRPr lang="en-US"/>
          </a:p>
        </p:txBody>
      </p:sp>
    </p:spTree>
    <p:extLst>
      <p:ext uri="{BB962C8B-B14F-4D97-AF65-F5344CB8AC3E}">
        <p14:creationId xmlns:p14="http://schemas.microsoft.com/office/powerpoint/2010/main" val="316921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a:t>
            </a:r>
            <a:r>
              <a:rPr lang="en-US" baseline="0" dirty="0" smtClean="0"/>
              <a:t> Ng</a:t>
            </a:r>
            <a:endParaRPr lang="en-US" dirty="0"/>
          </a:p>
        </p:txBody>
      </p:sp>
      <p:sp>
        <p:nvSpPr>
          <p:cNvPr id="4" name="Slide Number Placeholder 3"/>
          <p:cNvSpPr>
            <a:spLocks noGrp="1"/>
          </p:cNvSpPr>
          <p:nvPr>
            <p:ph type="sldNum" sz="quarter" idx="10"/>
          </p:nvPr>
        </p:nvSpPr>
        <p:spPr/>
        <p:txBody>
          <a:bodyPr/>
          <a:lstStyle/>
          <a:p>
            <a:fld id="{6B0F272D-8E2D-4945-B401-A7FEF7B8C472}" type="slidenum">
              <a:rPr lang="en-US" smtClean="0"/>
              <a:t>1</a:t>
            </a:fld>
            <a:endParaRPr lang="en-US"/>
          </a:p>
        </p:txBody>
      </p:sp>
    </p:spTree>
    <p:extLst>
      <p:ext uri="{BB962C8B-B14F-4D97-AF65-F5344CB8AC3E}">
        <p14:creationId xmlns:p14="http://schemas.microsoft.com/office/powerpoint/2010/main" val="303871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a:t>
            </a:r>
            <a:r>
              <a:rPr lang="en-US" baseline="0" dirty="0" smtClean="0"/>
              <a:t> Ng</a:t>
            </a:r>
            <a:endParaRPr lang="en-US" dirty="0"/>
          </a:p>
        </p:txBody>
      </p:sp>
      <p:sp>
        <p:nvSpPr>
          <p:cNvPr id="4" name="Slide Number Placeholder 3"/>
          <p:cNvSpPr>
            <a:spLocks noGrp="1"/>
          </p:cNvSpPr>
          <p:nvPr>
            <p:ph type="sldNum" sz="quarter" idx="10"/>
          </p:nvPr>
        </p:nvSpPr>
        <p:spPr/>
        <p:txBody>
          <a:bodyPr/>
          <a:lstStyle/>
          <a:p>
            <a:fld id="{6B0F272D-8E2D-4945-B401-A7FEF7B8C472}" type="slidenum">
              <a:rPr lang="en-US" smtClean="0"/>
              <a:t>2</a:t>
            </a:fld>
            <a:endParaRPr lang="en-US"/>
          </a:p>
        </p:txBody>
      </p:sp>
    </p:spTree>
    <p:extLst>
      <p:ext uri="{BB962C8B-B14F-4D97-AF65-F5344CB8AC3E}">
        <p14:creationId xmlns:p14="http://schemas.microsoft.com/office/powerpoint/2010/main" val="393244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Ling</a:t>
            </a:r>
            <a:endParaRPr lang="en-US" dirty="0"/>
          </a:p>
        </p:txBody>
      </p:sp>
      <p:sp>
        <p:nvSpPr>
          <p:cNvPr id="4" name="Slide Number Placeholder 3"/>
          <p:cNvSpPr>
            <a:spLocks noGrp="1"/>
          </p:cNvSpPr>
          <p:nvPr>
            <p:ph type="sldNum" sz="quarter" idx="10"/>
          </p:nvPr>
        </p:nvSpPr>
        <p:spPr/>
        <p:txBody>
          <a:bodyPr/>
          <a:lstStyle/>
          <a:p>
            <a:fld id="{6B0F272D-8E2D-4945-B401-A7FEF7B8C472}" type="slidenum">
              <a:rPr lang="en-US" smtClean="0"/>
              <a:t>3</a:t>
            </a:fld>
            <a:endParaRPr lang="en-US"/>
          </a:p>
        </p:txBody>
      </p:sp>
    </p:spTree>
    <p:extLst>
      <p:ext uri="{BB962C8B-B14F-4D97-AF65-F5344CB8AC3E}">
        <p14:creationId xmlns:p14="http://schemas.microsoft.com/office/powerpoint/2010/main" val="402346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a:t>
            </a:r>
            <a:r>
              <a:rPr lang="en-US" baseline="0" dirty="0" smtClean="0"/>
              <a:t> Ng</a:t>
            </a:r>
            <a:endParaRPr lang="en-US" dirty="0"/>
          </a:p>
        </p:txBody>
      </p:sp>
      <p:sp>
        <p:nvSpPr>
          <p:cNvPr id="4" name="Slide Number Placeholder 3"/>
          <p:cNvSpPr>
            <a:spLocks noGrp="1"/>
          </p:cNvSpPr>
          <p:nvPr>
            <p:ph type="sldNum" sz="quarter" idx="10"/>
          </p:nvPr>
        </p:nvSpPr>
        <p:spPr/>
        <p:txBody>
          <a:bodyPr/>
          <a:lstStyle/>
          <a:p>
            <a:fld id="{6B0F272D-8E2D-4945-B401-A7FEF7B8C472}" type="slidenum">
              <a:rPr lang="en-US" smtClean="0"/>
              <a:t>11</a:t>
            </a:fld>
            <a:endParaRPr lang="en-US"/>
          </a:p>
        </p:txBody>
      </p:sp>
    </p:spTree>
    <p:extLst>
      <p:ext uri="{BB962C8B-B14F-4D97-AF65-F5344CB8AC3E}">
        <p14:creationId xmlns:p14="http://schemas.microsoft.com/office/powerpoint/2010/main" val="204622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0F272D-8E2D-4945-B401-A7FEF7B8C472}" type="slidenum">
              <a:rPr lang="en-US" smtClean="0"/>
              <a:t>13</a:t>
            </a:fld>
            <a:endParaRPr lang="en-US"/>
          </a:p>
        </p:txBody>
      </p:sp>
    </p:spTree>
    <p:extLst>
      <p:ext uri="{BB962C8B-B14F-4D97-AF65-F5344CB8AC3E}">
        <p14:creationId xmlns:p14="http://schemas.microsoft.com/office/powerpoint/2010/main" val="2817201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endParaRPr lang="en-US" dirty="0"/>
          </a:p>
        </p:txBody>
      </p:sp>
      <p:sp>
        <p:nvSpPr>
          <p:cNvPr id="4" name="Slide Number Placeholder 3"/>
          <p:cNvSpPr>
            <a:spLocks noGrp="1"/>
          </p:cNvSpPr>
          <p:nvPr>
            <p:ph type="sldNum" sz="quarter" idx="10"/>
          </p:nvPr>
        </p:nvSpPr>
        <p:spPr/>
        <p:txBody>
          <a:bodyPr/>
          <a:lstStyle/>
          <a:p>
            <a:fld id="{6B0F272D-8E2D-4945-B401-A7FEF7B8C472}" type="slidenum">
              <a:rPr lang="en-US" smtClean="0"/>
              <a:t>17</a:t>
            </a:fld>
            <a:endParaRPr lang="en-US"/>
          </a:p>
        </p:txBody>
      </p:sp>
    </p:spTree>
    <p:extLst>
      <p:ext uri="{BB962C8B-B14F-4D97-AF65-F5344CB8AC3E}">
        <p14:creationId xmlns:p14="http://schemas.microsoft.com/office/powerpoint/2010/main" val="61492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endParaRPr lang="en-US" dirty="0"/>
          </a:p>
        </p:txBody>
      </p:sp>
      <p:sp>
        <p:nvSpPr>
          <p:cNvPr id="4" name="Slide Number Placeholder 3"/>
          <p:cNvSpPr>
            <a:spLocks noGrp="1"/>
          </p:cNvSpPr>
          <p:nvPr>
            <p:ph type="sldNum" sz="quarter" idx="10"/>
          </p:nvPr>
        </p:nvSpPr>
        <p:spPr/>
        <p:txBody>
          <a:bodyPr/>
          <a:lstStyle/>
          <a:p>
            <a:fld id="{6B0F272D-8E2D-4945-B401-A7FEF7B8C472}" type="slidenum">
              <a:rPr lang="en-US" smtClean="0"/>
              <a:t>31</a:t>
            </a:fld>
            <a:endParaRPr lang="en-US"/>
          </a:p>
        </p:txBody>
      </p:sp>
    </p:spTree>
    <p:extLst>
      <p:ext uri="{BB962C8B-B14F-4D97-AF65-F5344CB8AC3E}">
        <p14:creationId xmlns:p14="http://schemas.microsoft.com/office/powerpoint/2010/main" val="61492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a:t>
            </a:r>
            <a:r>
              <a:rPr lang="en-US" baseline="0" dirty="0" smtClean="0"/>
              <a:t> Ng</a:t>
            </a:r>
            <a:endParaRPr lang="en-US" dirty="0"/>
          </a:p>
        </p:txBody>
      </p:sp>
      <p:sp>
        <p:nvSpPr>
          <p:cNvPr id="4" name="Slide Number Placeholder 3"/>
          <p:cNvSpPr>
            <a:spLocks noGrp="1"/>
          </p:cNvSpPr>
          <p:nvPr>
            <p:ph type="sldNum" sz="quarter" idx="10"/>
          </p:nvPr>
        </p:nvSpPr>
        <p:spPr/>
        <p:txBody>
          <a:bodyPr/>
          <a:lstStyle/>
          <a:p>
            <a:fld id="{6B0F272D-8E2D-4945-B401-A7FEF7B8C472}" type="slidenum">
              <a:rPr lang="en-US" smtClean="0"/>
              <a:t>38</a:t>
            </a:fld>
            <a:endParaRPr lang="en-US"/>
          </a:p>
        </p:txBody>
      </p:sp>
    </p:spTree>
    <p:extLst>
      <p:ext uri="{BB962C8B-B14F-4D97-AF65-F5344CB8AC3E}">
        <p14:creationId xmlns:p14="http://schemas.microsoft.com/office/powerpoint/2010/main" val="2046221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Kong </a:t>
            </a:r>
            <a:r>
              <a:rPr lang="en-US" dirty="0" err="1" smtClean="0"/>
              <a:t>Ka</a:t>
            </a:r>
            <a:r>
              <a:rPr lang="en-US" dirty="0" smtClean="0"/>
              <a:t> Chun</a:t>
            </a:r>
            <a:endParaRPr lang="en-US" dirty="0"/>
          </a:p>
        </p:txBody>
      </p:sp>
      <p:sp>
        <p:nvSpPr>
          <p:cNvPr id="4" name="Slide Number Placeholder 3"/>
          <p:cNvSpPr>
            <a:spLocks noGrp="1"/>
          </p:cNvSpPr>
          <p:nvPr>
            <p:ph type="sldNum" sz="quarter" idx="10"/>
          </p:nvPr>
        </p:nvSpPr>
        <p:spPr/>
        <p:txBody>
          <a:bodyPr/>
          <a:lstStyle/>
          <a:p>
            <a:fld id="{6B0F272D-8E2D-4945-B401-A7FEF7B8C472}" type="slidenum">
              <a:rPr lang="en-US" smtClean="0"/>
              <a:t>43</a:t>
            </a:fld>
            <a:endParaRPr lang="en-US"/>
          </a:p>
        </p:txBody>
      </p:sp>
    </p:spTree>
    <p:extLst>
      <p:ext uri="{BB962C8B-B14F-4D97-AF65-F5344CB8AC3E}">
        <p14:creationId xmlns:p14="http://schemas.microsoft.com/office/powerpoint/2010/main" val="1042349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E1D30B-895D-48FE-AC20-A3778B6A9C10}"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358735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E1D30B-895D-48FE-AC20-A3778B6A9C10}"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355569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E1D30B-895D-48FE-AC20-A3778B6A9C10}"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8980-C72C-4248-B899-589A2986775F}"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13117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E1D30B-895D-48FE-AC20-A3778B6A9C10}"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1696873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E1D30B-895D-48FE-AC20-A3778B6A9C10}"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8980-C72C-4248-B899-589A2986775F}"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315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E1D30B-895D-48FE-AC20-A3778B6A9C10}"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602595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E1D30B-895D-48FE-AC20-A3778B6A9C10}"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904645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E1D30B-895D-48FE-AC20-A3778B6A9C10}"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1576625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E1D30B-895D-48FE-AC20-A3778B6A9C10}"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336077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E1D30B-895D-48FE-AC20-A3778B6A9C10}"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303901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CE1D30B-895D-48FE-AC20-A3778B6A9C10}" type="datetimeFigureOut">
              <a:rPr lang="en-US" smtClean="0"/>
              <a:t>9/9/2016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161047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E1D30B-895D-48FE-AC20-A3778B6A9C10}" type="datetimeFigureOut">
              <a:rPr lang="en-US" smtClean="0"/>
              <a:t>9/9/2016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2061070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E1D30B-895D-48FE-AC20-A3778B6A9C10}" type="datetimeFigureOut">
              <a:rPr lang="en-US" smtClean="0"/>
              <a:t>9/9/2016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4235798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1D30B-895D-48FE-AC20-A3778B6A9C10}" type="datetimeFigureOut">
              <a:rPr lang="en-US" smtClean="0"/>
              <a:t>9/9/2016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2670887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E1D30B-895D-48FE-AC20-A3778B6A9C10}" type="datetimeFigureOut">
              <a:rPr lang="en-US" smtClean="0"/>
              <a:t>9/9/2016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164410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E1D30B-895D-48FE-AC20-A3778B6A9C10}" type="datetimeFigureOut">
              <a:rPr lang="en-US" smtClean="0"/>
              <a:t>9/9/2016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98980-C72C-4248-B899-589A2986775F}" type="slidenum">
              <a:rPr lang="en-US" smtClean="0"/>
              <a:t>‹#›</a:t>
            </a:fld>
            <a:endParaRPr lang="en-US"/>
          </a:p>
        </p:txBody>
      </p:sp>
    </p:spTree>
    <p:extLst>
      <p:ext uri="{BB962C8B-B14F-4D97-AF65-F5344CB8AC3E}">
        <p14:creationId xmlns:p14="http://schemas.microsoft.com/office/powerpoint/2010/main" val="224872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CE1D30B-895D-48FE-AC20-A3778B6A9C10}" type="datetimeFigureOut">
              <a:rPr lang="en-US" smtClean="0"/>
              <a:t>9/9/2016</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E7498980-C72C-4248-B899-589A2986775F}" type="slidenum">
              <a:rPr lang="en-US" smtClean="0"/>
              <a:t>‹#›</a:t>
            </a:fld>
            <a:endParaRPr lang="en-US"/>
          </a:p>
        </p:txBody>
      </p:sp>
    </p:spTree>
    <p:extLst>
      <p:ext uri="{BB962C8B-B14F-4D97-AF65-F5344CB8AC3E}">
        <p14:creationId xmlns:p14="http://schemas.microsoft.com/office/powerpoint/2010/main" val="4154578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intl.hkbu.edu.hk/student_01_01_02_03.ph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buar2.hkbu.edu.hk/curr/application_centre/course_exempt_transfer_units/#tran_ex"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algocontest@cashalgo.com" TargetMode="External"/><Relationship Id="rId2" Type="http://schemas.openxmlformats.org/officeDocument/2006/relationships/hyperlink" Target="mailto:vickyhui@hkbu.edu.hk"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math.hkbu.edu.hk/caf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Welcoming</a:t>
            </a:r>
            <a:r>
              <a:rPr lang="en-US" sz="4400" dirty="0" smtClean="0"/>
              <a:t> Message</a:t>
            </a:r>
            <a:endParaRPr lang="en-US" sz="4400" dirty="0"/>
          </a:p>
        </p:txBody>
      </p:sp>
      <p:sp>
        <p:nvSpPr>
          <p:cNvPr id="3" name="Subtitle 2"/>
          <p:cNvSpPr>
            <a:spLocks noGrp="1"/>
          </p:cNvSpPr>
          <p:nvPr>
            <p:ph type="subTitle" idx="1"/>
          </p:nvPr>
        </p:nvSpPr>
        <p:spPr/>
        <p:txBody>
          <a:bodyPr/>
          <a:lstStyle/>
          <a:p>
            <a:r>
              <a:rPr lang="en-US" dirty="0" smtClean="0">
                <a:solidFill>
                  <a:schemeClr val="accent2">
                    <a:lumMod val="50000"/>
                  </a:schemeClr>
                </a:solidFill>
              </a:rPr>
              <a:t>Prof. Michael Ng</a:t>
            </a:r>
          </a:p>
          <a:p>
            <a:r>
              <a:rPr lang="en-US" i="1" dirty="0" smtClean="0">
                <a:solidFill>
                  <a:schemeClr val="accent2">
                    <a:lumMod val="50000"/>
                  </a:schemeClr>
                </a:solidFill>
              </a:rPr>
              <a:t>Head of Department of Mathematics</a:t>
            </a:r>
            <a:endParaRPr lang="en-US" i="1" dirty="0">
              <a:solidFill>
                <a:schemeClr val="accent2">
                  <a:lumMod val="50000"/>
                </a:schemeClr>
              </a:solidFill>
            </a:endParaRPr>
          </a:p>
        </p:txBody>
      </p:sp>
    </p:spTree>
    <p:extLst>
      <p:ext uri="{BB962C8B-B14F-4D97-AF65-F5344CB8AC3E}">
        <p14:creationId xmlns:p14="http://schemas.microsoft.com/office/powerpoint/2010/main" val="1814792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Got a Question in Math?</a:t>
            </a:r>
            <a:br>
              <a:rPr lang="en-US" dirty="0" smtClean="0"/>
            </a:br>
            <a:endParaRPr lang="en-US" dirty="0"/>
          </a:p>
        </p:txBody>
      </p:sp>
      <p:sp>
        <p:nvSpPr>
          <p:cNvPr id="3" name="Content Placeholder 2"/>
          <p:cNvSpPr>
            <a:spLocks noGrp="1"/>
          </p:cNvSpPr>
          <p:nvPr>
            <p:ph idx="1"/>
          </p:nvPr>
        </p:nvSpPr>
        <p:spPr/>
        <p:txBody>
          <a:bodyPr>
            <a:normAutofit/>
          </a:bodyPr>
          <a:lstStyle/>
          <a:p>
            <a:r>
              <a:rPr lang="en-GB" dirty="0" smtClean="0">
                <a:solidFill>
                  <a:schemeClr val="accent2">
                    <a:lumMod val="50000"/>
                  </a:schemeClr>
                </a:solidFill>
              </a:rPr>
              <a:t>Contact us ASAP when you have trouble with math!</a:t>
            </a:r>
          </a:p>
          <a:p>
            <a:pPr lvl="1"/>
            <a:r>
              <a:rPr lang="en-GB" sz="1800" dirty="0" smtClean="0">
                <a:solidFill>
                  <a:schemeClr val="accent2">
                    <a:lumMod val="50000"/>
                  </a:schemeClr>
                </a:solidFill>
              </a:rPr>
              <a:t>Instructors</a:t>
            </a:r>
            <a:endParaRPr lang="en-GB" sz="1800" dirty="0">
              <a:solidFill>
                <a:schemeClr val="accent2">
                  <a:lumMod val="50000"/>
                </a:schemeClr>
              </a:solidFill>
            </a:endParaRPr>
          </a:p>
          <a:p>
            <a:pPr lvl="1"/>
            <a:r>
              <a:rPr lang="en-GB" sz="1800" dirty="0">
                <a:solidFill>
                  <a:schemeClr val="accent2">
                    <a:lumMod val="50000"/>
                  </a:schemeClr>
                </a:solidFill>
              </a:rPr>
              <a:t>Teaching Assistants</a:t>
            </a:r>
          </a:p>
          <a:p>
            <a:pPr lvl="1"/>
            <a:r>
              <a:rPr lang="en-GB" sz="1800" dirty="0">
                <a:solidFill>
                  <a:schemeClr val="accent2">
                    <a:lumMod val="50000"/>
                  </a:schemeClr>
                </a:solidFill>
              </a:rPr>
              <a:t>NEC </a:t>
            </a:r>
            <a:r>
              <a:rPr lang="en-GB" sz="1800" dirty="0" smtClean="0">
                <a:solidFill>
                  <a:schemeClr val="accent2">
                    <a:lumMod val="50000"/>
                  </a:schemeClr>
                </a:solidFill>
              </a:rPr>
              <a:t>at OEM 605</a:t>
            </a:r>
            <a:endParaRPr lang="en-GB" sz="1800" dirty="0">
              <a:solidFill>
                <a:schemeClr val="accent2">
                  <a:lumMod val="50000"/>
                </a:schemeClr>
              </a:solidFill>
            </a:endParaRPr>
          </a:p>
        </p:txBody>
      </p:sp>
    </p:spTree>
    <p:extLst>
      <p:ext uri="{BB962C8B-B14F-4D97-AF65-F5344CB8AC3E}">
        <p14:creationId xmlns:p14="http://schemas.microsoft.com/office/powerpoint/2010/main" val="299581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000" dirty="0"/>
              <a:t>Math Student Society &amp; Exchange Programme</a:t>
            </a:r>
            <a:endParaRPr lang="en-US" sz="4000" dirty="0"/>
          </a:p>
        </p:txBody>
      </p:sp>
      <p:sp>
        <p:nvSpPr>
          <p:cNvPr id="3" name="Subtitle 2"/>
          <p:cNvSpPr>
            <a:spLocks noGrp="1"/>
          </p:cNvSpPr>
          <p:nvPr>
            <p:ph type="subTitle" idx="1"/>
          </p:nvPr>
        </p:nvSpPr>
        <p:spPr/>
        <p:txBody>
          <a:bodyPr/>
          <a:lstStyle/>
          <a:p>
            <a:r>
              <a:rPr lang="en-US" dirty="0" smtClean="0">
                <a:solidFill>
                  <a:schemeClr val="accent2">
                    <a:lumMod val="50000"/>
                  </a:schemeClr>
                </a:solidFill>
              </a:rPr>
              <a:t>Dr. Felix Kwok</a:t>
            </a:r>
          </a:p>
          <a:p>
            <a:r>
              <a:rPr lang="en-US" i="1" dirty="0" smtClean="0">
                <a:solidFill>
                  <a:schemeClr val="accent2">
                    <a:lumMod val="50000"/>
                  </a:schemeClr>
                </a:solidFill>
              </a:rPr>
              <a:t>Department of Mathematics</a:t>
            </a:r>
            <a:endParaRPr lang="en-US" i="1" dirty="0">
              <a:solidFill>
                <a:schemeClr val="accent2">
                  <a:lumMod val="50000"/>
                </a:schemeClr>
              </a:solidFill>
            </a:endParaRPr>
          </a:p>
        </p:txBody>
      </p:sp>
    </p:spTree>
    <p:extLst>
      <p:ext uri="{BB962C8B-B14F-4D97-AF65-F5344CB8AC3E}">
        <p14:creationId xmlns:p14="http://schemas.microsoft.com/office/powerpoint/2010/main" val="2629367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Math Society</a:t>
            </a:r>
            <a:endParaRPr lang="en-GB" dirty="0"/>
          </a:p>
        </p:txBody>
      </p:sp>
      <p:sp>
        <p:nvSpPr>
          <p:cNvPr id="3" name="Content Placeholder 2"/>
          <p:cNvSpPr>
            <a:spLocks noGrp="1"/>
          </p:cNvSpPr>
          <p:nvPr>
            <p:ph idx="1"/>
          </p:nvPr>
        </p:nvSpPr>
        <p:spPr>
          <a:xfrm>
            <a:off x="609599" y="1676400"/>
            <a:ext cx="6705602" cy="4800600"/>
          </a:xfrm>
        </p:spPr>
        <p:txBody>
          <a:bodyPr>
            <a:noAutofit/>
          </a:bodyPr>
          <a:lstStyle/>
          <a:p>
            <a:r>
              <a:rPr lang="en-GB" sz="2000" dirty="0" smtClean="0">
                <a:solidFill>
                  <a:schemeClr val="accent2">
                    <a:lumMod val="50000"/>
                  </a:schemeClr>
                </a:solidFill>
              </a:rPr>
              <a:t>Mission: </a:t>
            </a:r>
          </a:p>
          <a:p>
            <a:pPr lvl="1"/>
            <a:r>
              <a:rPr lang="en-GB" sz="2000" dirty="0">
                <a:solidFill>
                  <a:schemeClr val="accent2">
                    <a:lumMod val="50000"/>
                  </a:schemeClr>
                </a:solidFill>
              </a:rPr>
              <a:t>To serve students in the Dept. of </a:t>
            </a:r>
            <a:r>
              <a:rPr lang="en-GB" sz="2000" dirty="0" smtClean="0">
                <a:solidFill>
                  <a:schemeClr val="accent2">
                    <a:lumMod val="50000"/>
                  </a:schemeClr>
                </a:solidFill>
              </a:rPr>
              <a:t>Mathematics</a:t>
            </a:r>
          </a:p>
          <a:p>
            <a:pPr lvl="1"/>
            <a:r>
              <a:rPr lang="en-GB" sz="2000" dirty="0" smtClean="0">
                <a:solidFill>
                  <a:schemeClr val="accent2">
                    <a:lumMod val="50000"/>
                  </a:schemeClr>
                </a:solidFill>
              </a:rPr>
              <a:t>To </a:t>
            </a:r>
            <a:r>
              <a:rPr lang="en-GB" sz="2000" dirty="0">
                <a:solidFill>
                  <a:schemeClr val="accent2">
                    <a:lumMod val="50000"/>
                  </a:schemeClr>
                </a:solidFill>
              </a:rPr>
              <a:t>act as a bridge between students and the department</a:t>
            </a:r>
          </a:p>
          <a:p>
            <a:r>
              <a:rPr lang="en-GB" sz="2000" dirty="0" smtClean="0">
                <a:solidFill>
                  <a:schemeClr val="accent2">
                    <a:lumMod val="50000"/>
                  </a:schemeClr>
                </a:solidFill>
              </a:rPr>
              <a:t>Role of Math Society Advisor:</a:t>
            </a:r>
          </a:p>
          <a:p>
            <a:pPr lvl="1"/>
            <a:r>
              <a:rPr lang="en-GB" sz="2000" dirty="0">
                <a:solidFill>
                  <a:schemeClr val="accent2">
                    <a:lumMod val="50000"/>
                  </a:schemeClr>
                </a:solidFill>
              </a:rPr>
              <a:t>Contact point between Math Society and Department</a:t>
            </a:r>
          </a:p>
          <a:p>
            <a:pPr lvl="1"/>
            <a:r>
              <a:rPr lang="en-GB" sz="2000" dirty="0">
                <a:solidFill>
                  <a:schemeClr val="accent2">
                    <a:lumMod val="50000"/>
                  </a:schemeClr>
                </a:solidFill>
              </a:rPr>
              <a:t>Advise on proposed activities</a:t>
            </a:r>
          </a:p>
          <a:p>
            <a:r>
              <a:rPr lang="en-GB" sz="2000" dirty="0" smtClean="0">
                <a:solidFill>
                  <a:schemeClr val="accent2">
                    <a:lumMod val="50000"/>
                  </a:schemeClr>
                </a:solidFill>
              </a:rPr>
              <a:t>Recruitment of committee members: </a:t>
            </a:r>
            <a:r>
              <a:rPr lang="en-GB" sz="2000" dirty="0">
                <a:solidFill>
                  <a:schemeClr val="accent2">
                    <a:lumMod val="50000"/>
                  </a:schemeClr>
                </a:solidFill>
              </a:rPr>
              <a:t>s</a:t>
            </a:r>
            <a:r>
              <a:rPr lang="en-GB" sz="2000" dirty="0" smtClean="0">
                <a:solidFill>
                  <a:schemeClr val="accent2">
                    <a:lumMod val="50000"/>
                  </a:schemeClr>
                </a:solidFill>
              </a:rPr>
              <a:t>ome time in October</a:t>
            </a:r>
          </a:p>
          <a:p>
            <a:r>
              <a:rPr lang="en-GB" sz="2000" dirty="0" smtClean="0">
                <a:solidFill>
                  <a:schemeClr val="accent2">
                    <a:lumMod val="50000"/>
                  </a:schemeClr>
                </a:solidFill>
              </a:rPr>
              <a:t>For more information: come talk to me!</a:t>
            </a:r>
            <a:endParaRPr lang="en-GB" sz="2000" dirty="0">
              <a:solidFill>
                <a:schemeClr val="accent2">
                  <a:lumMod val="50000"/>
                </a:schemeClr>
              </a:solidFill>
            </a:endParaRPr>
          </a:p>
        </p:txBody>
      </p:sp>
    </p:spTree>
    <p:extLst>
      <p:ext uri="{BB962C8B-B14F-4D97-AF65-F5344CB8AC3E}">
        <p14:creationId xmlns:p14="http://schemas.microsoft.com/office/powerpoint/2010/main" val="1125393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Exchange</a:t>
            </a:r>
            <a:endParaRPr lang="en-GB" dirty="0"/>
          </a:p>
        </p:txBody>
      </p:sp>
      <p:sp>
        <p:nvSpPr>
          <p:cNvPr id="5" name="Content Placeholder 4"/>
          <p:cNvSpPr>
            <a:spLocks noGrp="1"/>
          </p:cNvSpPr>
          <p:nvPr>
            <p:ph idx="1"/>
          </p:nvPr>
        </p:nvSpPr>
        <p:spPr>
          <a:xfrm>
            <a:off x="609598" y="1828800"/>
            <a:ext cx="6629401" cy="3880773"/>
          </a:xfrm>
        </p:spPr>
        <p:txBody>
          <a:bodyPr/>
          <a:lstStyle/>
          <a:p>
            <a:r>
              <a:rPr lang="en-GB" sz="2000" dirty="0" smtClean="0">
                <a:solidFill>
                  <a:schemeClr val="accent2">
                    <a:lumMod val="50000"/>
                  </a:schemeClr>
                </a:solidFill>
              </a:rPr>
              <a:t>Deadline: early December</a:t>
            </a:r>
          </a:p>
          <a:p>
            <a:r>
              <a:rPr lang="en-GB" sz="2000" dirty="0" smtClean="0">
                <a:solidFill>
                  <a:schemeClr val="accent2">
                    <a:lumMod val="50000"/>
                  </a:schemeClr>
                </a:solidFill>
              </a:rPr>
              <a:t>Application through International Office</a:t>
            </a:r>
          </a:p>
          <a:p>
            <a:r>
              <a:rPr lang="en-GB" sz="2000" dirty="0" smtClean="0">
                <a:solidFill>
                  <a:schemeClr val="accent2">
                    <a:lumMod val="50000"/>
                  </a:schemeClr>
                </a:solidFill>
              </a:rPr>
              <a:t>Our role: help you design your program abroad and make sure you can transfer credits back</a:t>
            </a:r>
          </a:p>
          <a:p>
            <a:r>
              <a:rPr lang="en-GB" sz="2000" dirty="0" smtClean="0">
                <a:solidFill>
                  <a:schemeClr val="accent2">
                    <a:lumMod val="50000"/>
                  </a:schemeClr>
                </a:solidFill>
              </a:rPr>
              <a:t>http://www.math.hkbu.edu.hk/stuarea/index2.php</a:t>
            </a:r>
          </a:p>
          <a:p>
            <a:endParaRPr lang="en-GB" dirty="0">
              <a:solidFill>
                <a:schemeClr val="accent2">
                  <a:lumMod val="50000"/>
                </a:schemeClr>
              </a:solidFill>
            </a:endParaRPr>
          </a:p>
        </p:txBody>
      </p:sp>
    </p:spTree>
    <p:extLst>
      <p:ext uri="{BB962C8B-B14F-4D97-AF65-F5344CB8AC3E}">
        <p14:creationId xmlns:p14="http://schemas.microsoft.com/office/powerpoint/2010/main" val="1582671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858001" cy="1320800"/>
          </a:xfrm>
        </p:spPr>
        <p:txBody>
          <a:bodyPr/>
          <a:lstStyle/>
          <a:p>
            <a:r>
              <a:rPr lang="en-US" dirty="0" smtClean="0"/>
              <a:t>Display from Math Department Web page</a:t>
            </a:r>
            <a:endParaRPr lang="en-US" dirty="0"/>
          </a:p>
        </p:txBody>
      </p:sp>
      <p:sp>
        <p:nvSpPr>
          <p:cNvPr id="3" name="Content Placeholder 2"/>
          <p:cNvSpPr>
            <a:spLocks noGrp="1"/>
          </p:cNvSpPr>
          <p:nvPr>
            <p:ph idx="1"/>
          </p:nvPr>
        </p:nvSpPr>
        <p:spPr>
          <a:xfrm>
            <a:off x="609599" y="1936436"/>
            <a:ext cx="8305801" cy="4572000"/>
          </a:xfrm>
        </p:spPr>
        <p:txBody>
          <a:bodyPr>
            <a:noAutofit/>
          </a:bodyPr>
          <a:lstStyle/>
          <a:p>
            <a:r>
              <a:rPr lang="en-GB" sz="1600" dirty="0">
                <a:solidFill>
                  <a:schemeClr val="accent2">
                    <a:lumMod val="50000"/>
                  </a:schemeClr>
                </a:solidFill>
              </a:rPr>
              <a:t>Read carefully the application procedure as outlined in </a:t>
            </a:r>
            <a:r>
              <a:rPr lang="en-GB" sz="1600" dirty="0">
                <a:hlinkClick r:id="rId2"/>
              </a:rPr>
              <a:t>http://intl.hkbu.edu.hk/student_01_01_02_03.php</a:t>
            </a:r>
            <a:endParaRPr lang="en-GB" sz="1600" dirty="0"/>
          </a:p>
          <a:p>
            <a:r>
              <a:rPr lang="en-GB" sz="1600" dirty="0">
                <a:solidFill>
                  <a:schemeClr val="accent2">
                    <a:lumMod val="50000"/>
                  </a:schemeClr>
                </a:solidFill>
              </a:rPr>
              <a:t>Transfer of Units for Major Core/ Major Elective Courses </a:t>
            </a:r>
          </a:p>
          <a:p>
            <a:pPr lvl="1"/>
            <a:r>
              <a:rPr lang="en-GB" dirty="0">
                <a:solidFill>
                  <a:schemeClr val="accent2">
                    <a:lumMod val="50000"/>
                  </a:schemeClr>
                </a:solidFill>
              </a:rPr>
              <a:t>Before submitting the completed application form </a:t>
            </a:r>
          </a:p>
          <a:p>
            <a:pPr marL="1028700" lvl="2" indent="-342900">
              <a:buFont typeface="+mj-lt"/>
              <a:buAutoNum type="alphaLcPeriod"/>
            </a:pPr>
            <a:r>
              <a:rPr lang="en-GB" sz="1600" dirty="0">
                <a:solidFill>
                  <a:schemeClr val="accent2">
                    <a:lumMod val="50000"/>
                  </a:schemeClr>
                </a:solidFill>
              </a:rPr>
              <a:t>Download the detailed syllabus of the course(s) you plan to take abroad (e.g. Introductory Linear Algebra from Swansea University) and check that there are at least 39 contact hours for each course. </a:t>
            </a:r>
          </a:p>
          <a:p>
            <a:pPr marL="1028700" lvl="2" indent="-342900">
              <a:buFont typeface="+mj-lt"/>
              <a:buAutoNum type="alphaLcPeriod"/>
            </a:pPr>
            <a:r>
              <a:rPr lang="en-GB" sz="1600" dirty="0">
                <a:solidFill>
                  <a:schemeClr val="accent2">
                    <a:lumMod val="50000"/>
                  </a:schemeClr>
                </a:solidFill>
              </a:rPr>
              <a:t>Find an equivalent course at HKBU for which you would like to have your credits transferred (e.g. MATH2207 Linear Algebra).</a:t>
            </a:r>
          </a:p>
          <a:p>
            <a:pPr marL="1028700" lvl="2" indent="-342900">
              <a:buFont typeface="+mj-lt"/>
              <a:buAutoNum type="alphaLcPeriod"/>
            </a:pPr>
            <a:r>
              <a:rPr lang="en-GB" sz="1600" dirty="0">
                <a:solidFill>
                  <a:schemeClr val="accent2">
                    <a:lumMod val="50000"/>
                  </a:schemeClr>
                </a:solidFill>
              </a:rPr>
              <a:t>Consult the course instructor (e.g. instructor of MATH2207 Linear Algebra) with the detailed syllabus to determine whether the courses are equivalent based on his/her professional knowledge.</a:t>
            </a:r>
          </a:p>
          <a:p>
            <a:pPr marL="1028700" lvl="2" indent="-342900">
              <a:buFont typeface="+mj-lt"/>
              <a:buAutoNum type="alphaLcPeriod"/>
            </a:pPr>
            <a:r>
              <a:rPr lang="en-GB" sz="1600" dirty="0">
                <a:solidFill>
                  <a:schemeClr val="accent2">
                    <a:lumMod val="50000"/>
                  </a:schemeClr>
                </a:solidFill>
              </a:rPr>
              <a:t>Find program advisor to comment on your study plan.</a:t>
            </a:r>
          </a:p>
          <a:p>
            <a:pPr marL="342900" lvl="1" indent="0">
              <a:buNone/>
            </a:pPr>
            <a:r>
              <a:rPr lang="en-GB" dirty="0">
                <a:solidFill>
                  <a:schemeClr val="accent2">
                    <a:lumMod val="50000"/>
                  </a:schemeClr>
                </a:solidFill>
              </a:rPr>
              <a:t>(Note: There is no guarantee of success because it also depends on the approval of AR) </a:t>
            </a:r>
          </a:p>
        </p:txBody>
      </p:sp>
    </p:spTree>
    <p:extLst>
      <p:ext uri="{BB962C8B-B14F-4D97-AF65-F5344CB8AC3E}">
        <p14:creationId xmlns:p14="http://schemas.microsoft.com/office/powerpoint/2010/main" val="2222453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781801" cy="1320800"/>
          </a:xfrm>
        </p:spPr>
        <p:txBody>
          <a:bodyPr/>
          <a:lstStyle/>
          <a:p>
            <a:r>
              <a:rPr lang="en-US" dirty="0"/>
              <a:t>Display from Math Department Web page</a:t>
            </a:r>
          </a:p>
        </p:txBody>
      </p:sp>
      <p:sp>
        <p:nvSpPr>
          <p:cNvPr id="3" name="Content Placeholder 2"/>
          <p:cNvSpPr>
            <a:spLocks noGrp="1"/>
          </p:cNvSpPr>
          <p:nvPr>
            <p:ph idx="1"/>
          </p:nvPr>
        </p:nvSpPr>
        <p:spPr>
          <a:xfrm>
            <a:off x="609598" y="2160590"/>
            <a:ext cx="6781801" cy="3880773"/>
          </a:xfrm>
        </p:spPr>
        <p:txBody>
          <a:bodyPr>
            <a:normAutofit/>
          </a:bodyPr>
          <a:lstStyle/>
          <a:p>
            <a:r>
              <a:rPr lang="en-GB" sz="1600" dirty="0" smtClean="0">
                <a:solidFill>
                  <a:schemeClr val="accent2">
                    <a:lumMod val="50000"/>
                  </a:schemeClr>
                </a:solidFill>
              </a:rPr>
              <a:t>Transfer </a:t>
            </a:r>
            <a:r>
              <a:rPr lang="en-GB" sz="1600" dirty="0">
                <a:solidFill>
                  <a:schemeClr val="accent2">
                    <a:lumMod val="50000"/>
                  </a:schemeClr>
                </a:solidFill>
              </a:rPr>
              <a:t>of Units for Major Core/ Major Elective Courses </a:t>
            </a:r>
            <a:endParaRPr lang="en-GB" sz="1600" dirty="0" smtClean="0">
              <a:solidFill>
                <a:schemeClr val="accent2">
                  <a:lumMod val="50000"/>
                </a:schemeClr>
              </a:solidFill>
            </a:endParaRPr>
          </a:p>
          <a:p>
            <a:pPr lvl="1"/>
            <a:r>
              <a:rPr lang="en-GB" dirty="0" smtClean="0">
                <a:solidFill>
                  <a:schemeClr val="accent2">
                    <a:lumMod val="50000"/>
                  </a:schemeClr>
                </a:solidFill>
              </a:rPr>
              <a:t>After returning to HKBU</a:t>
            </a:r>
            <a:endParaRPr lang="en-GB" dirty="0">
              <a:solidFill>
                <a:schemeClr val="accent2">
                  <a:lumMod val="50000"/>
                </a:schemeClr>
              </a:solidFill>
            </a:endParaRPr>
          </a:p>
          <a:p>
            <a:pPr marL="1371600" lvl="2" indent="-457200">
              <a:buFont typeface="+mj-lt"/>
              <a:buAutoNum type="alphaLcPeriod"/>
            </a:pPr>
            <a:r>
              <a:rPr lang="en-GB" sz="1600" dirty="0" smtClean="0">
                <a:solidFill>
                  <a:schemeClr val="accent2">
                    <a:lumMod val="50000"/>
                  </a:schemeClr>
                </a:solidFill>
              </a:rPr>
              <a:t>Complete </a:t>
            </a:r>
            <a:r>
              <a:rPr lang="en-GB" sz="1600" dirty="0">
                <a:solidFill>
                  <a:schemeClr val="accent2">
                    <a:lumMod val="50000"/>
                  </a:schemeClr>
                </a:solidFill>
              </a:rPr>
              <a:t>the application form provided </a:t>
            </a:r>
            <a:r>
              <a:rPr lang="en-GB" sz="1600" dirty="0">
                <a:hlinkClick r:id="rId2"/>
              </a:rPr>
              <a:t>here</a:t>
            </a:r>
            <a:endParaRPr lang="en-GB" sz="1600" dirty="0"/>
          </a:p>
          <a:p>
            <a:r>
              <a:rPr lang="en-GB" sz="1600" dirty="0">
                <a:solidFill>
                  <a:schemeClr val="accent2">
                    <a:lumMod val="50000"/>
                  </a:schemeClr>
                </a:solidFill>
              </a:rPr>
              <a:t>For further information about the host institutions, please consult the International Office.</a:t>
            </a:r>
          </a:p>
          <a:p>
            <a:endParaRPr lang="en-US" dirty="0"/>
          </a:p>
          <a:p>
            <a:endParaRPr lang="en-US" dirty="0"/>
          </a:p>
        </p:txBody>
      </p:sp>
    </p:spTree>
    <p:extLst>
      <p:ext uri="{BB962C8B-B14F-4D97-AF65-F5344CB8AC3E}">
        <p14:creationId xmlns:p14="http://schemas.microsoft.com/office/powerpoint/2010/main" val="39609852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Exchange</a:t>
            </a:r>
            <a:endParaRPr lang="en-GB" dirty="0"/>
          </a:p>
        </p:txBody>
      </p:sp>
      <p:sp>
        <p:nvSpPr>
          <p:cNvPr id="3" name="Content Placeholder 2"/>
          <p:cNvSpPr>
            <a:spLocks noGrp="1"/>
          </p:cNvSpPr>
          <p:nvPr>
            <p:ph idx="1"/>
          </p:nvPr>
        </p:nvSpPr>
        <p:spPr>
          <a:xfrm>
            <a:off x="609599" y="1828800"/>
            <a:ext cx="6347714" cy="3880773"/>
          </a:xfrm>
        </p:spPr>
        <p:txBody>
          <a:bodyPr>
            <a:normAutofit/>
          </a:bodyPr>
          <a:lstStyle/>
          <a:p>
            <a:r>
              <a:rPr lang="en-GB" sz="2000" dirty="0" smtClean="0">
                <a:solidFill>
                  <a:schemeClr val="accent2">
                    <a:lumMod val="50000"/>
                  </a:schemeClr>
                </a:solidFill>
              </a:rPr>
              <a:t>Briefing sessions (organized by international office)</a:t>
            </a:r>
          </a:p>
          <a:p>
            <a:pPr lvl="1"/>
            <a:r>
              <a:rPr lang="en-GB" sz="2000" dirty="0" smtClean="0">
                <a:solidFill>
                  <a:schemeClr val="accent2">
                    <a:lumMod val="50000"/>
                  </a:schemeClr>
                </a:solidFill>
              </a:rPr>
              <a:t>Late September</a:t>
            </a:r>
          </a:p>
          <a:p>
            <a:pPr lvl="1"/>
            <a:r>
              <a:rPr lang="en-GB" sz="2000" dirty="0" smtClean="0">
                <a:solidFill>
                  <a:schemeClr val="accent2">
                    <a:lumMod val="50000"/>
                  </a:schemeClr>
                </a:solidFill>
              </a:rPr>
              <a:t>Late October</a:t>
            </a:r>
          </a:p>
          <a:p>
            <a:r>
              <a:rPr lang="en-GB" sz="2000" dirty="0" smtClean="0">
                <a:solidFill>
                  <a:schemeClr val="accent2">
                    <a:lumMod val="50000"/>
                  </a:schemeClr>
                </a:solidFill>
              </a:rPr>
              <a:t>If you are interested, come talk to me</a:t>
            </a:r>
            <a:endParaRPr lang="en-GB" sz="2000" dirty="0">
              <a:solidFill>
                <a:schemeClr val="accent2">
                  <a:lumMod val="50000"/>
                </a:schemeClr>
              </a:solidFill>
            </a:endParaRPr>
          </a:p>
        </p:txBody>
      </p:sp>
    </p:spTree>
    <p:extLst>
      <p:ext uri="{BB962C8B-B14F-4D97-AF65-F5344CB8AC3E}">
        <p14:creationId xmlns:p14="http://schemas.microsoft.com/office/powerpoint/2010/main" val="465198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Internship</a:t>
            </a:r>
            <a:endParaRPr lang="en-US" dirty="0"/>
          </a:p>
        </p:txBody>
      </p:sp>
      <p:sp>
        <p:nvSpPr>
          <p:cNvPr id="3" name="Subtitle 2"/>
          <p:cNvSpPr>
            <a:spLocks noGrp="1"/>
          </p:cNvSpPr>
          <p:nvPr>
            <p:ph type="subTitle" idx="1"/>
          </p:nvPr>
        </p:nvSpPr>
        <p:spPr/>
        <p:txBody>
          <a:bodyPr/>
          <a:lstStyle/>
          <a:p>
            <a:r>
              <a:rPr lang="en-US" dirty="0" smtClean="0">
                <a:solidFill>
                  <a:schemeClr val="accent2">
                    <a:lumMod val="50000"/>
                  </a:schemeClr>
                </a:solidFill>
              </a:rPr>
              <a:t>Dr. Mark Lau</a:t>
            </a:r>
          </a:p>
          <a:p>
            <a:r>
              <a:rPr lang="en-US" i="1" dirty="0" smtClean="0">
                <a:solidFill>
                  <a:schemeClr val="accent2">
                    <a:lumMod val="50000"/>
                  </a:schemeClr>
                </a:solidFill>
              </a:rPr>
              <a:t>Department of Mathematics</a:t>
            </a:r>
            <a:endParaRPr lang="en-US" i="1" dirty="0">
              <a:solidFill>
                <a:schemeClr val="accent2">
                  <a:lumMod val="50000"/>
                </a:schemeClr>
              </a:solidFill>
            </a:endParaRPr>
          </a:p>
        </p:txBody>
      </p:sp>
    </p:spTree>
    <p:extLst>
      <p:ext uri="{BB962C8B-B14F-4D97-AF65-F5344CB8AC3E}">
        <p14:creationId xmlns:p14="http://schemas.microsoft.com/office/powerpoint/2010/main" val="35150732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Internship</a:t>
            </a:r>
          </a:p>
        </p:txBody>
      </p:sp>
      <p:sp>
        <p:nvSpPr>
          <p:cNvPr id="3" name="Content Placeholder 2"/>
          <p:cNvSpPr>
            <a:spLocks noGrp="1"/>
          </p:cNvSpPr>
          <p:nvPr>
            <p:ph idx="1"/>
          </p:nvPr>
        </p:nvSpPr>
        <p:spPr>
          <a:xfrm>
            <a:off x="609600" y="1524000"/>
            <a:ext cx="6347714" cy="4240210"/>
          </a:xfrm>
        </p:spPr>
        <p:txBody>
          <a:bodyPr>
            <a:normAutofit fontScale="92500" lnSpcReduction="10000"/>
          </a:bodyPr>
          <a:lstStyle/>
          <a:p>
            <a:r>
              <a:rPr lang="en-GB" sz="2000" dirty="0" smtClean="0">
                <a:solidFill>
                  <a:schemeClr val="accent2">
                    <a:lumMod val="50000"/>
                  </a:schemeClr>
                </a:solidFill>
              </a:rPr>
              <a:t>Job Practicum I, II, III (each 1 credit)</a:t>
            </a:r>
          </a:p>
          <a:p>
            <a:r>
              <a:rPr lang="en-GB" sz="2000" dirty="0" smtClean="0">
                <a:solidFill>
                  <a:schemeClr val="accent2">
                    <a:lumMod val="50000"/>
                  </a:schemeClr>
                </a:solidFill>
              </a:rPr>
              <a:t>MATH 3495, 3496, 3497</a:t>
            </a:r>
          </a:p>
          <a:p>
            <a:pPr marL="342900" lvl="1" indent="-342900"/>
            <a:r>
              <a:rPr lang="en-GB" sz="2000" dirty="0">
                <a:solidFill>
                  <a:schemeClr val="accent2">
                    <a:lumMod val="50000"/>
                  </a:schemeClr>
                </a:solidFill>
              </a:rPr>
              <a:t>Grade </a:t>
            </a:r>
            <a:r>
              <a:rPr lang="en-GB" sz="2000" b="1" dirty="0">
                <a:solidFill>
                  <a:schemeClr val="accent2">
                    <a:lumMod val="50000"/>
                  </a:schemeClr>
                </a:solidFill>
              </a:rPr>
              <a:t>S</a:t>
            </a:r>
            <a:r>
              <a:rPr lang="en-GB" sz="2000" dirty="0">
                <a:solidFill>
                  <a:schemeClr val="accent2">
                    <a:lumMod val="50000"/>
                  </a:schemeClr>
                </a:solidFill>
              </a:rPr>
              <a:t> for satisfactory and </a:t>
            </a:r>
            <a:r>
              <a:rPr lang="en-GB" sz="2000" b="1" dirty="0">
                <a:solidFill>
                  <a:schemeClr val="accent2">
                    <a:lumMod val="50000"/>
                  </a:schemeClr>
                </a:solidFill>
              </a:rPr>
              <a:t>U</a:t>
            </a:r>
            <a:r>
              <a:rPr lang="en-GB" sz="2000" dirty="0">
                <a:solidFill>
                  <a:schemeClr val="accent2">
                    <a:lumMod val="50000"/>
                  </a:schemeClr>
                </a:solidFill>
              </a:rPr>
              <a:t> for </a:t>
            </a:r>
            <a:r>
              <a:rPr lang="en-GB" sz="2000" dirty="0" smtClean="0">
                <a:solidFill>
                  <a:schemeClr val="accent2">
                    <a:lumMod val="50000"/>
                  </a:schemeClr>
                </a:solidFill>
              </a:rPr>
              <a:t>unsatisfactory</a:t>
            </a:r>
          </a:p>
          <a:p>
            <a:r>
              <a:rPr lang="en-GB" sz="2000" dirty="0" smtClean="0">
                <a:solidFill>
                  <a:schemeClr val="accent2">
                    <a:lumMod val="50000"/>
                  </a:schemeClr>
                </a:solidFill>
              </a:rPr>
              <a:t>Years </a:t>
            </a:r>
            <a:r>
              <a:rPr lang="en-GB" sz="2000" dirty="0">
                <a:solidFill>
                  <a:schemeClr val="accent2">
                    <a:lumMod val="50000"/>
                  </a:schemeClr>
                </a:solidFill>
              </a:rPr>
              <a:t>2 or </a:t>
            </a:r>
            <a:r>
              <a:rPr lang="en-GB" sz="2000" dirty="0" smtClean="0">
                <a:solidFill>
                  <a:schemeClr val="accent2">
                    <a:lumMod val="50000"/>
                  </a:schemeClr>
                </a:solidFill>
              </a:rPr>
              <a:t>3 students</a:t>
            </a:r>
            <a:endParaRPr lang="en-GB" sz="2000" dirty="0">
              <a:solidFill>
                <a:schemeClr val="accent2">
                  <a:lumMod val="50000"/>
                </a:schemeClr>
              </a:solidFill>
            </a:endParaRPr>
          </a:p>
          <a:p>
            <a:r>
              <a:rPr lang="en-GB" sz="2000" dirty="0" smtClean="0">
                <a:solidFill>
                  <a:schemeClr val="accent2">
                    <a:lumMod val="50000"/>
                  </a:schemeClr>
                </a:solidFill>
              </a:rPr>
              <a:t>Period</a:t>
            </a:r>
            <a:r>
              <a:rPr lang="en-GB" sz="2000" dirty="0">
                <a:solidFill>
                  <a:schemeClr val="accent2">
                    <a:lumMod val="50000"/>
                  </a:schemeClr>
                </a:solidFill>
              </a:rPr>
              <a:t>:</a:t>
            </a:r>
          </a:p>
          <a:p>
            <a:pPr lvl="1"/>
            <a:r>
              <a:rPr lang="en-GB" sz="2000" dirty="0">
                <a:solidFill>
                  <a:schemeClr val="accent2">
                    <a:lumMod val="50000"/>
                  </a:schemeClr>
                </a:solidFill>
              </a:rPr>
              <a:t>June to August every </a:t>
            </a:r>
            <a:r>
              <a:rPr lang="en-GB" sz="2000" dirty="0" smtClean="0">
                <a:solidFill>
                  <a:schemeClr val="accent2">
                    <a:lumMod val="50000"/>
                  </a:schemeClr>
                </a:solidFill>
              </a:rPr>
              <a:t>year</a:t>
            </a:r>
            <a:endParaRPr lang="en-GB" sz="2000" dirty="0">
              <a:solidFill>
                <a:schemeClr val="accent2">
                  <a:lumMod val="50000"/>
                </a:schemeClr>
              </a:solidFill>
            </a:endParaRPr>
          </a:p>
          <a:p>
            <a:pPr lvl="1"/>
            <a:r>
              <a:rPr lang="en-GB" sz="2000" dirty="0" smtClean="0">
                <a:solidFill>
                  <a:schemeClr val="accent2">
                    <a:lumMod val="50000"/>
                  </a:schemeClr>
                </a:solidFill>
              </a:rPr>
              <a:t>1 unit: &gt; 120 hours (~ 3 weeks)</a:t>
            </a:r>
          </a:p>
          <a:p>
            <a:pPr lvl="1"/>
            <a:r>
              <a:rPr lang="en-GB" sz="2000" dirty="0" smtClean="0">
                <a:solidFill>
                  <a:schemeClr val="accent2">
                    <a:lumMod val="50000"/>
                  </a:schemeClr>
                </a:solidFill>
              </a:rPr>
              <a:t>2 units: &gt; 240 hours (~ 6 weeks)</a:t>
            </a:r>
          </a:p>
          <a:p>
            <a:pPr lvl="1"/>
            <a:r>
              <a:rPr lang="en-GB" sz="2000" dirty="0" smtClean="0">
                <a:solidFill>
                  <a:schemeClr val="accent2">
                    <a:lumMod val="50000"/>
                  </a:schemeClr>
                </a:solidFill>
              </a:rPr>
              <a:t>3 units: &gt; 360 hours (~ 9 weeks)</a:t>
            </a:r>
            <a:endParaRPr lang="en-GB" sz="2000" dirty="0">
              <a:solidFill>
                <a:schemeClr val="accent2">
                  <a:lumMod val="50000"/>
                </a:schemeClr>
              </a:solidFill>
            </a:endParaRPr>
          </a:p>
          <a:p>
            <a:pPr lvl="1"/>
            <a:r>
              <a:rPr lang="en-GB" sz="2000" dirty="0">
                <a:solidFill>
                  <a:schemeClr val="accent2">
                    <a:lumMod val="50000"/>
                  </a:schemeClr>
                </a:solidFill>
              </a:rPr>
              <a:t>Final duration should be based on department’s decision and mutual agreements.</a:t>
            </a:r>
            <a:endParaRPr lang="en-US" sz="2000" dirty="0">
              <a:solidFill>
                <a:schemeClr val="accent2">
                  <a:lumMod val="50000"/>
                </a:schemeClr>
              </a:solidFill>
            </a:endParaRPr>
          </a:p>
        </p:txBody>
      </p:sp>
    </p:spTree>
    <p:extLst>
      <p:ext uri="{BB962C8B-B14F-4D97-AF65-F5344CB8AC3E}">
        <p14:creationId xmlns:p14="http://schemas.microsoft.com/office/powerpoint/2010/main" val="2854215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Internship</a:t>
            </a:r>
          </a:p>
        </p:txBody>
      </p:sp>
      <p:sp>
        <p:nvSpPr>
          <p:cNvPr id="3" name="Content Placeholder 2"/>
          <p:cNvSpPr>
            <a:spLocks noGrp="1"/>
          </p:cNvSpPr>
          <p:nvPr>
            <p:ph idx="1"/>
          </p:nvPr>
        </p:nvSpPr>
        <p:spPr>
          <a:xfrm>
            <a:off x="609599" y="1447800"/>
            <a:ext cx="8229600" cy="5257800"/>
          </a:xfrm>
        </p:spPr>
        <p:txBody>
          <a:bodyPr>
            <a:noAutofit/>
          </a:bodyPr>
          <a:lstStyle/>
          <a:p>
            <a:r>
              <a:rPr lang="en-US" sz="2000" dirty="0" smtClean="0">
                <a:solidFill>
                  <a:schemeClr val="accent2">
                    <a:lumMod val="50000"/>
                  </a:schemeClr>
                </a:solidFill>
              </a:rPr>
              <a:t>Industrial partners:</a:t>
            </a:r>
          </a:p>
          <a:p>
            <a:pPr lvl="1"/>
            <a:r>
              <a:rPr lang="en-US" sz="2000" dirty="0" smtClean="0">
                <a:solidFill>
                  <a:schemeClr val="accent2">
                    <a:lumMod val="50000"/>
                  </a:schemeClr>
                </a:solidFill>
              </a:rPr>
              <a:t>Hong Kong, mainland China, or overseas.</a:t>
            </a:r>
          </a:p>
          <a:p>
            <a:pPr lvl="1"/>
            <a:r>
              <a:rPr lang="en-US" sz="2000" dirty="0" smtClean="0">
                <a:solidFill>
                  <a:schemeClr val="accent2">
                    <a:lumMod val="50000"/>
                  </a:schemeClr>
                </a:solidFill>
              </a:rPr>
              <a:t>Every year we receive requests from companies or organizations.</a:t>
            </a:r>
          </a:p>
          <a:p>
            <a:pPr lvl="1"/>
            <a:r>
              <a:rPr lang="en-US" sz="2000" dirty="0" smtClean="0">
                <a:solidFill>
                  <a:schemeClr val="accent2">
                    <a:lumMod val="50000"/>
                  </a:schemeClr>
                </a:solidFill>
              </a:rPr>
              <a:t>We also actively look for suitable companies.</a:t>
            </a:r>
          </a:p>
          <a:p>
            <a:pPr lvl="1"/>
            <a:r>
              <a:rPr lang="en-US" sz="2000" dirty="0" smtClean="0">
                <a:solidFill>
                  <a:schemeClr val="accent2">
                    <a:lumMod val="50000"/>
                  </a:schemeClr>
                </a:solidFill>
              </a:rPr>
              <a:t>You may also suggest:</a:t>
            </a:r>
          </a:p>
          <a:p>
            <a:pPr lvl="2"/>
            <a:r>
              <a:rPr lang="en-US" sz="2000" dirty="0" smtClean="0">
                <a:solidFill>
                  <a:schemeClr val="accent2">
                    <a:lumMod val="50000"/>
                  </a:schemeClr>
                </a:solidFill>
              </a:rPr>
              <a:t>Tell us about the company.</a:t>
            </a:r>
          </a:p>
          <a:p>
            <a:pPr lvl="2"/>
            <a:r>
              <a:rPr lang="en-US" sz="2000" dirty="0" smtClean="0">
                <a:solidFill>
                  <a:schemeClr val="accent2">
                    <a:lumMod val="50000"/>
                  </a:schemeClr>
                </a:solidFill>
              </a:rPr>
              <a:t>Tell us about the expected duty.</a:t>
            </a:r>
          </a:p>
          <a:p>
            <a:pPr lvl="2"/>
            <a:r>
              <a:rPr lang="en-US" sz="2000" dirty="0" smtClean="0">
                <a:solidFill>
                  <a:schemeClr val="accent2">
                    <a:lumMod val="50000"/>
                  </a:schemeClr>
                </a:solidFill>
              </a:rPr>
              <a:t>Formal documents have to be signed between the department and the company.</a:t>
            </a:r>
          </a:p>
          <a:p>
            <a:pPr lvl="2"/>
            <a:r>
              <a:rPr lang="en-US" sz="2000" b="1" dirty="0" smtClean="0">
                <a:solidFill>
                  <a:schemeClr val="accent2">
                    <a:lumMod val="50000"/>
                  </a:schemeClr>
                </a:solidFill>
              </a:rPr>
              <a:t>Anyway, talk to us if you have any suggestion</a:t>
            </a:r>
            <a:r>
              <a:rPr lang="en-US" sz="2000" dirty="0" smtClean="0">
                <a:solidFill>
                  <a:schemeClr val="accent2">
                    <a:lumMod val="50000"/>
                  </a:schemeClr>
                </a:solidFill>
              </a:rPr>
              <a:t>.</a:t>
            </a:r>
            <a:endParaRPr lang="en-US" sz="2000" dirty="0">
              <a:solidFill>
                <a:schemeClr val="accent2">
                  <a:lumMod val="50000"/>
                </a:schemeClr>
              </a:solidFill>
            </a:endParaRPr>
          </a:p>
        </p:txBody>
      </p:sp>
    </p:spTree>
    <p:extLst>
      <p:ext uri="{BB962C8B-B14F-4D97-AF65-F5344CB8AC3E}">
        <p14:creationId xmlns:p14="http://schemas.microsoft.com/office/powerpoint/2010/main" val="160572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smtClean="0"/>
              <a:t>Staff Introduction</a:t>
            </a:r>
            <a:endParaRPr lang="en-US" sz="4400" dirty="0"/>
          </a:p>
        </p:txBody>
      </p:sp>
      <p:sp>
        <p:nvSpPr>
          <p:cNvPr id="3" name="Subtitle 2"/>
          <p:cNvSpPr>
            <a:spLocks noGrp="1"/>
          </p:cNvSpPr>
          <p:nvPr>
            <p:ph type="subTitle" idx="1"/>
          </p:nvPr>
        </p:nvSpPr>
        <p:spPr/>
        <p:txBody>
          <a:bodyPr/>
          <a:lstStyle/>
          <a:p>
            <a:r>
              <a:rPr lang="en-US" dirty="0" smtClean="0">
                <a:solidFill>
                  <a:schemeClr val="accent2">
                    <a:lumMod val="50000"/>
                  </a:schemeClr>
                </a:solidFill>
              </a:rPr>
              <a:t>Prof. Michael Ng</a:t>
            </a:r>
          </a:p>
          <a:p>
            <a:r>
              <a:rPr lang="en-US" i="1" dirty="0" smtClean="0">
                <a:solidFill>
                  <a:schemeClr val="accent2">
                    <a:lumMod val="50000"/>
                  </a:schemeClr>
                </a:solidFill>
              </a:rPr>
              <a:t>Head of Department of Mathematics</a:t>
            </a:r>
            <a:endParaRPr lang="en-US" i="1" dirty="0">
              <a:solidFill>
                <a:schemeClr val="accent2">
                  <a:lumMod val="50000"/>
                </a:schemeClr>
              </a:solidFill>
            </a:endParaRPr>
          </a:p>
        </p:txBody>
      </p:sp>
    </p:spTree>
    <p:extLst>
      <p:ext uri="{BB962C8B-B14F-4D97-AF65-F5344CB8AC3E}">
        <p14:creationId xmlns:p14="http://schemas.microsoft.com/office/powerpoint/2010/main" val="410076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Internship</a:t>
            </a:r>
            <a:endParaRPr lang="en-US" dirty="0"/>
          </a:p>
        </p:txBody>
      </p:sp>
      <p:pic>
        <p:nvPicPr>
          <p:cNvPr id="4" name="Picture 3"/>
          <p:cNvPicPr>
            <a:picLocks noChangeAspect="1"/>
          </p:cNvPicPr>
          <p:nvPr/>
        </p:nvPicPr>
        <p:blipFill>
          <a:blip r:embed="rId2"/>
          <a:stretch>
            <a:fillRect/>
          </a:stretch>
        </p:blipFill>
        <p:spPr>
          <a:xfrm>
            <a:off x="762000" y="2042992"/>
            <a:ext cx="2637906" cy="1256146"/>
          </a:xfrm>
          <a:prstGeom prst="rect">
            <a:avLst/>
          </a:prstGeom>
        </p:spPr>
      </p:pic>
      <p:pic>
        <p:nvPicPr>
          <p:cNvPr id="5" name="Picture 4"/>
          <p:cNvPicPr>
            <a:picLocks noChangeAspect="1"/>
          </p:cNvPicPr>
          <p:nvPr/>
        </p:nvPicPr>
        <p:blipFill>
          <a:blip r:embed="rId3"/>
          <a:stretch>
            <a:fillRect/>
          </a:stretch>
        </p:blipFill>
        <p:spPr>
          <a:xfrm>
            <a:off x="2438400" y="5003429"/>
            <a:ext cx="4407132" cy="705141"/>
          </a:xfrm>
          <a:prstGeom prst="rect">
            <a:avLst/>
          </a:prstGeom>
        </p:spPr>
      </p:pic>
      <p:pic>
        <p:nvPicPr>
          <p:cNvPr id="6" name="Picture 5"/>
          <p:cNvPicPr>
            <a:picLocks noChangeAspect="1"/>
          </p:cNvPicPr>
          <p:nvPr/>
        </p:nvPicPr>
        <p:blipFill>
          <a:blip r:embed="rId4"/>
          <a:stretch>
            <a:fillRect/>
          </a:stretch>
        </p:blipFill>
        <p:spPr>
          <a:xfrm>
            <a:off x="479369" y="4255779"/>
            <a:ext cx="4914900" cy="660400"/>
          </a:xfrm>
          <a:prstGeom prst="rect">
            <a:avLst/>
          </a:prstGeom>
        </p:spPr>
      </p:pic>
      <p:pic>
        <p:nvPicPr>
          <p:cNvPr id="7" name="Picture 6"/>
          <p:cNvPicPr>
            <a:picLocks noChangeAspect="1"/>
          </p:cNvPicPr>
          <p:nvPr/>
        </p:nvPicPr>
        <p:blipFill rotWithShape="1">
          <a:blip r:embed="rId5"/>
          <a:srcRect l="10403" t="13175" r="8116" b="11269"/>
          <a:stretch/>
        </p:blipFill>
        <p:spPr>
          <a:xfrm>
            <a:off x="620338" y="5562600"/>
            <a:ext cx="3352800" cy="1295400"/>
          </a:xfrm>
          <a:prstGeom prst="rect">
            <a:avLst/>
          </a:prstGeom>
        </p:spPr>
      </p:pic>
      <p:pic>
        <p:nvPicPr>
          <p:cNvPr id="8" name="Picture 7"/>
          <p:cNvPicPr>
            <a:picLocks noChangeAspect="1"/>
          </p:cNvPicPr>
          <p:nvPr/>
        </p:nvPicPr>
        <p:blipFill>
          <a:blip r:embed="rId6"/>
          <a:stretch>
            <a:fillRect/>
          </a:stretch>
        </p:blipFill>
        <p:spPr>
          <a:xfrm>
            <a:off x="4143454" y="1984404"/>
            <a:ext cx="2819400" cy="852017"/>
          </a:xfrm>
          <a:prstGeom prst="rect">
            <a:avLst/>
          </a:prstGeom>
        </p:spPr>
      </p:pic>
      <p:pic>
        <p:nvPicPr>
          <p:cNvPr id="9" name="Picture 8"/>
          <p:cNvPicPr>
            <a:picLocks noChangeAspect="1"/>
          </p:cNvPicPr>
          <p:nvPr/>
        </p:nvPicPr>
        <p:blipFill rotWithShape="1">
          <a:blip r:embed="rId7"/>
          <a:srcRect l="12500" t="75357" r="9167"/>
          <a:stretch/>
        </p:blipFill>
        <p:spPr>
          <a:xfrm>
            <a:off x="3505200" y="3429000"/>
            <a:ext cx="4038600" cy="714187"/>
          </a:xfrm>
          <a:prstGeom prst="rect">
            <a:avLst/>
          </a:prstGeom>
        </p:spPr>
      </p:pic>
    </p:spTree>
    <p:extLst>
      <p:ext uri="{BB962C8B-B14F-4D97-AF65-F5344CB8AC3E}">
        <p14:creationId xmlns:p14="http://schemas.microsoft.com/office/powerpoint/2010/main" val="996664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28600"/>
            <a:ext cx="4457700" cy="2971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276600"/>
            <a:ext cx="5181600" cy="3454400"/>
          </a:xfrm>
          <a:prstGeom prst="rect">
            <a:avLst/>
          </a:prstGeom>
        </p:spPr>
      </p:pic>
      <p:sp>
        <p:nvSpPr>
          <p:cNvPr id="6" name="TextBox 5"/>
          <p:cNvSpPr txBox="1"/>
          <p:nvPr/>
        </p:nvSpPr>
        <p:spPr>
          <a:xfrm>
            <a:off x="1081368" y="6084669"/>
            <a:ext cx="2728632" cy="646331"/>
          </a:xfrm>
          <a:prstGeom prst="rect">
            <a:avLst/>
          </a:prstGeom>
          <a:noFill/>
        </p:spPr>
        <p:txBody>
          <a:bodyPr wrap="none" rtlCol="0">
            <a:spAutoFit/>
          </a:bodyPr>
          <a:lstStyle/>
          <a:p>
            <a:pPr algn="r"/>
            <a:r>
              <a:rPr lang="en-US" dirty="0" smtClean="0"/>
              <a:t>Several HK-based</a:t>
            </a:r>
          </a:p>
          <a:p>
            <a:pPr algn="r"/>
            <a:r>
              <a:rPr lang="en-US" dirty="0" smtClean="0"/>
              <a:t>technological companies</a:t>
            </a:r>
            <a:endParaRPr lang="en-US" dirty="0"/>
          </a:p>
        </p:txBody>
      </p:sp>
      <p:sp>
        <p:nvSpPr>
          <p:cNvPr id="7" name="TextBox 6"/>
          <p:cNvSpPr txBox="1"/>
          <p:nvPr/>
        </p:nvSpPr>
        <p:spPr>
          <a:xfrm>
            <a:off x="4829002" y="2554069"/>
            <a:ext cx="3065263" cy="646331"/>
          </a:xfrm>
          <a:prstGeom prst="rect">
            <a:avLst/>
          </a:prstGeom>
          <a:noFill/>
        </p:spPr>
        <p:txBody>
          <a:bodyPr wrap="none" rtlCol="0">
            <a:spAutoFit/>
          </a:bodyPr>
          <a:lstStyle/>
          <a:p>
            <a:r>
              <a:rPr lang="en-US" dirty="0" smtClean="0"/>
              <a:t>Fair Trade Foundation </a:t>
            </a:r>
          </a:p>
          <a:p>
            <a:r>
              <a:rPr lang="en-US" dirty="0" smtClean="0"/>
              <a:t>&amp; Convoy Financial Services</a:t>
            </a:r>
            <a:endParaRPr lang="en-US" dirty="0"/>
          </a:p>
        </p:txBody>
      </p:sp>
    </p:spTree>
    <p:extLst>
      <p:ext uri="{BB962C8B-B14F-4D97-AF65-F5344CB8AC3E}">
        <p14:creationId xmlns:p14="http://schemas.microsoft.com/office/powerpoint/2010/main" val="409468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Internship</a:t>
            </a:r>
          </a:p>
        </p:txBody>
      </p:sp>
      <p:sp>
        <p:nvSpPr>
          <p:cNvPr id="3" name="Content Placeholder 2"/>
          <p:cNvSpPr>
            <a:spLocks noGrp="1"/>
          </p:cNvSpPr>
          <p:nvPr>
            <p:ph idx="1"/>
          </p:nvPr>
        </p:nvSpPr>
        <p:spPr>
          <a:xfrm>
            <a:off x="609598" y="1676400"/>
            <a:ext cx="6629401" cy="4165600"/>
          </a:xfrm>
        </p:spPr>
        <p:txBody>
          <a:bodyPr>
            <a:noAutofit/>
          </a:bodyPr>
          <a:lstStyle/>
          <a:p>
            <a:r>
              <a:rPr lang="en-US" sz="2000" dirty="0" smtClean="0">
                <a:solidFill>
                  <a:schemeClr val="accent2">
                    <a:lumMod val="50000"/>
                  </a:schemeClr>
                </a:solidFill>
              </a:rPr>
              <a:t>Insurance:</a:t>
            </a:r>
          </a:p>
          <a:p>
            <a:pPr lvl="1"/>
            <a:r>
              <a:rPr lang="en-US" sz="2000" dirty="0" smtClean="0">
                <a:solidFill>
                  <a:schemeClr val="accent2">
                    <a:lumMod val="50000"/>
                  </a:schemeClr>
                </a:solidFill>
              </a:rPr>
              <a:t>You are covered by the follow policies:</a:t>
            </a:r>
          </a:p>
          <a:p>
            <a:pPr lvl="2"/>
            <a:r>
              <a:rPr lang="en-US" sz="2000" dirty="0" smtClean="0">
                <a:solidFill>
                  <a:schemeClr val="accent2">
                    <a:lumMod val="50000"/>
                  </a:schemeClr>
                </a:solidFill>
              </a:rPr>
              <a:t>ZZG00003679ZC (worldwide)</a:t>
            </a:r>
          </a:p>
          <a:p>
            <a:pPr lvl="2"/>
            <a:r>
              <a:rPr lang="en-US" sz="2000" dirty="0" smtClean="0">
                <a:solidFill>
                  <a:schemeClr val="accent2">
                    <a:lumMod val="50000"/>
                  </a:schemeClr>
                </a:solidFill>
              </a:rPr>
              <a:t>TTT0001125ZC (worldwide except Hong Kong)</a:t>
            </a:r>
          </a:p>
          <a:p>
            <a:pPr lvl="1"/>
            <a:r>
              <a:rPr lang="en-US" sz="2000" dirty="0" smtClean="0">
                <a:solidFill>
                  <a:schemeClr val="accent2">
                    <a:lumMod val="50000"/>
                  </a:schemeClr>
                </a:solidFill>
              </a:rPr>
              <a:t>For details, see related documents at the Financial Office website.</a:t>
            </a:r>
          </a:p>
          <a:p>
            <a:pPr lvl="1"/>
            <a:r>
              <a:rPr lang="en-US" sz="2000" dirty="0" smtClean="0">
                <a:solidFill>
                  <a:schemeClr val="accent2">
                    <a:lumMod val="50000"/>
                  </a:schemeClr>
                </a:solidFill>
              </a:rPr>
              <a:t>Or, call Rebecca Choy of Financial Office at 3411-7683.</a:t>
            </a:r>
            <a:endParaRPr lang="en-US" sz="2000" dirty="0">
              <a:solidFill>
                <a:schemeClr val="accent2">
                  <a:lumMod val="50000"/>
                </a:schemeClr>
              </a:solidFill>
            </a:endParaRPr>
          </a:p>
        </p:txBody>
      </p:sp>
    </p:spTree>
    <p:extLst>
      <p:ext uri="{BB962C8B-B14F-4D97-AF65-F5344CB8AC3E}">
        <p14:creationId xmlns:p14="http://schemas.microsoft.com/office/powerpoint/2010/main" val="3583911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Internship</a:t>
            </a:r>
          </a:p>
        </p:txBody>
      </p:sp>
      <p:sp>
        <p:nvSpPr>
          <p:cNvPr id="3" name="Content Placeholder 2"/>
          <p:cNvSpPr>
            <a:spLocks noGrp="1"/>
          </p:cNvSpPr>
          <p:nvPr>
            <p:ph idx="1"/>
          </p:nvPr>
        </p:nvSpPr>
        <p:spPr>
          <a:xfrm>
            <a:off x="609598" y="1600200"/>
            <a:ext cx="6781801" cy="3880773"/>
          </a:xfrm>
        </p:spPr>
        <p:txBody>
          <a:bodyPr>
            <a:normAutofit/>
          </a:bodyPr>
          <a:lstStyle/>
          <a:p>
            <a:r>
              <a:rPr lang="en-US" sz="2000" dirty="0" smtClean="0">
                <a:solidFill>
                  <a:schemeClr val="accent2">
                    <a:lumMod val="50000"/>
                  </a:schemeClr>
                </a:solidFill>
              </a:rPr>
              <a:t>Allowance:</a:t>
            </a:r>
          </a:p>
          <a:p>
            <a:pPr lvl="1"/>
            <a:r>
              <a:rPr lang="en-US" sz="2000" dirty="0" smtClean="0">
                <a:solidFill>
                  <a:schemeClr val="accent2">
                    <a:lumMod val="50000"/>
                  </a:schemeClr>
                </a:solidFill>
              </a:rPr>
              <a:t>Some companies offer financial supports (e.g., travel expenses).</a:t>
            </a:r>
          </a:p>
          <a:p>
            <a:pPr lvl="1"/>
            <a:r>
              <a:rPr lang="en-US" sz="2000" dirty="0" smtClean="0">
                <a:solidFill>
                  <a:schemeClr val="accent2">
                    <a:lumMod val="50000"/>
                  </a:schemeClr>
                </a:solidFill>
              </a:rPr>
              <a:t>Some companies do not.</a:t>
            </a:r>
          </a:p>
          <a:p>
            <a:pPr lvl="1"/>
            <a:r>
              <a:rPr lang="en-US" sz="2000" dirty="0" smtClean="0">
                <a:solidFill>
                  <a:schemeClr val="accent2">
                    <a:lumMod val="50000"/>
                  </a:schemeClr>
                </a:solidFill>
              </a:rPr>
              <a:t>This summer, many students get $2,000 – $3,000 monthly allowance (meal + transportation)</a:t>
            </a:r>
          </a:p>
          <a:p>
            <a:pPr lvl="1"/>
            <a:r>
              <a:rPr lang="en-US" sz="2000" dirty="0" smtClean="0">
                <a:solidFill>
                  <a:schemeClr val="accent2">
                    <a:lumMod val="50000"/>
                  </a:schemeClr>
                </a:solidFill>
              </a:rPr>
              <a:t>The Minimum </a:t>
            </a:r>
            <a:r>
              <a:rPr lang="en-US" sz="2000" dirty="0">
                <a:solidFill>
                  <a:schemeClr val="accent2">
                    <a:lumMod val="50000"/>
                  </a:schemeClr>
                </a:solidFill>
              </a:rPr>
              <a:t>Wage </a:t>
            </a:r>
            <a:r>
              <a:rPr lang="en-US" sz="2000" dirty="0" smtClean="0">
                <a:solidFill>
                  <a:schemeClr val="accent2">
                    <a:lumMod val="50000"/>
                  </a:schemeClr>
                </a:solidFill>
              </a:rPr>
              <a:t>Ordinance does not apply here.</a:t>
            </a:r>
          </a:p>
        </p:txBody>
      </p:sp>
    </p:spTree>
    <p:extLst>
      <p:ext uri="{BB962C8B-B14F-4D97-AF65-F5344CB8AC3E}">
        <p14:creationId xmlns:p14="http://schemas.microsoft.com/office/powerpoint/2010/main" val="1955727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75122" y="919054"/>
            <a:ext cx="6660608" cy="4974898"/>
          </a:xfrm>
          <a:prstGeom prst="rect">
            <a:avLst/>
          </a:prstGeom>
        </p:spPr>
      </p:pic>
      <p:sp>
        <p:nvSpPr>
          <p:cNvPr id="3" name="TextBox 2"/>
          <p:cNvSpPr txBox="1"/>
          <p:nvPr/>
        </p:nvSpPr>
        <p:spPr>
          <a:xfrm>
            <a:off x="5240868" y="1828800"/>
            <a:ext cx="3903132" cy="1754326"/>
          </a:xfrm>
          <a:prstGeom prst="rect">
            <a:avLst/>
          </a:prstGeom>
          <a:noFill/>
        </p:spPr>
        <p:txBody>
          <a:bodyPr wrap="square" rtlCol="0">
            <a:spAutoFit/>
          </a:bodyPr>
          <a:lstStyle/>
          <a:p>
            <a:r>
              <a:rPr lang="en-US" dirty="0" smtClean="0"/>
              <a:t>Roger working as an intern at Maxim’s:</a:t>
            </a:r>
          </a:p>
          <a:p>
            <a:pPr marL="285750" indent="-285750">
              <a:buFont typeface="Arial"/>
              <a:buChar char="•"/>
            </a:pPr>
            <a:r>
              <a:rPr lang="en-US" dirty="0" smtClean="0"/>
              <a:t>Design questionnaires and interview guidelines</a:t>
            </a:r>
          </a:p>
          <a:p>
            <a:pPr marL="285750" indent="-285750">
              <a:buFont typeface="Arial"/>
              <a:buChar char="•"/>
            </a:pPr>
            <a:r>
              <a:rPr lang="en-US" dirty="0" smtClean="0"/>
              <a:t>Collect and analyze data</a:t>
            </a:r>
          </a:p>
          <a:p>
            <a:pPr marL="285750" indent="-285750">
              <a:buFont typeface="Arial"/>
              <a:buChar char="•"/>
            </a:pPr>
            <a:r>
              <a:rPr lang="en-US" dirty="0" smtClean="0"/>
              <a:t>Present it to boss</a:t>
            </a:r>
            <a:endParaRPr lang="en-US" dirty="0"/>
          </a:p>
        </p:txBody>
      </p:sp>
      <p:pic>
        <p:nvPicPr>
          <p:cNvPr id="4" name="Picture 3" descr="image 2.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799" y="3809457"/>
            <a:ext cx="3903133" cy="2927350"/>
          </a:xfrm>
          <a:prstGeom prst="rect">
            <a:avLst/>
          </a:prstGeom>
        </p:spPr>
      </p:pic>
    </p:spTree>
    <p:extLst>
      <p:ext uri="{BB962C8B-B14F-4D97-AF65-F5344CB8AC3E}">
        <p14:creationId xmlns:p14="http://schemas.microsoft.com/office/powerpoint/2010/main" val="21883741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5320" y="1219200"/>
            <a:ext cx="4928785" cy="369332"/>
          </a:xfrm>
          <a:prstGeom prst="rect">
            <a:avLst/>
          </a:prstGeom>
          <a:noFill/>
        </p:spPr>
        <p:txBody>
          <a:bodyPr wrap="none" rtlCol="0">
            <a:spAutoFit/>
          </a:bodyPr>
          <a:lstStyle/>
          <a:p>
            <a:r>
              <a:rPr lang="en-US" dirty="0"/>
              <a:t>Wang </a:t>
            </a:r>
            <a:r>
              <a:rPr lang="en-US" dirty="0" err="1" smtClean="0"/>
              <a:t>Zexian</a:t>
            </a:r>
            <a:r>
              <a:rPr lang="en-US" dirty="0" smtClean="0"/>
              <a:t> working as a trainee at Convoy.</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6359"/>
          <a:stretch/>
        </p:blipFill>
        <p:spPr>
          <a:xfrm>
            <a:off x="685800" y="1752600"/>
            <a:ext cx="7824268" cy="3734601"/>
          </a:xfrm>
          <a:prstGeom prst="rect">
            <a:avLst/>
          </a:prstGeom>
        </p:spPr>
      </p:pic>
    </p:spTree>
    <p:extLst>
      <p:ext uri="{BB962C8B-B14F-4D97-AF65-F5344CB8AC3E}">
        <p14:creationId xmlns:p14="http://schemas.microsoft.com/office/powerpoint/2010/main" val="25183254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606" t="34206" r="7787" b="10056"/>
          <a:stretch/>
        </p:blipFill>
        <p:spPr>
          <a:xfrm>
            <a:off x="304800" y="1905000"/>
            <a:ext cx="7315200" cy="3657600"/>
          </a:xfrm>
          <a:prstGeom prst="rect">
            <a:avLst/>
          </a:prstGeom>
        </p:spPr>
      </p:pic>
      <p:sp>
        <p:nvSpPr>
          <p:cNvPr id="3" name="TextBox 2"/>
          <p:cNvSpPr txBox="1"/>
          <p:nvPr/>
        </p:nvSpPr>
        <p:spPr>
          <a:xfrm>
            <a:off x="304800" y="304800"/>
            <a:ext cx="6832344" cy="1477328"/>
          </a:xfrm>
          <a:prstGeom prst="rect">
            <a:avLst/>
          </a:prstGeom>
          <a:noFill/>
        </p:spPr>
        <p:txBody>
          <a:bodyPr wrap="square" rtlCol="0">
            <a:spAutoFit/>
          </a:bodyPr>
          <a:lstStyle/>
          <a:p>
            <a:r>
              <a:rPr lang="en-US" dirty="0" err="1"/>
              <a:t>Yau</a:t>
            </a:r>
            <a:r>
              <a:rPr lang="en-US" dirty="0"/>
              <a:t> Wing </a:t>
            </a:r>
            <a:r>
              <a:rPr lang="en-US" dirty="0" smtClean="0"/>
              <a:t>Tang working as an intern at </a:t>
            </a:r>
            <a:r>
              <a:rPr lang="en-US" dirty="0"/>
              <a:t>Census and Statistics </a:t>
            </a:r>
            <a:r>
              <a:rPr lang="en-US" dirty="0" smtClean="0"/>
              <a:t>Department:</a:t>
            </a:r>
          </a:p>
          <a:p>
            <a:pPr marL="285750" indent="-285750">
              <a:buFont typeface="Arial" charset="0"/>
              <a:buChar char="•"/>
            </a:pPr>
            <a:r>
              <a:rPr lang="en-US" dirty="0"/>
              <a:t>Analysis on Seasonal Adjustment on Unemployment </a:t>
            </a:r>
            <a:r>
              <a:rPr lang="en-US" dirty="0" smtClean="0"/>
              <a:t>Rate</a:t>
            </a:r>
          </a:p>
          <a:p>
            <a:pPr marL="285750" indent="-285750">
              <a:buFont typeface="Arial" charset="0"/>
              <a:buChar char="•"/>
            </a:pPr>
            <a:r>
              <a:rPr lang="en-US" dirty="0"/>
              <a:t>D</a:t>
            </a:r>
            <a:r>
              <a:rPr lang="en-US" dirty="0" smtClean="0"/>
              <a:t>ata analysis</a:t>
            </a:r>
          </a:p>
          <a:p>
            <a:pPr marL="285750" indent="-285750">
              <a:buFont typeface="Arial" charset="0"/>
              <a:buChar char="•"/>
            </a:pPr>
            <a:r>
              <a:rPr lang="en-US" dirty="0"/>
              <a:t>C</a:t>
            </a:r>
            <a:r>
              <a:rPr lang="en-US" dirty="0" smtClean="0"/>
              <a:t>omputer programming</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111" t="19346" r="25555" b="653"/>
          <a:stretch/>
        </p:blipFill>
        <p:spPr>
          <a:xfrm>
            <a:off x="6324600" y="3962400"/>
            <a:ext cx="2667000" cy="2743200"/>
          </a:xfrm>
          <a:prstGeom prst="rect">
            <a:avLst/>
          </a:prstGeom>
        </p:spPr>
      </p:pic>
    </p:spTree>
    <p:extLst>
      <p:ext uri="{BB962C8B-B14F-4D97-AF65-F5344CB8AC3E}">
        <p14:creationId xmlns:p14="http://schemas.microsoft.com/office/powerpoint/2010/main" val="164671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6832344" cy="2308324"/>
          </a:xfrm>
          <a:prstGeom prst="rect">
            <a:avLst/>
          </a:prstGeom>
          <a:noFill/>
        </p:spPr>
        <p:txBody>
          <a:bodyPr wrap="square" rtlCol="0">
            <a:spAutoFit/>
          </a:bodyPr>
          <a:lstStyle/>
          <a:p>
            <a:r>
              <a:rPr lang="en-US" dirty="0"/>
              <a:t>Wong </a:t>
            </a:r>
            <a:r>
              <a:rPr lang="en-US" dirty="0" err="1"/>
              <a:t>Pui</a:t>
            </a:r>
            <a:r>
              <a:rPr lang="en-US" dirty="0"/>
              <a:t> </a:t>
            </a:r>
            <a:r>
              <a:rPr lang="en-US" dirty="0" smtClean="0"/>
              <a:t>Man working as an intern at </a:t>
            </a:r>
            <a:r>
              <a:rPr lang="en-US" dirty="0"/>
              <a:t>Census and Statistics </a:t>
            </a:r>
            <a:r>
              <a:rPr lang="en-US" dirty="0" smtClean="0"/>
              <a:t>Department:</a:t>
            </a:r>
          </a:p>
          <a:p>
            <a:pPr marL="285750" indent="-285750">
              <a:buFont typeface="Arial" charset="0"/>
              <a:buChar char="•"/>
            </a:pPr>
            <a:r>
              <a:rPr lang="en-US" dirty="0"/>
              <a:t>S</a:t>
            </a:r>
            <a:r>
              <a:rPr lang="en-US" dirty="0" smtClean="0"/>
              <a:t>tudy </a:t>
            </a:r>
            <a:r>
              <a:rPr lang="en-US" dirty="0"/>
              <a:t>the sampling methods adopted in the 2016 Population By-census (16BC).</a:t>
            </a:r>
          </a:p>
          <a:p>
            <a:pPr marL="285750" indent="-285750">
              <a:buFont typeface="Arial" charset="0"/>
              <a:buChar char="•"/>
            </a:pPr>
            <a:r>
              <a:rPr lang="en-US" dirty="0" smtClean="0"/>
              <a:t>Prepare </a:t>
            </a:r>
            <a:r>
              <a:rPr lang="en-US" dirty="0"/>
              <a:t>training materials for Coding and Editing Staff of the 16BC.</a:t>
            </a:r>
          </a:p>
          <a:p>
            <a:pPr marL="285750" indent="-285750">
              <a:buFont typeface="Arial" charset="0"/>
              <a:buChar char="•"/>
            </a:pPr>
            <a:r>
              <a:rPr lang="en-US" dirty="0" smtClean="0"/>
              <a:t>Conduct evaluation </a:t>
            </a:r>
            <a:r>
              <a:rPr lang="en-US" dirty="0"/>
              <a:t>on the training </a:t>
            </a:r>
            <a:r>
              <a:rPr lang="en-US" dirty="0" err="1"/>
              <a:t>programme</a:t>
            </a:r>
            <a:r>
              <a:rPr lang="en-US" dirty="0"/>
              <a:t> for the Coding and Editing Staff of the 16BC.</a:t>
            </a:r>
            <a:endParaRPr lang="en-US"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618666"/>
            <a:ext cx="4038600" cy="4038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276600"/>
            <a:ext cx="3831035" cy="2873276"/>
          </a:xfrm>
          <a:prstGeom prst="rect">
            <a:avLst/>
          </a:prstGeom>
        </p:spPr>
      </p:pic>
    </p:spTree>
    <p:extLst>
      <p:ext uri="{BB962C8B-B14F-4D97-AF65-F5344CB8AC3E}">
        <p14:creationId xmlns:p14="http://schemas.microsoft.com/office/powerpoint/2010/main" val="439241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5556" r="21728" b="3333"/>
          <a:stretch/>
        </p:blipFill>
        <p:spPr>
          <a:xfrm>
            <a:off x="1676400" y="1447800"/>
            <a:ext cx="5791200" cy="5042180"/>
          </a:xfrm>
          <a:prstGeom prst="rect">
            <a:avLst/>
          </a:prstGeom>
        </p:spPr>
      </p:pic>
      <p:sp>
        <p:nvSpPr>
          <p:cNvPr id="3" name="TextBox 2"/>
          <p:cNvSpPr txBox="1"/>
          <p:nvPr/>
        </p:nvSpPr>
        <p:spPr>
          <a:xfrm>
            <a:off x="979510" y="838200"/>
            <a:ext cx="7184980" cy="369332"/>
          </a:xfrm>
          <a:prstGeom prst="rect">
            <a:avLst/>
          </a:prstGeom>
          <a:noFill/>
        </p:spPr>
        <p:txBody>
          <a:bodyPr wrap="none" rtlCol="0">
            <a:spAutoFit/>
          </a:bodyPr>
          <a:lstStyle/>
          <a:p>
            <a:r>
              <a:rPr lang="en-US" dirty="0" smtClean="0"/>
              <a:t>Song </a:t>
            </a:r>
            <a:r>
              <a:rPr lang="en-US" dirty="0" err="1" smtClean="0"/>
              <a:t>Zizhen</a:t>
            </a:r>
            <a:r>
              <a:rPr lang="en-US" dirty="0" smtClean="0"/>
              <a:t> working as an intern at Census &amp; Statistics Department</a:t>
            </a:r>
            <a:endParaRPr lang="en-US" dirty="0"/>
          </a:p>
        </p:txBody>
      </p:sp>
    </p:spTree>
    <p:extLst>
      <p:ext uri="{BB962C8B-B14F-4D97-AF65-F5344CB8AC3E}">
        <p14:creationId xmlns:p14="http://schemas.microsoft.com/office/powerpoint/2010/main" val="617554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Internship</a:t>
            </a:r>
          </a:p>
        </p:txBody>
      </p:sp>
      <p:sp>
        <p:nvSpPr>
          <p:cNvPr id="3" name="Content Placeholder 2"/>
          <p:cNvSpPr>
            <a:spLocks noGrp="1"/>
          </p:cNvSpPr>
          <p:nvPr>
            <p:ph idx="1"/>
          </p:nvPr>
        </p:nvSpPr>
        <p:spPr>
          <a:xfrm>
            <a:off x="609599" y="2133600"/>
            <a:ext cx="6347714" cy="3880773"/>
          </a:xfrm>
        </p:spPr>
        <p:txBody>
          <a:bodyPr>
            <a:normAutofit/>
          </a:bodyPr>
          <a:lstStyle/>
          <a:p>
            <a:r>
              <a:rPr lang="en-US" sz="2000" dirty="0" smtClean="0">
                <a:solidFill>
                  <a:schemeClr val="accent2">
                    <a:lumMod val="50000"/>
                  </a:schemeClr>
                </a:solidFill>
              </a:rPr>
              <a:t>Schedule:</a:t>
            </a:r>
          </a:p>
        </p:txBody>
      </p:sp>
      <p:graphicFrame>
        <p:nvGraphicFramePr>
          <p:cNvPr id="4" name="Table 3"/>
          <p:cNvGraphicFramePr>
            <a:graphicFrameLocks noGrp="1"/>
          </p:cNvGraphicFramePr>
          <p:nvPr>
            <p:extLst>
              <p:ext uri="{D42A27DB-BD31-4B8C-83A1-F6EECF244321}">
                <p14:modId xmlns:p14="http://schemas.microsoft.com/office/powerpoint/2010/main" val="3131924332"/>
              </p:ext>
            </p:extLst>
          </p:nvPr>
        </p:nvGraphicFramePr>
        <p:xfrm>
          <a:off x="990600" y="2667000"/>
          <a:ext cx="6781800" cy="3766345"/>
        </p:xfrm>
        <a:graphic>
          <a:graphicData uri="http://schemas.openxmlformats.org/drawingml/2006/table">
            <a:tbl>
              <a:tblPr firstRow="1" bandRow="1">
                <a:tableStyleId>{5C22544A-7EE6-4342-B048-85BDC9FD1C3A}</a:tableStyleId>
              </a:tblPr>
              <a:tblGrid>
                <a:gridCol w="2819400"/>
                <a:gridCol w="3962400"/>
              </a:tblGrid>
              <a:tr h="421046">
                <a:tc>
                  <a:txBody>
                    <a:bodyPr/>
                    <a:lstStyle/>
                    <a:p>
                      <a:endParaRPr lang="en-US" dirty="0"/>
                    </a:p>
                  </a:txBody>
                  <a:tcPr/>
                </a:tc>
                <a:tc>
                  <a:txBody>
                    <a:bodyPr/>
                    <a:lstStyle/>
                    <a:p>
                      <a:endParaRPr lang="en-US" dirty="0"/>
                    </a:p>
                  </a:txBody>
                  <a:tcPr/>
                </a:tc>
              </a:tr>
              <a:tr h="421046">
                <a:tc>
                  <a:txBody>
                    <a:bodyPr/>
                    <a:lstStyle/>
                    <a:p>
                      <a:r>
                        <a:rPr lang="en-US" dirty="0" smtClean="0">
                          <a:solidFill>
                            <a:schemeClr val="accent2">
                              <a:lumMod val="50000"/>
                            </a:schemeClr>
                          </a:solidFill>
                        </a:rPr>
                        <a:t>March - April</a:t>
                      </a:r>
                      <a:endParaRPr lang="en-US" dirty="0">
                        <a:solidFill>
                          <a:schemeClr val="accent2">
                            <a:lumMod val="50000"/>
                          </a:schemeClr>
                        </a:solidFill>
                      </a:endParaRPr>
                    </a:p>
                  </a:txBody>
                  <a:tcPr/>
                </a:tc>
                <a:tc>
                  <a:txBody>
                    <a:bodyPr/>
                    <a:lstStyle/>
                    <a:p>
                      <a:r>
                        <a:rPr lang="en-US" dirty="0" smtClean="0">
                          <a:solidFill>
                            <a:schemeClr val="accent2">
                              <a:lumMod val="50000"/>
                            </a:schemeClr>
                          </a:solidFill>
                        </a:rPr>
                        <a:t>Recruitment</a:t>
                      </a:r>
                      <a:endParaRPr lang="en-US" dirty="0">
                        <a:solidFill>
                          <a:schemeClr val="accent2">
                            <a:lumMod val="50000"/>
                          </a:schemeClr>
                        </a:solidFill>
                      </a:endParaRPr>
                    </a:p>
                  </a:txBody>
                  <a:tcPr/>
                </a:tc>
              </a:tr>
              <a:tr h="421046">
                <a:tc>
                  <a:txBody>
                    <a:bodyPr/>
                    <a:lstStyle/>
                    <a:p>
                      <a:r>
                        <a:rPr lang="en-US" dirty="0" smtClean="0">
                          <a:solidFill>
                            <a:schemeClr val="accent2">
                              <a:lumMod val="50000"/>
                            </a:schemeClr>
                          </a:solidFill>
                        </a:rPr>
                        <a:t>Late April</a:t>
                      </a:r>
                      <a:endParaRPr lang="en-US" dirty="0">
                        <a:solidFill>
                          <a:schemeClr val="accent2">
                            <a:lumMod val="50000"/>
                          </a:schemeClr>
                        </a:solidFill>
                      </a:endParaRPr>
                    </a:p>
                  </a:txBody>
                  <a:tcPr/>
                </a:tc>
                <a:tc>
                  <a:txBody>
                    <a:bodyPr/>
                    <a:lstStyle/>
                    <a:p>
                      <a:r>
                        <a:rPr lang="en-US" baseline="0" dirty="0" smtClean="0">
                          <a:solidFill>
                            <a:schemeClr val="accent2">
                              <a:lumMod val="50000"/>
                            </a:schemeClr>
                          </a:solidFill>
                        </a:rPr>
                        <a:t>Internal interview</a:t>
                      </a:r>
                      <a:endParaRPr lang="en-US" dirty="0">
                        <a:solidFill>
                          <a:schemeClr val="accent2">
                            <a:lumMod val="50000"/>
                          </a:schemeClr>
                        </a:solidFill>
                      </a:endParaRPr>
                    </a:p>
                  </a:txBody>
                  <a:tcPr/>
                </a:tc>
              </a:tr>
              <a:tr h="421046">
                <a:tc>
                  <a:txBody>
                    <a:bodyPr/>
                    <a:lstStyle/>
                    <a:p>
                      <a:r>
                        <a:rPr lang="en-US" dirty="0" smtClean="0">
                          <a:solidFill>
                            <a:schemeClr val="accent2">
                              <a:lumMod val="50000"/>
                            </a:schemeClr>
                          </a:solidFill>
                        </a:rPr>
                        <a:t>May</a:t>
                      </a:r>
                      <a:endParaRPr lang="en-US" dirty="0">
                        <a:solidFill>
                          <a:schemeClr val="accent2">
                            <a:lumMod val="50000"/>
                          </a:schemeClr>
                        </a:solidFill>
                      </a:endParaRPr>
                    </a:p>
                  </a:txBody>
                  <a:tcPr/>
                </a:tc>
                <a:tc>
                  <a:txBody>
                    <a:bodyPr/>
                    <a:lstStyle/>
                    <a:p>
                      <a:r>
                        <a:rPr lang="en-US" dirty="0" smtClean="0">
                          <a:solidFill>
                            <a:schemeClr val="accent2">
                              <a:lumMod val="50000"/>
                            </a:schemeClr>
                          </a:solidFill>
                        </a:rPr>
                        <a:t>Company</a:t>
                      </a:r>
                      <a:r>
                        <a:rPr lang="en-US" baseline="0" dirty="0" smtClean="0">
                          <a:solidFill>
                            <a:schemeClr val="accent2">
                              <a:lumMod val="50000"/>
                            </a:schemeClr>
                          </a:solidFill>
                        </a:rPr>
                        <a:t> selecting students</a:t>
                      </a:r>
                      <a:endParaRPr lang="en-US" dirty="0">
                        <a:solidFill>
                          <a:schemeClr val="accent2">
                            <a:lumMod val="50000"/>
                          </a:schemeClr>
                        </a:solidFill>
                      </a:endParaRPr>
                    </a:p>
                  </a:txBody>
                  <a:tcPr/>
                </a:tc>
              </a:tr>
              <a:tr h="421046">
                <a:tc>
                  <a:txBody>
                    <a:bodyPr/>
                    <a:lstStyle/>
                    <a:p>
                      <a:r>
                        <a:rPr lang="en-US" dirty="0" smtClean="0">
                          <a:solidFill>
                            <a:schemeClr val="accent2">
                              <a:lumMod val="50000"/>
                            </a:schemeClr>
                          </a:solidFill>
                        </a:rPr>
                        <a:t>Early</a:t>
                      </a:r>
                      <a:r>
                        <a:rPr lang="en-US" baseline="0" dirty="0" smtClean="0">
                          <a:solidFill>
                            <a:schemeClr val="accent2">
                              <a:lumMod val="50000"/>
                            </a:schemeClr>
                          </a:solidFill>
                        </a:rPr>
                        <a:t> June – mid August</a:t>
                      </a:r>
                      <a:endParaRPr lang="en-US" dirty="0">
                        <a:solidFill>
                          <a:schemeClr val="accent2">
                            <a:lumMod val="50000"/>
                          </a:schemeClr>
                        </a:solidFill>
                      </a:endParaRPr>
                    </a:p>
                  </a:txBody>
                  <a:tcPr/>
                </a:tc>
                <a:tc>
                  <a:txBody>
                    <a:bodyPr/>
                    <a:lstStyle/>
                    <a:p>
                      <a:r>
                        <a:rPr lang="en-US" dirty="0" smtClean="0">
                          <a:solidFill>
                            <a:schemeClr val="accent2">
                              <a:lumMod val="50000"/>
                            </a:schemeClr>
                          </a:solidFill>
                        </a:rPr>
                        <a:t>Internship period</a:t>
                      </a:r>
                      <a:endParaRPr lang="en-US" dirty="0">
                        <a:solidFill>
                          <a:schemeClr val="accent2">
                            <a:lumMod val="50000"/>
                          </a:schemeClr>
                        </a:solidFill>
                      </a:endParaRPr>
                    </a:p>
                  </a:txBody>
                  <a:tcPr/>
                </a:tc>
              </a:tr>
              <a:tr h="1661115">
                <a:tc>
                  <a:txBody>
                    <a:bodyPr/>
                    <a:lstStyle/>
                    <a:p>
                      <a:r>
                        <a:rPr lang="en-US" dirty="0" smtClean="0">
                          <a:solidFill>
                            <a:schemeClr val="accent2">
                              <a:lumMod val="50000"/>
                            </a:schemeClr>
                          </a:solidFill>
                        </a:rPr>
                        <a:t>Late Aug – Early Sept</a:t>
                      </a:r>
                      <a:endParaRPr lang="en-US" dirty="0">
                        <a:solidFill>
                          <a:schemeClr val="accent2">
                            <a:lumMod val="50000"/>
                          </a:schemeClr>
                        </a:solidFill>
                      </a:endParaRPr>
                    </a:p>
                  </a:txBody>
                  <a:tcPr/>
                </a:tc>
                <a:tc>
                  <a:txBody>
                    <a:bodyPr/>
                    <a:lstStyle/>
                    <a:p>
                      <a:pPr marL="285750" indent="-285750">
                        <a:buFont typeface="Arial"/>
                        <a:buChar char="•"/>
                      </a:pPr>
                      <a:r>
                        <a:rPr lang="en-US" dirty="0" smtClean="0">
                          <a:solidFill>
                            <a:schemeClr val="accent2">
                              <a:lumMod val="50000"/>
                            </a:schemeClr>
                          </a:solidFill>
                        </a:rPr>
                        <a:t>Meeting</a:t>
                      </a:r>
                      <a:r>
                        <a:rPr lang="en-US" baseline="0" dirty="0" smtClean="0">
                          <a:solidFill>
                            <a:schemeClr val="accent2">
                              <a:lumMod val="50000"/>
                            </a:schemeClr>
                          </a:solidFill>
                        </a:rPr>
                        <a:t> selected students</a:t>
                      </a:r>
                    </a:p>
                    <a:p>
                      <a:pPr marL="285750" indent="-285750">
                        <a:buFont typeface="Arial"/>
                        <a:buChar char="•"/>
                      </a:pPr>
                      <a:r>
                        <a:rPr lang="en-US" baseline="0" dirty="0" smtClean="0">
                          <a:solidFill>
                            <a:schemeClr val="accent2">
                              <a:lumMod val="50000"/>
                            </a:schemeClr>
                          </a:solidFill>
                        </a:rPr>
                        <a:t>Oral report</a:t>
                      </a:r>
                    </a:p>
                    <a:p>
                      <a:pPr marL="285750" indent="-285750">
                        <a:buFont typeface="Arial"/>
                        <a:buChar char="•"/>
                      </a:pPr>
                      <a:r>
                        <a:rPr lang="en-US" baseline="0" dirty="0" smtClean="0">
                          <a:solidFill>
                            <a:schemeClr val="accent2">
                              <a:lumMod val="50000"/>
                            </a:schemeClr>
                          </a:solidFill>
                        </a:rPr>
                        <a:t>Photos</a:t>
                      </a:r>
                      <a:endParaRPr lang="en-US" dirty="0">
                        <a:solidFill>
                          <a:schemeClr val="accent2">
                            <a:lumMod val="50000"/>
                          </a:schemeClr>
                        </a:solidFill>
                      </a:endParaRPr>
                    </a:p>
                  </a:txBody>
                  <a:tcPr/>
                </a:tc>
              </a:tr>
            </a:tbl>
          </a:graphicData>
        </a:graphic>
      </p:graphicFrame>
    </p:spTree>
    <p:extLst>
      <p:ext uri="{BB962C8B-B14F-4D97-AF65-F5344CB8AC3E}">
        <p14:creationId xmlns:p14="http://schemas.microsoft.com/office/powerpoint/2010/main" val="1194505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err="1" smtClean="0"/>
              <a:t>Programme</a:t>
            </a:r>
            <a:r>
              <a:rPr lang="en-US" sz="4000" dirty="0" smtClean="0"/>
              <a:t> Information</a:t>
            </a:r>
            <a:endParaRPr lang="en-US" sz="4000" dirty="0"/>
          </a:p>
        </p:txBody>
      </p:sp>
      <p:sp>
        <p:nvSpPr>
          <p:cNvPr id="3" name="Subtitle 2"/>
          <p:cNvSpPr>
            <a:spLocks noGrp="1"/>
          </p:cNvSpPr>
          <p:nvPr>
            <p:ph type="subTitle" idx="1"/>
          </p:nvPr>
        </p:nvSpPr>
        <p:spPr/>
        <p:txBody>
          <a:bodyPr>
            <a:normAutofit lnSpcReduction="10000"/>
          </a:bodyPr>
          <a:lstStyle/>
          <a:p>
            <a:r>
              <a:rPr lang="en-US" dirty="0" smtClean="0">
                <a:solidFill>
                  <a:schemeClr val="accent2">
                    <a:lumMod val="50000"/>
                  </a:schemeClr>
                </a:solidFill>
              </a:rPr>
              <a:t>Dr. </a:t>
            </a:r>
            <a:r>
              <a:rPr lang="en-US" dirty="0" err="1" smtClean="0">
                <a:solidFill>
                  <a:schemeClr val="accent2">
                    <a:lumMod val="50000"/>
                  </a:schemeClr>
                </a:solidFill>
              </a:rPr>
              <a:t>Leevan</a:t>
            </a:r>
            <a:r>
              <a:rPr lang="en-US" dirty="0" smtClean="0">
                <a:solidFill>
                  <a:schemeClr val="accent2">
                    <a:lumMod val="50000"/>
                  </a:schemeClr>
                </a:solidFill>
              </a:rPr>
              <a:t> Ling</a:t>
            </a:r>
          </a:p>
          <a:p>
            <a:r>
              <a:rPr lang="en-US" i="1" dirty="0" smtClean="0">
                <a:solidFill>
                  <a:schemeClr val="accent2">
                    <a:lumMod val="50000"/>
                  </a:schemeClr>
                </a:solidFill>
              </a:rPr>
              <a:t>Associate Head of Department of Mathematics</a:t>
            </a:r>
          </a:p>
          <a:p>
            <a:r>
              <a:rPr lang="en-US" i="1" dirty="0" err="1">
                <a:solidFill>
                  <a:schemeClr val="accent2">
                    <a:lumMod val="50000"/>
                  </a:schemeClr>
                </a:solidFill>
              </a:rPr>
              <a:t>Programme</a:t>
            </a:r>
            <a:r>
              <a:rPr lang="en-US" i="1" dirty="0">
                <a:solidFill>
                  <a:schemeClr val="accent2">
                    <a:lumMod val="50000"/>
                  </a:schemeClr>
                </a:solidFill>
              </a:rPr>
              <a:t> Director for BSc Joint </a:t>
            </a:r>
            <a:r>
              <a:rPr lang="en-US" i="1" dirty="0" err="1">
                <a:solidFill>
                  <a:schemeClr val="accent2">
                    <a:lumMod val="50000"/>
                  </a:schemeClr>
                </a:solidFill>
              </a:rPr>
              <a:t>Programmes</a:t>
            </a:r>
            <a:endParaRPr lang="en-US" i="1" dirty="0">
              <a:solidFill>
                <a:schemeClr val="accent2">
                  <a:lumMod val="50000"/>
                </a:schemeClr>
              </a:solidFill>
            </a:endParaRPr>
          </a:p>
        </p:txBody>
      </p:sp>
    </p:spTree>
    <p:extLst>
      <p:ext uri="{BB962C8B-B14F-4D97-AF65-F5344CB8AC3E}">
        <p14:creationId xmlns:p14="http://schemas.microsoft.com/office/powerpoint/2010/main" val="27820048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Internship</a:t>
            </a:r>
          </a:p>
        </p:txBody>
      </p:sp>
      <p:sp>
        <p:nvSpPr>
          <p:cNvPr id="3" name="Content Placeholder 2"/>
          <p:cNvSpPr>
            <a:spLocks noGrp="1"/>
          </p:cNvSpPr>
          <p:nvPr>
            <p:ph idx="1"/>
          </p:nvPr>
        </p:nvSpPr>
        <p:spPr>
          <a:xfrm>
            <a:off x="609599" y="1828800"/>
            <a:ext cx="6347714" cy="3880773"/>
          </a:xfrm>
        </p:spPr>
        <p:txBody>
          <a:bodyPr>
            <a:normAutofit/>
          </a:bodyPr>
          <a:lstStyle/>
          <a:p>
            <a:r>
              <a:rPr lang="en-US" sz="2000" dirty="0" smtClean="0">
                <a:solidFill>
                  <a:schemeClr val="accent2">
                    <a:lumMod val="50000"/>
                  </a:schemeClr>
                </a:solidFill>
              </a:rPr>
              <a:t>Talk to us if you have any questions:</a:t>
            </a:r>
          </a:p>
          <a:p>
            <a:r>
              <a:rPr lang="en-US" sz="2000" dirty="0" smtClean="0">
                <a:solidFill>
                  <a:schemeClr val="accent2">
                    <a:lumMod val="50000"/>
                  </a:schemeClr>
                </a:solidFill>
              </a:rPr>
              <a:t>Mark Lau</a:t>
            </a:r>
          </a:p>
          <a:p>
            <a:pPr lvl="1"/>
            <a:r>
              <a:rPr lang="en-US" sz="2000" dirty="0" err="1" smtClean="0">
                <a:solidFill>
                  <a:schemeClr val="accent2">
                    <a:lumMod val="50000"/>
                  </a:schemeClr>
                </a:solidFill>
              </a:rPr>
              <a:t>marklau@hkbu.edu.hk</a:t>
            </a:r>
            <a:endParaRPr lang="en-US" sz="2000" dirty="0" smtClean="0">
              <a:solidFill>
                <a:schemeClr val="accent2">
                  <a:lumMod val="50000"/>
                </a:schemeClr>
              </a:solidFill>
            </a:endParaRPr>
          </a:p>
          <a:p>
            <a:pPr lvl="1"/>
            <a:r>
              <a:rPr lang="en-US" sz="2000" dirty="0" smtClean="0">
                <a:solidFill>
                  <a:schemeClr val="accent2">
                    <a:lumMod val="50000"/>
                  </a:schemeClr>
                </a:solidFill>
              </a:rPr>
              <a:t>3411 7023</a:t>
            </a:r>
          </a:p>
          <a:p>
            <a:pPr lvl="1"/>
            <a:r>
              <a:rPr lang="en-US" sz="2000" dirty="0" smtClean="0">
                <a:solidFill>
                  <a:schemeClr val="accent2">
                    <a:lumMod val="50000"/>
                  </a:schemeClr>
                </a:solidFill>
              </a:rPr>
              <a:t>FSC 1107</a:t>
            </a:r>
            <a:endParaRPr lang="en-US" sz="2000" dirty="0">
              <a:solidFill>
                <a:schemeClr val="accent2">
                  <a:lumMod val="50000"/>
                </a:schemeClr>
              </a:solidFill>
            </a:endParaRPr>
          </a:p>
        </p:txBody>
      </p:sp>
    </p:spTree>
    <p:extLst>
      <p:ext uri="{BB962C8B-B14F-4D97-AF65-F5344CB8AC3E}">
        <p14:creationId xmlns:p14="http://schemas.microsoft.com/office/powerpoint/2010/main" val="46854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Inter-University Algo Trading Contest 2016</a:t>
            </a:r>
          </a:p>
        </p:txBody>
      </p:sp>
      <p:sp>
        <p:nvSpPr>
          <p:cNvPr id="3" name="Subtitle 2"/>
          <p:cNvSpPr>
            <a:spLocks noGrp="1"/>
          </p:cNvSpPr>
          <p:nvPr>
            <p:ph type="subTitle" idx="1"/>
          </p:nvPr>
        </p:nvSpPr>
        <p:spPr/>
        <p:txBody>
          <a:bodyPr/>
          <a:lstStyle/>
          <a:p>
            <a:r>
              <a:rPr lang="en-US" dirty="0" smtClean="0">
                <a:solidFill>
                  <a:schemeClr val="accent2">
                    <a:lumMod val="50000"/>
                  </a:schemeClr>
                </a:solidFill>
              </a:rPr>
              <a:t>Dr. Andy Yip</a:t>
            </a:r>
          </a:p>
          <a:p>
            <a:r>
              <a:rPr lang="en-US" i="1" dirty="0" smtClean="0">
                <a:solidFill>
                  <a:schemeClr val="accent2">
                    <a:lumMod val="50000"/>
                  </a:schemeClr>
                </a:solidFill>
              </a:rPr>
              <a:t>Department of Mathematics</a:t>
            </a:r>
            <a:endParaRPr lang="en-US" i="1" dirty="0">
              <a:solidFill>
                <a:schemeClr val="accent2">
                  <a:lumMod val="50000"/>
                </a:schemeClr>
              </a:solidFill>
            </a:endParaRPr>
          </a:p>
        </p:txBody>
      </p:sp>
    </p:spTree>
    <p:extLst>
      <p:ext uri="{BB962C8B-B14F-4D97-AF65-F5344CB8AC3E}">
        <p14:creationId xmlns:p14="http://schemas.microsoft.com/office/powerpoint/2010/main" val="3696372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540" y="0"/>
            <a:ext cx="4846919" cy="6858000"/>
          </a:xfrm>
          <a:prstGeom prst="rect">
            <a:avLst/>
          </a:prstGeom>
        </p:spPr>
      </p:pic>
    </p:spTree>
    <p:extLst>
      <p:ext uri="{BB962C8B-B14F-4D97-AF65-F5344CB8AC3E}">
        <p14:creationId xmlns:p14="http://schemas.microsoft.com/office/powerpoint/2010/main" val="754588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456828"/>
            <a:ext cx="3662285" cy="5243076"/>
          </a:xfrm>
          <a:prstGeom prst="rect">
            <a:avLst/>
          </a:prstGeom>
          <a:ln w="50800">
            <a:solidFill>
              <a:schemeClr val="accent1"/>
            </a:solidFill>
          </a:ln>
        </p:spPr>
      </p:pic>
      <p:pic>
        <p:nvPicPr>
          <p:cNvPr id="6" name="Picture 5"/>
          <p:cNvPicPr>
            <a:picLocks noChangeAspect="1"/>
          </p:cNvPicPr>
          <p:nvPr/>
        </p:nvPicPr>
        <p:blipFill>
          <a:blip r:embed="rId3"/>
          <a:stretch>
            <a:fillRect/>
          </a:stretch>
        </p:blipFill>
        <p:spPr>
          <a:xfrm>
            <a:off x="3581400" y="1295028"/>
            <a:ext cx="5452801" cy="4857381"/>
          </a:xfrm>
          <a:prstGeom prst="rect">
            <a:avLst/>
          </a:prstGeom>
          <a:ln w="50800">
            <a:solidFill>
              <a:schemeClr val="accent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3581028"/>
            <a:ext cx="4229142" cy="2819772"/>
          </a:xfrm>
          <a:prstGeom prst="rect">
            <a:avLst/>
          </a:prstGeom>
          <a:ln w="50800">
            <a:solidFill>
              <a:schemeClr val="accent1"/>
            </a:solidFill>
          </a:ln>
        </p:spPr>
      </p:pic>
    </p:spTree>
    <p:extLst>
      <p:ext uri="{BB962C8B-B14F-4D97-AF65-F5344CB8AC3E}">
        <p14:creationId xmlns:p14="http://schemas.microsoft.com/office/powerpoint/2010/main" val="653141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Inter-University Algo Trading Contest 2016</a:t>
            </a:r>
            <a:endParaRPr lang="en-US" dirty="0"/>
          </a:p>
        </p:txBody>
      </p:sp>
      <p:sp>
        <p:nvSpPr>
          <p:cNvPr id="3" name="Content Placeholder 2"/>
          <p:cNvSpPr>
            <a:spLocks noGrp="1"/>
          </p:cNvSpPr>
          <p:nvPr>
            <p:ph idx="1"/>
          </p:nvPr>
        </p:nvSpPr>
        <p:spPr/>
        <p:txBody>
          <a:bodyPr/>
          <a:lstStyle/>
          <a:p>
            <a:r>
              <a:rPr lang="en-US" dirty="0">
                <a:solidFill>
                  <a:schemeClr val="accent2">
                    <a:lumMod val="50000"/>
                  </a:schemeClr>
                </a:solidFill>
              </a:rPr>
              <a:t>CASH Algo Finance Group </a:t>
            </a:r>
            <a:r>
              <a:rPr lang="en-US" dirty="0" smtClean="0">
                <a:solidFill>
                  <a:schemeClr val="accent2">
                    <a:lumMod val="50000"/>
                  </a:schemeClr>
                </a:solidFill>
              </a:rPr>
              <a:t>(</a:t>
            </a:r>
            <a:r>
              <a:rPr lang="ja-JP" altLang="en-US" dirty="0">
                <a:solidFill>
                  <a:schemeClr val="accent2">
                    <a:lumMod val="50000"/>
                  </a:schemeClr>
                </a:solidFill>
              </a:rPr>
              <a:t>時富量化金融集團有限公司</a:t>
            </a:r>
            <a:r>
              <a:rPr lang="en-US" altLang="ja-JP" dirty="0" smtClean="0">
                <a:solidFill>
                  <a:schemeClr val="accent2">
                    <a:lumMod val="50000"/>
                  </a:schemeClr>
                </a:solidFill>
              </a:rPr>
              <a:t>)</a:t>
            </a:r>
          </a:p>
          <a:p>
            <a:r>
              <a:rPr lang="en-US" altLang="ja-JP" dirty="0" smtClean="0">
                <a:solidFill>
                  <a:schemeClr val="accent2">
                    <a:lumMod val="50000"/>
                  </a:schemeClr>
                </a:solidFill>
              </a:rPr>
              <a:t>1-4 students in each group (mixed department okay)</a:t>
            </a:r>
          </a:p>
          <a:p>
            <a:r>
              <a:rPr lang="en-GB" altLang="ja-JP" dirty="0" smtClean="0">
                <a:solidFill>
                  <a:schemeClr val="accent2">
                    <a:lumMod val="50000"/>
                  </a:schemeClr>
                </a:solidFill>
              </a:rPr>
              <a:t>Skills required:</a:t>
            </a:r>
          </a:p>
          <a:p>
            <a:pPr lvl="1"/>
            <a:r>
              <a:rPr lang="en-GB" altLang="ja-JP" dirty="0" smtClean="0">
                <a:solidFill>
                  <a:schemeClr val="accent2">
                    <a:lumMod val="50000"/>
                  </a:schemeClr>
                </a:solidFill>
              </a:rPr>
              <a:t>Math</a:t>
            </a:r>
            <a:r>
              <a:rPr lang="en-GB" altLang="ja-JP" dirty="0">
                <a:solidFill>
                  <a:schemeClr val="accent2">
                    <a:lumMod val="50000"/>
                  </a:schemeClr>
                </a:solidFill>
              </a:rPr>
              <a:t>, Stats, Quantitative Finance, </a:t>
            </a:r>
            <a:r>
              <a:rPr lang="en-GB" altLang="ja-JP" dirty="0" err="1">
                <a:solidFill>
                  <a:schemeClr val="accent2">
                    <a:lumMod val="50000"/>
                  </a:schemeClr>
                </a:solidFill>
              </a:rPr>
              <a:t>Modeling</a:t>
            </a:r>
            <a:r>
              <a:rPr lang="en-GB" altLang="ja-JP" dirty="0">
                <a:solidFill>
                  <a:schemeClr val="accent2">
                    <a:lumMod val="50000"/>
                  </a:schemeClr>
                </a:solidFill>
              </a:rPr>
              <a:t>, </a:t>
            </a:r>
            <a:r>
              <a:rPr lang="en-GB" altLang="ja-JP" dirty="0" smtClean="0">
                <a:solidFill>
                  <a:schemeClr val="accent2">
                    <a:lumMod val="50000"/>
                  </a:schemeClr>
                </a:solidFill>
              </a:rPr>
              <a:t>Programing (Python), </a:t>
            </a:r>
            <a:r>
              <a:rPr lang="en-GB" altLang="ja-JP" dirty="0">
                <a:solidFill>
                  <a:schemeClr val="accent2">
                    <a:lumMod val="50000"/>
                  </a:schemeClr>
                </a:solidFill>
              </a:rPr>
              <a:t>Data Analytics, Reporting/Presentation etc.</a:t>
            </a:r>
            <a:endParaRPr lang="en-US" altLang="ja-JP" dirty="0" smtClean="0">
              <a:solidFill>
                <a:schemeClr val="accent2">
                  <a:lumMod val="50000"/>
                </a:schemeClr>
              </a:solidFill>
            </a:endParaRPr>
          </a:p>
          <a:p>
            <a:endParaRPr lang="en-US" altLang="ja-JP" dirty="0" smtClean="0">
              <a:solidFill>
                <a:schemeClr val="accent2">
                  <a:lumMod val="50000"/>
                </a:schemeClr>
              </a:solidFill>
            </a:endParaRPr>
          </a:p>
          <a:p>
            <a:r>
              <a:rPr lang="en-US" altLang="ja-JP" dirty="0" smtClean="0">
                <a:solidFill>
                  <a:schemeClr val="accent2">
                    <a:lumMod val="50000"/>
                  </a:schemeClr>
                </a:solidFill>
              </a:rPr>
              <a:t>Deadline to register: 17 October</a:t>
            </a:r>
          </a:p>
          <a:p>
            <a:endParaRPr lang="en-US" dirty="0"/>
          </a:p>
        </p:txBody>
      </p:sp>
    </p:spTree>
    <p:extLst>
      <p:ext uri="{BB962C8B-B14F-4D97-AF65-F5344CB8AC3E}">
        <p14:creationId xmlns:p14="http://schemas.microsoft.com/office/powerpoint/2010/main" val="281720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Inter-University Algo Trading Contest 2016</a:t>
            </a:r>
          </a:p>
        </p:txBody>
      </p:sp>
      <p:sp>
        <p:nvSpPr>
          <p:cNvPr id="3" name="Content Placeholder 2"/>
          <p:cNvSpPr>
            <a:spLocks noGrp="1"/>
          </p:cNvSpPr>
          <p:nvPr>
            <p:ph idx="1"/>
          </p:nvPr>
        </p:nvSpPr>
        <p:spPr>
          <a:xfrm>
            <a:off x="609598" y="2160590"/>
            <a:ext cx="7467601" cy="3880773"/>
          </a:xfrm>
        </p:spPr>
        <p:txBody>
          <a:bodyPr>
            <a:normAutofit/>
          </a:bodyPr>
          <a:lstStyle/>
          <a:p>
            <a:r>
              <a:rPr lang="en-US" altLang="ja-JP" dirty="0" smtClean="0">
                <a:solidFill>
                  <a:schemeClr val="accent2">
                    <a:lumMod val="50000"/>
                  </a:schemeClr>
                </a:solidFill>
              </a:rPr>
              <a:t>First Round:</a:t>
            </a:r>
          </a:p>
          <a:p>
            <a:pPr lvl="1"/>
            <a:r>
              <a:rPr lang="en-US" altLang="ja-JP" dirty="0" smtClean="0">
                <a:solidFill>
                  <a:schemeClr val="accent2">
                    <a:lumMod val="50000"/>
                  </a:schemeClr>
                </a:solidFill>
              </a:rPr>
              <a:t>Submit a proposal to describe the trading idea</a:t>
            </a:r>
            <a:endParaRPr lang="en-US" altLang="ja-JP" dirty="0">
              <a:solidFill>
                <a:schemeClr val="accent2">
                  <a:lumMod val="50000"/>
                </a:schemeClr>
              </a:solidFill>
            </a:endParaRPr>
          </a:p>
          <a:p>
            <a:pPr lvl="1"/>
            <a:r>
              <a:rPr lang="en-US" altLang="ja-JP" dirty="0" smtClean="0">
                <a:solidFill>
                  <a:schemeClr val="accent2">
                    <a:lumMod val="50000"/>
                  </a:schemeClr>
                </a:solidFill>
              </a:rPr>
              <a:t>Submission deadline 21 </a:t>
            </a:r>
            <a:r>
              <a:rPr lang="en-US" altLang="ja-JP" dirty="0">
                <a:solidFill>
                  <a:schemeClr val="accent2">
                    <a:lumMod val="50000"/>
                  </a:schemeClr>
                </a:solidFill>
              </a:rPr>
              <a:t>Nov </a:t>
            </a:r>
            <a:r>
              <a:rPr lang="en-US" altLang="ja-JP" dirty="0" smtClean="0">
                <a:solidFill>
                  <a:schemeClr val="accent2">
                    <a:lumMod val="50000"/>
                  </a:schemeClr>
                </a:solidFill>
              </a:rPr>
              <a:t>2016</a:t>
            </a:r>
          </a:p>
          <a:p>
            <a:pPr lvl="1"/>
            <a:r>
              <a:rPr lang="en-US" altLang="ja-JP" dirty="0" smtClean="0">
                <a:solidFill>
                  <a:schemeClr val="accent2">
                    <a:lumMod val="50000"/>
                  </a:schemeClr>
                </a:solidFill>
              </a:rPr>
              <a:t>Compete within HKBU</a:t>
            </a:r>
          </a:p>
          <a:p>
            <a:pPr lvl="1"/>
            <a:r>
              <a:rPr lang="en-US" altLang="ja-JP" dirty="0" smtClean="0">
                <a:solidFill>
                  <a:schemeClr val="accent2">
                    <a:lumMod val="50000"/>
                  </a:schemeClr>
                </a:solidFill>
              </a:rPr>
              <a:t>By end of Nov: </a:t>
            </a:r>
            <a:r>
              <a:rPr lang="en-GB" altLang="ja-JP" dirty="0">
                <a:solidFill>
                  <a:schemeClr val="accent2">
                    <a:lumMod val="50000"/>
                  </a:schemeClr>
                </a:solidFill>
              </a:rPr>
              <a:t>Announcement of First Round </a:t>
            </a:r>
            <a:r>
              <a:rPr lang="en-GB" altLang="ja-JP" dirty="0" smtClean="0">
                <a:solidFill>
                  <a:schemeClr val="accent2">
                    <a:lumMod val="50000"/>
                  </a:schemeClr>
                </a:solidFill>
              </a:rPr>
              <a:t>Winner</a:t>
            </a:r>
            <a:endParaRPr lang="en-US" altLang="ja-JP" dirty="0" smtClean="0">
              <a:solidFill>
                <a:schemeClr val="accent2">
                  <a:lumMod val="50000"/>
                </a:schemeClr>
              </a:solidFill>
            </a:endParaRPr>
          </a:p>
          <a:p>
            <a:pPr lvl="1"/>
            <a:r>
              <a:rPr lang="en-US" altLang="ja-JP" dirty="0" smtClean="0">
                <a:solidFill>
                  <a:schemeClr val="accent2">
                    <a:lumMod val="50000"/>
                  </a:schemeClr>
                </a:solidFill>
              </a:rPr>
              <a:t>The winning team will represent HKBU in Final Round</a:t>
            </a:r>
          </a:p>
          <a:p>
            <a:pPr lvl="1"/>
            <a:r>
              <a:rPr lang="en-US" altLang="ja-JP" dirty="0" smtClean="0">
                <a:solidFill>
                  <a:schemeClr val="accent2">
                    <a:lumMod val="50000"/>
                  </a:schemeClr>
                </a:solidFill>
              </a:rPr>
              <a:t>Certificate for completing First Round</a:t>
            </a:r>
          </a:p>
          <a:p>
            <a:r>
              <a:rPr lang="en-US" altLang="ja-JP" dirty="0" smtClean="0">
                <a:solidFill>
                  <a:schemeClr val="accent2">
                    <a:lumMod val="50000"/>
                  </a:schemeClr>
                </a:solidFill>
              </a:rPr>
              <a:t>Final Round:</a:t>
            </a:r>
          </a:p>
          <a:p>
            <a:pPr lvl="1"/>
            <a:r>
              <a:rPr lang="en-US" altLang="ja-JP" dirty="0" smtClean="0">
                <a:solidFill>
                  <a:schemeClr val="accent2">
                    <a:lumMod val="50000"/>
                  </a:schemeClr>
                </a:solidFill>
              </a:rPr>
              <a:t>Code the idea</a:t>
            </a:r>
          </a:p>
          <a:p>
            <a:pPr lvl="1"/>
            <a:r>
              <a:rPr lang="en-US" altLang="ja-JP" dirty="0">
                <a:solidFill>
                  <a:schemeClr val="accent2">
                    <a:lumMod val="50000"/>
                  </a:schemeClr>
                </a:solidFill>
              </a:rPr>
              <a:t>Submission deadline </a:t>
            </a:r>
            <a:r>
              <a:rPr lang="en-US" altLang="ja-JP" dirty="0" smtClean="0">
                <a:solidFill>
                  <a:schemeClr val="accent2">
                    <a:lumMod val="50000"/>
                  </a:schemeClr>
                </a:solidFill>
              </a:rPr>
              <a:t>16 Jan 2017</a:t>
            </a:r>
          </a:p>
          <a:p>
            <a:endParaRPr lang="en-US" dirty="0"/>
          </a:p>
        </p:txBody>
      </p:sp>
    </p:spTree>
    <p:extLst>
      <p:ext uri="{BB962C8B-B14F-4D97-AF65-F5344CB8AC3E}">
        <p14:creationId xmlns:p14="http://schemas.microsoft.com/office/powerpoint/2010/main" val="4129465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Inter-University Algo Trading Contest 2016</a:t>
            </a:r>
          </a:p>
        </p:txBody>
      </p:sp>
      <p:sp>
        <p:nvSpPr>
          <p:cNvPr id="3" name="Content Placeholder 2"/>
          <p:cNvSpPr>
            <a:spLocks noGrp="1"/>
          </p:cNvSpPr>
          <p:nvPr>
            <p:ph idx="1"/>
          </p:nvPr>
        </p:nvSpPr>
        <p:spPr/>
        <p:txBody>
          <a:bodyPr/>
          <a:lstStyle/>
          <a:p>
            <a:r>
              <a:rPr lang="en-GB" dirty="0">
                <a:solidFill>
                  <a:schemeClr val="accent2">
                    <a:lumMod val="50000"/>
                  </a:schemeClr>
                </a:solidFill>
              </a:rPr>
              <a:t>Event </a:t>
            </a:r>
            <a:r>
              <a:rPr lang="en-GB" dirty="0" smtClean="0">
                <a:solidFill>
                  <a:schemeClr val="accent2">
                    <a:lumMod val="50000"/>
                  </a:schemeClr>
                </a:solidFill>
              </a:rPr>
              <a:t>day:</a:t>
            </a:r>
          </a:p>
          <a:p>
            <a:pPr lvl="1"/>
            <a:r>
              <a:rPr lang="en-GB" dirty="0" smtClean="0">
                <a:solidFill>
                  <a:schemeClr val="accent2">
                    <a:lumMod val="50000"/>
                  </a:schemeClr>
                </a:solidFill>
              </a:rPr>
              <a:t>19 </a:t>
            </a:r>
            <a:r>
              <a:rPr lang="en-GB" dirty="0">
                <a:solidFill>
                  <a:schemeClr val="accent2">
                    <a:lumMod val="50000"/>
                  </a:schemeClr>
                </a:solidFill>
              </a:rPr>
              <a:t>Feb 2017 </a:t>
            </a:r>
            <a:r>
              <a:rPr lang="en-GB" dirty="0" smtClean="0">
                <a:solidFill>
                  <a:schemeClr val="accent2">
                    <a:lumMod val="50000"/>
                  </a:schemeClr>
                </a:solidFill>
              </a:rPr>
              <a:t>Sunday</a:t>
            </a:r>
          </a:p>
          <a:p>
            <a:pPr lvl="1"/>
            <a:r>
              <a:rPr lang="en-GB" dirty="0" smtClean="0">
                <a:solidFill>
                  <a:schemeClr val="accent2">
                    <a:lumMod val="50000"/>
                  </a:schemeClr>
                </a:solidFill>
              </a:rPr>
              <a:t>Grand </a:t>
            </a:r>
            <a:r>
              <a:rPr lang="en-GB" dirty="0">
                <a:solidFill>
                  <a:schemeClr val="accent2">
                    <a:lumMod val="50000"/>
                  </a:schemeClr>
                </a:solidFill>
              </a:rPr>
              <a:t>Hall at Hong Kong Science </a:t>
            </a:r>
            <a:r>
              <a:rPr lang="en-GB" dirty="0" smtClean="0">
                <a:solidFill>
                  <a:schemeClr val="accent2">
                    <a:lumMod val="50000"/>
                  </a:schemeClr>
                </a:solidFill>
              </a:rPr>
              <a:t>Park</a:t>
            </a:r>
          </a:p>
          <a:p>
            <a:pPr lvl="1"/>
            <a:r>
              <a:rPr lang="en-GB" dirty="0">
                <a:solidFill>
                  <a:schemeClr val="accent2">
                    <a:lumMod val="50000"/>
                  </a:schemeClr>
                </a:solidFill>
              </a:rPr>
              <a:t>Finalists will pitch their trading strategies for the Judging Panel to invest capital </a:t>
            </a:r>
            <a:r>
              <a:rPr lang="en-GB" dirty="0" smtClean="0">
                <a:solidFill>
                  <a:schemeClr val="accent2">
                    <a:lumMod val="50000"/>
                  </a:schemeClr>
                </a:solidFill>
              </a:rPr>
              <a:t>in.</a:t>
            </a:r>
          </a:p>
          <a:p>
            <a:pPr lvl="1"/>
            <a:r>
              <a:rPr lang="en-GB" dirty="0" smtClean="0">
                <a:solidFill>
                  <a:schemeClr val="accent2">
                    <a:lumMod val="50000"/>
                  </a:schemeClr>
                </a:solidFill>
              </a:rPr>
              <a:t>The </a:t>
            </a:r>
            <a:r>
              <a:rPr lang="en-GB" dirty="0">
                <a:solidFill>
                  <a:schemeClr val="accent2">
                    <a:lumMod val="50000"/>
                  </a:schemeClr>
                </a:solidFill>
              </a:rPr>
              <a:t>final evaluation will be balanced between capital raised and performance.</a:t>
            </a:r>
          </a:p>
          <a:p>
            <a:endParaRPr lang="en-US" dirty="0">
              <a:solidFill>
                <a:schemeClr val="accent2">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4267200"/>
            <a:ext cx="3657712" cy="2438772"/>
          </a:xfrm>
          <a:prstGeom prst="rect">
            <a:avLst/>
          </a:prstGeom>
          <a:ln w="50800">
            <a:noFill/>
          </a:ln>
        </p:spPr>
      </p:pic>
    </p:spTree>
    <p:extLst>
      <p:ext uri="{BB962C8B-B14F-4D97-AF65-F5344CB8AC3E}">
        <p14:creationId xmlns:p14="http://schemas.microsoft.com/office/powerpoint/2010/main" val="3951397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Inter-University Algo Trading Contest 2016</a:t>
            </a:r>
          </a:p>
        </p:txBody>
      </p:sp>
      <p:sp>
        <p:nvSpPr>
          <p:cNvPr id="3" name="Content Placeholder 2"/>
          <p:cNvSpPr>
            <a:spLocks noGrp="1"/>
          </p:cNvSpPr>
          <p:nvPr>
            <p:ph idx="1"/>
          </p:nvPr>
        </p:nvSpPr>
        <p:spPr/>
        <p:txBody>
          <a:bodyPr/>
          <a:lstStyle/>
          <a:p>
            <a:r>
              <a:rPr lang="en-US" dirty="0" smtClean="0">
                <a:solidFill>
                  <a:schemeClr val="accent2">
                    <a:lumMod val="50000"/>
                  </a:schemeClr>
                </a:solidFill>
              </a:rPr>
              <a:t>Information session:</a:t>
            </a:r>
          </a:p>
          <a:p>
            <a:pPr lvl="1"/>
            <a:r>
              <a:rPr lang="en-US" dirty="0">
                <a:solidFill>
                  <a:schemeClr val="accent2">
                    <a:lumMod val="50000"/>
                  </a:schemeClr>
                </a:solidFill>
              </a:rPr>
              <a:t>Conducted staff from CASH </a:t>
            </a:r>
            <a:endParaRPr lang="en-US" dirty="0" smtClean="0">
              <a:solidFill>
                <a:schemeClr val="accent2">
                  <a:lumMod val="50000"/>
                </a:schemeClr>
              </a:solidFill>
            </a:endParaRPr>
          </a:p>
          <a:p>
            <a:pPr lvl="1"/>
            <a:r>
              <a:rPr lang="en-US" dirty="0" smtClean="0">
                <a:solidFill>
                  <a:schemeClr val="accent2">
                    <a:lumMod val="50000"/>
                  </a:schemeClr>
                </a:solidFill>
              </a:rPr>
              <a:t>22 September, 15:00, RRS905</a:t>
            </a:r>
          </a:p>
          <a:p>
            <a:pPr lvl="1"/>
            <a:r>
              <a:rPr lang="en-US" dirty="0" smtClean="0">
                <a:solidFill>
                  <a:schemeClr val="accent2">
                    <a:lumMod val="50000"/>
                  </a:schemeClr>
                </a:solidFill>
              </a:rPr>
              <a:t>RSVP: Fill the sign-up sheet now, or email Ms. Vicky Hui (</a:t>
            </a:r>
            <a:r>
              <a:rPr lang="en-US" dirty="0" smtClean="0">
                <a:solidFill>
                  <a:schemeClr val="accent2">
                    <a:lumMod val="50000"/>
                  </a:schemeClr>
                </a:solidFill>
                <a:hlinkClick r:id="rId2"/>
              </a:rPr>
              <a:t>vickyhui@hkbu.edu.hk</a:t>
            </a:r>
            <a:r>
              <a:rPr lang="en-US" dirty="0" smtClean="0">
                <a:solidFill>
                  <a:schemeClr val="accent2">
                    <a:lumMod val="50000"/>
                  </a:schemeClr>
                </a:solidFill>
              </a:rPr>
              <a:t>)</a:t>
            </a:r>
          </a:p>
          <a:p>
            <a:endParaRPr lang="en-US" dirty="0">
              <a:solidFill>
                <a:schemeClr val="accent2">
                  <a:lumMod val="50000"/>
                </a:schemeClr>
              </a:solidFill>
            </a:endParaRPr>
          </a:p>
          <a:p>
            <a:r>
              <a:rPr lang="en-US" dirty="0" smtClean="0">
                <a:solidFill>
                  <a:schemeClr val="accent2">
                    <a:lumMod val="50000"/>
                  </a:schemeClr>
                </a:solidFill>
              </a:rPr>
              <a:t>Registration of competition:</a:t>
            </a:r>
          </a:p>
          <a:p>
            <a:pPr lvl="1"/>
            <a:r>
              <a:rPr lang="en-US" dirty="0" smtClean="0">
                <a:solidFill>
                  <a:schemeClr val="accent2">
                    <a:lumMod val="50000"/>
                  </a:schemeClr>
                </a:solidFill>
              </a:rPr>
              <a:t>Send completed registration form to </a:t>
            </a:r>
            <a:r>
              <a:rPr lang="en-US" dirty="0">
                <a:solidFill>
                  <a:schemeClr val="accent2">
                    <a:lumMod val="50000"/>
                  </a:schemeClr>
                </a:solidFill>
              </a:rPr>
              <a:t>Ms. Vicky Hui (</a:t>
            </a:r>
            <a:r>
              <a:rPr lang="en-US" dirty="0">
                <a:solidFill>
                  <a:schemeClr val="accent2">
                    <a:lumMod val="50000"/>
                  </a:schemeClr>
                </a:solidFill>
                <a:hlinkClick r:id="rId2"/>
              </a:rPr>
              <a:t>vickyhui@hkbu.edu.hk</a:t>
            </a:r>
            <a:r>
              <a:rPr lang="en-US" dirty="0" smtClean="0">
                <a:solidFill>
                  <a:schemeClr val="accent2">
                    <a:lumMod val="50000"/>
                  </a:schemeClr>
                </a:solidFill>
              </a:rPr>
              <a:t>) </a:t>
            </a:r>
            <a:r>
              <a:rPr lang="en-US" dirty="0">
                <a:solidFill>
                  <a:schemeClr val="accent2">
                    <a:lumMod val="50000"/>
                  </a:schemeClr>
                </a:solidFill>
              </a:rPr>
              <a:t>or </a:t>
            </a:r>
            <a:r>
              <a:rPr lang="en-US" dirty="0" smtClean="0">
                <a:solidFill>
                  <a:schemeClr val="accent2">
                    <a:lumMod val="50000"/>
                  </a:schemeClr>
                </a:solidFill>
                <a:hlinkClick r:id="rId3"/>
              </a:rPr>
              <a:t>algocontest@cashalgo.com</a:t>
            </a:r>
            <a:endParaRPr lang="en-US" dirty="0">
              <a:solidFill>
                <a:schemeClr val="accent2">
                  <a:lumMod val="50000"/>
                </a:schemeClr>
              </a:solidFill>
            </a:endParaRPr>
          </a:p>
        </p:txBody>
      </p:sp>
      <p:pic>
        <p:nvPicPr>
          <p:cNvPr id="102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54127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465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GB" dirty="0">
                <a:solidFill>
                  <a:schemeClr val="accent2">
                    <a:lumMod val="50000"/>
                  </a:schemeClr>
                </a:solidFill>
              </a:rPr>
              <a:t>Stay Connected: </a:t>
            </a:r>
          </a:p>
          <a:p>
            <a:r>
              <a:rPr lang="en-GB" dirty="0">
                <a:solidFill>
                  <a:schemeClr val="accent2">
                    <a:lumMod val="50000"/>
                  </a:schemeClr>
                </a:solidFill>
              </a:rPr>
              <a:t>Past &amp; Coming Events</a:t>
            </a:r>
          </a:p>
        </p:txBody>
      </p:sp>
      <p:pic>
        <p:nvPicPr>
          <p:cNvPr id="4" name="Picture 4" descr="Café Mathémat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399" y="3200400"/>
            <a:ext cx="4860757" cy="666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2039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Café </a:t>
            </a:r>
            <a:r>
              <a:rPr lang="en-US" dirty="0" err="1"/>
              <a:t>Mathematique</a:t>
            </a:r>
            <a:r>
              <a:rPr lang="en-US" dirty="0"/>
              <a:t> </a:t>
            </a:r>
          </a:p>
        </p:txBody>
      </p:sp>
      <p:sp>
        <p:nvSpPr>
          <p:cNvPr id="4" name="Content Placeholder 2"/>
          <p:cNvSpPr txBox="1">
            <a:spLocks/>
          </p:cNvSpPr>
          <p:nvPr/>
        </p:nvSpPr>
        <p:spPr>
          <a:xfrm>
            <a:off x="685800" y="1524000"/>
            <a:ext cx="4138108" cy="361994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200" dirty="0" smtClean="0">
                <a:solidFill>
                  <a:schemeClr val="accent2">
                    <a:lumMod val="50000"/>
                  </a:schemeClr>
                </a:solidFill>
              </a:rPr>
              <a:t>A series of informal events connecting you to:</a:t>
            </a:r>
          </a:p>
          <a:p>
            <a:pPr lvl="1"/>
            <a:r>
              <a:rPr lang="en-US" sz="2000" dirty="0" smtClean="0">
                <a:solidFill>
                  <a:schemeClr val="accent2">
                    <a:lumMod val="50000"/>
                  </a:schemeClr>
                </a:solidFill>
              </a:rPr>
              <a:t>Alumni</a:t>
            </a:r>
          </a:p>
          <a:p>
            <a:pPr lvl="1"/>
            <a:r>
              <a:rPr lang="en-US" sz="2000" dirty="0" smtClean="0">
                <a:solidFill>
                  <a:schemeClr val="accent2">
                    <a:lumMod val="50000"/>
                  </a:schemeClr>
                </a:solidFill>
              </a:rPr>
              <a:t>Professors </a:t>
            </a:r>
          </a:p>
          <a:p>
            <a:pPr lvl="1"/>
            <a:r>
              <a:rPr lang="en-US" sz="2000" dirty="0" smtClean="0">
                <a:solidFill>
                  <a:schemeClr val="accent2">
                    <a:lumMod val="50000"/>
                  </a:schemeClr>
                </a:solidFill>
              </a:rPr>
              <a:t>Other current students</a:t>
            </a:r>
          </a:p>
          <a:p>
            <a:pPr lvl="1"/>
            <a:r>
              <a:rPr lang="en-US" sz="2000" dirty="0" smtClean="0">
                <a:solidFill>
                  <a:schemeClr val="accent2">
                    <a:lumMod val="50000"/>
                  </a:schemeClr>
                </a:solidFill>
              </a:rPr>
              <a:t>Community </a:t>
            </a:r>
          </a:p>
          <a:p>
            <a:r>
              <a:rPr lang="en-US" sz="2200" dirty="0" smtClean="0">
                <a:solidFill>
                  <a:schemeClr val="accent2">
                    <a:lumMod val="50000"/>
                  </a:schemeClr>
                </a:solidFill>
              </a:rPr>
              <a:t>Snacks, beverages and plenty of interactions! </a:t>
            </a:r>
          </a:p>
        </p:txBody>
      </p:sp>
      <p:pic>
        <p:nvPicPr>
          <p:cNvPr id="5" name="Picture 4" descr="Café Mathématiq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4233" y="5715000"/>
            <a:ext cx="33367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218611" y="1676400"/>
            <a:ext cx="3048000" cy="3110795"/>
          </a:xfrm>
          <a:prstGeom prst="rect">
            <a:avLst/>
          </a:prstGeom>
        </p:spPr>
      </p:pic>
    </p:spTree>
    <p:extLst>
      <p:ext uri="{BB962C8B-B14F-4D97-AF65-F5344CB8AC3E}">
        <p14:creationId xmlns:p14="http://schemas.microsoft.com/office/powerpoint/2010/main" val="3210008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85800" y="2057400"/>
            <a:ext cx="7829549" cy="4495800"/>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HK" sz="2400" dirty="0" smtClean="0">
                <a:solidFill>
                  <a:schemeClr val="accent2">
                    <a:lumMod val="50000"/>
                  </a:schemeClr>
                </a:solidFill>
              </a:rPr>
              <a:t>Both mathematical and statistical concepts</a:t>
            </a:r>
          </a:p>
          <a:p>
            <a:r>
              <a:rPr lang="en-HK" sz="2400" dirty="0" smtClean="0">
                <a:solidFill>
                  <a:schemeClr val="accent2">
                    <a:lumMod val="50000"/>
                  </a:schemeClr>
                </a:solidFill>
              </a:rPr>
              <a:t>Flexibility of majoring WITHOUT a concentration</a:t>
            </a:r>
          </a:p>
          <a:p>
            <a:r>
              <a:rPr lang="en-HK" sz="2400" dirty="0" smtClean="0">
                <a:solidFill>
                  <a:schemeClr val="accent2">
                    <a:lumMod val="50000"/>
                  </a:schemeClr>
                </a:solidFill>
              </a:rPr>
              <a:t>Option of nil or up to 2 concentrations:</a:t>
            </a:r>
          </a:p>
          <a:p>
            <a:pPr marL="520700" lvl="1" indent="-179388"/>
            <a:r>
              <a:rPr lang="en-HK" sz="2400" dirty="0" smtClean="0">
                <a:solidFill>
                  <a:schemeClr val="accent2">
                    <a:lumMod val="50000"/>
                  </a:schemeClr>
                </a:solidFill>
              </a:rPr>
              <a:t>Operations Research</a:t>
            </a:r>
          </a:p>
          <a:p>
            <a:pPr marL="520700" lvl="1" indent="-179388"/>
            <a:r>
              <a:rPr lang="en-HK" sz="2400" dirty="0" smtClean="0">
                <a:solidFill>
                  <a:schemeClr val="accent2">
                    <a:lumMod val="50000"/>
                  </a:schemeClr>
                </a:solidFill>
              </a:rPr>
              <a:t>Scientific Computing</a:t>
            </a:r>
          </a:p>
          <a:p>
            <a:pPr marL="520700" lvl="1" indent="-179388"/>
            <a:r>
              <a:rPr lang="en-HK" sz="2400" dirty="0" smtClean="0">
                <a:solidFill>
                  <a:schemeClr val="accent2">
                    <a:lumMod val="50000"/>
                  </a:schemeClr>
                </a:solidFill>
              </a:rPr>
              <a:t>Quantitative Data Analysis</a:t>
            </a:r>
          </a:p>
          <a:p>
            <a:pPr marL="520700" lvl="1" indent="-179388"/>
            <a:r>
              <a:rPr lang="en-HK" sz="2400" dirty="0" smtClean="0">
                <a:solidFill>
                  <a:schemeClr val="accent2">
                    <a:lumMod val="50000"/>
                  </a:schemeClr>
                </a:solidFill>
              </a:rPr>
              <a:t>Actuarial Statistics* (with Simon Fraser </a:t>
            </a:r>
            <a:r>
              <a:rPr lang="en-HK" sz="2400" dirty="0" err="1" smtClean="0">
                <a:solidFill>
                  <a:schemeClr val="accent2">
                    <a:lumMod val="50000"/>
                  </a:schemeClr>
                </a:solidFill>
              </a:rPr>
              <a:t>Univ</a:t>
            </a:r>
            <a:r>
              <a:rPr lang="en-HK" sz="2400" dirty="0" smtClean="0">
                <a:solidFill>
                  <a:schemeClr val="accent2">
                    <a:lumMod val="50000"/>
                  </a:schemeClr>
                </a:solidFill>
              </a:rPr>
              <a:t>)</a:t>
            </a:r>
          </a:p>
          <a:p>
            <a:pPr marL="520700" lvl="1" indent="-179388"/>
            <a:r>
              <a:rPr lang="en-HK" sz="2400" dirty="0" smtClean="0">
                <a:solidFill>
                  <a:schemeClr val="accent2">
                    <a:lumMod val="50000"/>
                  </a:schemeClr>
                </a:solidFill>
              </a:rPr>
              <a:t>Financial Risk Management* (with School of Business)</a:t>
            </a:r>
          </a:p>
          <a:p>
            <a:r>
              <a:rPr lang="en-HK" sz="2400" dirty="0" smtClean="0">
                <a:solidFill>
                  <a:schemeClr val="accent2">
                    <a:lumMod val="50000"/>
                  </a:schemeClr>
                </a:solidFill>
              </a:rPr>
              <a:t>Obtain a concentration with 7 electives</a:t>
            </a:r>
          </a:p>
          <a:p>
            <a:pPr marL="3027363" indent="0">
              <a:buFont typeface="Wingdings 3" charset="2"/>
              <a:buNone/>
              <a:tabLst>
                <a:tab pos="3257550" algn="l"/>
                <a:tab pos="3371850" algn="l"/>
              </a:tabLst>
            </a:pPr>
            <a:r>
              <a:rPr lang="en-HK" sz="1600" dirty="0" smtClean="0">
                <a:solidFill>
                  <a:schemeClr val="accent2">
                    <a:lumMod val="50000"/>
                  </a:schemeClr>
                </a:solidFill>
              </a:rPr>
              <a:t>*subject to university final approval</a:t>
            </a:r>
            <a:endParaRPr lang="en-HK" sz="1600" dirty="0">
              <a:solidFill>
                <a:schemeClr val="accent2">
                  <a:lumMod val="50000"/>
                </a:schemeClr>
              </a:solidFill>
            </a:endParaRPr>
          </a:p>
        </p:txBody>
      </p:sp>
      <p:sp>
        <p:nvSpPr>
          <p:cNvPr id="2" name="Title 1"/>
          <p:cNvSpPr>
            <a:spLocks noGrp="1"/>
          </p:cNvSpPr>
          <p:nvPr>
            <p:ph type="title"/>
          </p:nvPr>
        </p:nvSpPr>
        <p:spPr/>
        <p:txBody>
          <a:bodyPr/>
          <a:lstStyle/>
          <a:p>
            <a:r>
              <a:rPr lang="en-HK" dirty="0" smtClean="0"/>
              <a:t>BSc (Hons</a:t>
            </a:r>
            <a:r>
              <a:rPr lang="en-HK" dirty="0"/>
              <a:t>) in Mathematics and Statistics</a:t>
            </a:r>
            <a:endParaRPr lang="en-US" dirty="0"/>
          </a:p>
        </p:txBody>
      </p:sp>
      <p:pic>
        <p:nvPicPr>
          <p:cNvPr id="4" name="Picture 2" descr="http://www.math.hkbu.edu.hk/FrontPhoto/math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352800"/>
            <a:ext cx="3229897"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3037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Café </a:t>
            </a:r>
            <a:r>
              <a:rPr lang="en-US" dirty="0" err="1"/>
              <a:t>Mathematique</a:t>
            </a:r>
            <a:r>
              <a:rPr lang="en-US" dirty="0"/>
              <a:t> </a:t>
            </a:r>
          </a:p>
        </p:txBody>
      </p:sp>
      <p:pic>
        <p:nvPicPr>
          <p:cNvPr id="5" name="Picture 4" descr="Café Mathématiq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8292" y="5844715"/>
            <a:ext cx="3336757" cy="45720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p:cNvSpPr>
            <a:spLocks noGrp="1"/>
          </p:cNvSpPr>
          <p:nvPr>
            <p:ph idx="1"/>
          </p:nvPr>
        </p:nvSpPr>
        <p:spPr>
          <a:xfrm>
            <a:off x="712246" y="1371600"/>
            <a:ext cx="6450554" cy="3619948"/>
          </a:xfrm>
        </p:spPr>
        <p:txBody>
          <a:bodyPr>
            <a:normAutofit/>
          </a:bodyPr>
          <a:lstStyle/>
          <a:p>
            <a:r>
              <a:rPr lang="en-US" sz="2200" dirty="0">
                <a:solidFill>
                  <a:schemeClr val="accent2">
                    <a:lumMod val="50000"/>
                  </a:schemeClr>
                </a:solidFill>
              </a:rPr>
              <a:t>Past event (2016 March): An Introduction to </a:t>
            </a:r>
            <a:r>
              <a:rPr lang="en-US" sz="2200" dirty="0" smtClean="0">
                <a:solidFill>
                  <a:schemeClr val="accent2">
                    <a:lumMod val="50000"/>
                  </a:schemeClr>
                </a:solidFill>
              </a:rPr>
              <a:t>Internship </a:t>
            </a:r>
            <a:r>
              <a:rPr lang="en-US" sz="2200" dirty="0">
                <a:solidFill>
                  <a:schemeClr val="accent2">
                    <a:lumMod val="50000"/>
                  </a:schemeClr>
                </a:solidFill>
              </a:rPr>
              <a:t>Opportunities</a:t>
            </a:r>
          </a:p>
          <a:p>
            <a:pPr lvl="1"/>
            <a:r>
              <a:rPr lang="en-US" sz="2000" dirty="0">
                <a:solidFill>
                  <a:schemeClr val="accent2">
                    <a:lumMod val="50000"/>
                  </a:schemeClr>
                </a:solidFill>
              </a:rPr>
              <a:t>Sharing by </a:t>
            </a:r>
            <a:r>
              <a:rPr lang="en-US" sz="2000" i="1" dirty="0">
                <a:solidFill>
                  <a:schemeClr val="accent2">
                    <a:lumMod val="50000"/>
                  </a:schemeClr>
                </a:solidFill>
              </a:rPr>
              <a:t>The Fair Trade Hong Kong Foundation</a:t>
            </a:r>
            <a:r>
              <a:rPr lang="en-US" sz="2000" dirty="0">
                <a:solidFill>
                  <a:schemeClr val="accent2">
                    <a:lumMod val="50000"/>
                  </a:schemeClr>
                </a:solidFill>
              </a:rPr>
              <a:t> </a:t>
            </a:r>
            <a:r>
              <a:rPr lang="en-US" sz="2000" dirty="0" smtClean="0">
                <a:solidFill>
                  <a:schemeClr val="accent2">
                    <a:lumMod val="50000"/>
                  </a:schemeClr>
                </a:solidFill>
              </a:rPr>
              <a:t>(</a:t>
            </a:r>
            <a:r>
              <a:rPr lang="en-US" sz="2000" dirty="0" err="1" smtClean="0">
                <a:solidFill>
                  <a:schemeClr val="accent2">
                    <a:lumMod val="50000"/>
                  </a:schemeClr>
                </a:solidFill>
              </a:rPr>
              <a:t>Ms</a:t>
            </a:r>
            <a:r>
              <a:rPr lang="en-US" sz="2000" dirty="0" smtClean="0">
                <a:solidFill>
                  <a:schemeClr val="accent2">
                    <a:lumMod val="50000"/>
                  </a:schemeClr>
                </a:solidFill>
              </a:rPr>
              <a:t> </a:t>
            </a:r>
            <a:r>
              <a:rPr lang="en-US" sz="2000" dirty="0">
                <a:solidFill>
                  <a:schemeClr val="accent2">
                    <a:lumMod val="50000"/>
                  </a:schemeClr>
                </a:solidFill>
              </a:rPr>
              <a:t>Gladys </a:t>
            </a:r>
            <a:r>
              <a:rPr lang="en-US" sz="2000" dirty="0" smtClean="0">
                <a:solidFill>
                  <a:schemeClr val="accent2">
                    <a:lumMod val="50000"/>
                  </a:schemeClr>
                </a:solidFill>
              </a:rPr>
              <a:t>Yun, Project </a:t>
            </a:r>
            <a:r>
              <a:rPr lang="en-US" sz="2000" dirty="0">
                <a:solidFill>
                  <a:schemeClr val="accent2">
                    <a:lumMod val="50000"/>
                  </a:schemeClr>
                </a:solidFill>
              </a:rPr>
              <a:t>Officer) and </a:t>
            </a:r>
            <a:r>
              <a:rPr lang="en-US" sz="2000" i="1" dirty="0">
                <a:solidFill>
                  <a:schemeClr val="accent2">
                    <a:lumMod val="50000"/>
                  </a:schemeClr>
                </a:solidFill>
              </a:rPr>
              <a:t>The Convoy Financial Services Limited</a:t>
            </a:r>
            <a:r>
              <a:rPr lang="en-US" sz="2000" dirty="0">
                <a:solidFill>
                  <a:schemeClr val="accent2">
                    <a:lumMod val="50000"/>
                  </a:schemeClr>
                </a:solidFill>
              </a:rPr>
              <a:t> </a:t>
            </a:r>
            <a:r>
              <a:rPr lang="en-US" sz="2000" dirty="0" smtClean="0">
                <a:solidFill>
                  <a:schemeClr val="accent2">
                    <a:lumMod val="50000"/>
                  </a:schemeClr>
                </a:solidFill>
              </a:rPr>
              <a:t>(Melanie Hu, Associate </a:t>
            </a:r>
            <a:r>
              <a:rPr lang="en-US" sz="2000" dirty="0">
                <a:solidFill>
                  <a:schemeClr val="accent2">
                    <a:lumMod val="50000"/>
                  </a:schemeClr>
                </a:solidFill>
              </a:rPr>
              <a:t>Director) </a:t>
            </a:r>
          </a:p>
        </p:txBody>
      </p:sp>
      <p:pic>
        <p:nvPicPr>
          <p:cNvPr id="19" name="Picture 2" descr="http://www.math.hkbu.edu.hk/cafe/100316/photo/selected/IMG_71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3115" y="4158503"/>
            <a:ext cx="1998207" cy="13321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www.math.hkbu.edu.hk/cafe/100316/photo/selected/IMG_71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561" y="4122132"/>
            <a:ext cx="2846503" cy="18976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math.hkbu.edu.hk/cafe/100316/photo/selected/IMG_70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1940" y="3733800"/>
            <a:ext cx="2400299"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4855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Café </a:t>
            </a:r>
            <a:r>
              <a:rPr lang="en-US" dirty="0" err="1"/>
              <a:t>Mathematique</a:t>
            </a:r>
            <a:r>
              <a:rPr lang="en-US" dirty="0"/>
              <a:t> </a:t>
            </a:r>
          </a:p>
        </p:txBody>
      </p:sp>
      <p:pic>
        <p:nvPicPr>
          <p:cNvPr id="5" name="Picture 4" descr="Café Mathématiq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8292" y="5844715"/>
            <a:ext cx="3336757" cy="45720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p:cNvSpPr>
            <a:spLocks noGrp="1"/>
          </p:cNvSpPr>
          <p:nvPr>
            <p:ph idx="1"/>
          </p:nvPr>
        </p:nvSpPr>
        <p:spPr>
          <a:xfrm>
            <a:off x="712246" y="1371600"/>
            <a:ext cx="6450554" cy="3619948"/>
          </a:xfrm>
        </p:spPr>
        <p:txBody>
          <a:bodyPr>
            <a:normAutofit/>
          </a:bodyPr>
          <a:lstStyle/>
          <a:p>
            <a:r>
              <a:rPr lang="en-US" sz="2200" dirty="0">
                <a:solidFill>
                  <a:schemeClr val="accent2">
                    <a:lumMod val="50000"/>
                  </a:schemeClr>
                </a:solidFill>
              </a:rPr>
              <a:t>Past event (2016 </a:t>
            </a:r>
            <a:r>
              <a:rPr lang="en-US" sz="2200" dirty="0" smtClean="0">
                <a:solidFill>
                  <a:schemeClr val="accent2">
                    <a:lumMod val="50000"/>
                  </a:schemeClr>
                </a:solidFill>
              </a:rPr>
              <a:t>January): </a:t>
            </a:r>
            <a:r>
              <a:rPr lang="en-GB" sz="2200" dirty="0">
                <a:solidFill>
                  <a:schemeClr val="accent2">
                    <a:lumMod val="50000"/>
                  </a:schemeClr>
                </a:solidFill>
              </a:rPr>
              <a:t>An Introduction to Trading and Banking for Job Seekers</a:t>
            </a:r>
            <a:endParaRPr lang="en-US" sz="2200" dirty="0">
              <a:solidFill>
                <a:schemeClr val="accent2">
                  <a:lumMod val="50000"/>
                </a:schemeClr>
              </a:solidFill>
            </a:endParaRPr>
          </a:p>
          <a:p>
            <a:pPr lvl="1"/>
            <a:r>
              <a:rPr lang="en-US" sz="2000" dirty="0">
                <a:solidFill>
                  <a:schemeClr val="accent2">
                    <a:lumMod val="50000"/>
                  </a:schemeClr>
                </a:solidFill>
              </a:rPr>
              <a:t>Sharing by </a:t>
            </a:r>
            <a:r>
              <a:rPr lang="en-GB" sz="2000" dirty="0">
                <a:solidFill>
                  <a:schemeClr val="accent2">
                    <a:lumMod val="50000"/>
                  </a:schemeClr>
                </a:solidFill>
              </a:rPr>
              <a:t>Cyrus Yeung, Trader of HSBC</a:t>
            </a:r>
            <a:r>
              <a:rPr lang="en-US" sz="2000" dirty="0" smtClean="0">
                <a:solidFill>
                  <a:schemeClr val="accent2">
                    <a:lumMod val="50000"/>
                  </a:schemeClr>
                </a:solidFill>
              </a:rPr>
              <a:t> </a:t>
            </a:r>
            <a:endParaRPr lang="en-US" sz="2000" dirty="0">
              <a:solidFill>
                <a:schemeClr val="accent2">
                  <a:lumMod val="50000"/>
                </a:schemeClr>
              </a:solidFill>
            </a:endParaRPr>
          </a:p>
        </p:txBody>
      </p:sp>
      <p:pic>
        <p:nvPicPr>
          <p:cNvPr id="3" name="Picture 2"/>
          <p:cNvPicPr>
            <a:picLocks noChangeAspect="1"/>
          </p:cNvPicPr>
          <p:nvPr/>
        </p:nvPicPr>
        <p:blipFill>
          <a:blip r:embed="rId3"/>
          <a:stretch>
            <a:fillRect/>
          </a:stretch>
        </p:blipFill>
        <p:spPr>
          <a:xfrm>
            <a:off x="543402" y="2839645"/>
            <a:ext cx="2689450" cy="1718991"/>
          </a:xfrm>
          <a:prstGeom prst="rect">
            <a:avLst/>
          </a:prstGeom>
        </p:spPr>
      </p:pic>
      <p:pic>
        <p:nvPicPr>
          <p:cNvPr id="4" name="Picture 3"/>
          <p:cNvPicPr>
            <a:picLocks noChangeAspect="1"/>
          </p:cNvPicPr>
          <p:nvPr/>
        </p:nvPicPr>
        <p:blipFill>
          <a:blip r:embed="rId4"/>
          <a:stretch>
            <a:fillRect/>
          </a:stretch>
        </p:blipFill>
        <p:spPr>
          <a:xfrm>
            <a:off x="3438340" y="2971800"/>
            <a:ext cx="3518972" cy="1761515"/>
          </a:xfrm>
          <a:prstGeom prst="rect">
            <a:avLst/>
          </a:prstGeom>
        </p:spPr>
      </p:pic>
      <p:pic>
        <p:nvPicPr>
          <p:cNvPr id="6" name="Picture 5"/>
          <p:cNvPicPr>
            <a:picLocks noChangeAspect="1"/>
          </p:cNvPicPr>
          <p:nvPr/>
        </p:nvPicPr>
        <p:blipFill>
          <a:blip r:embed="rId5"/>
          <a:stretch>
            <a:fillRect/>
          </a:stretch>
        </p:blipFill>
        <p:spPr>
          <a:xfrm>
            <a:off x="1447800" y="4955667"/>
            <a:ext cx="2833334" cy="1638095"/>
          </a:xfrm>
          <a:prstGeom prst="rect">
            <a:avLst/>
          </a:prstGeom>
        </p:spPr>
      </p:pic>
    </p:spTree>
    <p:extLst>
      <p:ext uri="{BB962C8B-B14F-4D97-AF65-F5344CB8AC3E}">
        <p14:creationId xmlns:p14="http://schemas.microsoft.com/office/powerpoint/2010/main" val="12921071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Café </a:t>
            </a:r>
            <a:r>
              <a:rPr lang="en-US" dirty="0" err="1"/>
              <a:t>Mathematique</a:t>
            </a:r>
            <a:endParaRPr lang="en-US" dirty="0"/>
          </a:p>
        </p:txBody>
      </p:sp>
      <p:sp>
        <p:nvSpPr>
          <p:cNvPr id="5" name="Content Placeholder 2"/>
          <p:cNvSpPr txBox="1">
            <a:spLocks/>
          </p:cNvSpPr>
          <p:nvPr/>
        </p:nvSpPr>
        <p:spPr>
          <a:xfrm>
            <a:off x="649705" y="1600200"/>
            <a:ext cx="6777317" cy="350897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200" dirty="0" smtClean="0">
                <a:solidFill>
                  <a:schemeClr val="accent2">
                    <a:lumMod val="50000"/>
                  </a:schemeClr>
                </a:solidFill>
              </a:rPr>
              <a:t>Coming events in 2016-17 include:</a:t>
            </a:r>
          </a:p>
          <a:p>
            <a:pPr lvl="1"/>
            <a:r>
              <a:rPr lang="en-US" sz="2000" dirty="0" smtClean="0">
                <a:solidFill>
                  <a:schemeClr val="accent2">
                    <a:lumMod val="50000"/>
                  </a:schemeClr>
                </a:solidFill>
              </a:rPr>
              <a:t>Job sharing by alumni</a:t>
            </a:r>
          </a:p>
          <a:p>
            <a:pPr lvl="1"/>
            <a:r>
              <a:rPr lang="en-US" sz="2000" dirty="0" smtClean="0">
                <a:solidFill>
                  <a:schemeClr val="accent2">
                    <a:lumMod val="50000"/>
                  </a:schemeClr>
                </a:solidFill>
              </a:rPr>
              <a:t>Career talk</a:t>
            </a:r>
          </a:p>
          <a:p>
            <a:pPr lvl="1"/>
            <a:r>
              <a:rPr lang="en-US" sz="2000" dirty="0" smtClean="0">
                <a:solidFill>
                  <a:schemeClr val="accent2">
                    <a:lumMod val="50000"/>
                  </a:schemeClr>
                </a:solidFill>
              </a:rPr>
              <a:t>Further study sharing </a:t>
            </a:r>
          </a:p>
          <a:p>
            <a:r>
              <a:rPr lang="en-US" sz="2200" dirty="0" smtClean="0">
                <a:solidFill>
                  <a:schemeClr val="accent2">
                    <a:lumMod val="50000"/>
                  </a:schemeClr>
                </a:solidFill>
              </a:rPr>
              <a:t>Curious about your future career? Fancy going abroad for further study? Interested in connecting with alumni? </a:t>
            </a:r>
            <a:r>
              <a:rPr lang="en-US" sz="2200" b="1" i="1" dirty="0" smtClean="0">
                <a:solidFill>
                  <a:schemeClr val="accent2">
                    <a:lumMod val="50000"/>
                  </a:schemeClr>
                </a:solidFill>
              </a:rPr>
              <a:t>Stay tuned! Stay connected!</a:t>
            </a:r>
            <a:r>
              <a:rPr lang="en-US" sz="2200" dirty="0" smtClean="0">
                <a:solidFill>
                  <a:schemeClr val="accent2">
                    <a:lumMod val="50000"/>
                  </a:schemeClr>
                </a:solidFill>
              </a:rPr>
              <a:t> </a:t>
            </a:r>
          </a:p>
          <a:p>
            <a:endParaRPr lang="en-US" sz="2200" dirty="0"/>
          </a:p>
        </p:txBody>
      </p:sp>
      <p:pic>
        <p:nvPicPr>
          <p:cNvPr id="6" name="Picture 4" descr="Café Mathématiqu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233" y="5715000"/>
            <a:ext cx="3336757"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851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2209800"/>
            <a:ext cx="5826719" cy="1841036"/>
          </a:xfrm>
        </p:spPr>
        <p:txBody>
          <a:bodyPr/>
          <a:lstStyle/>
          <a:p>
            <a:r>
              <a:rPr lang="en-US" sz="4000" dirty="0"/>
              <a:t>Free chat time for advisors and </a:t>
            </a:r>
            <a:r>
              <a:rPr lang="en-US" sz="4000" dirty="0" smtClean="0"/>
              <a:t>advisees</a:t>
            </a:r>
            <a:br>
              <a:rPr lang="en-US" sz="4000" dirty="0" smtClean="0"/>
            </a:br>
            <a:r>
              <a:rPr lang="en-US" sz="4000" dirty="0" smtClean="0"/>
              <a:t>Light Lunch</a:t>
            </a:r>
            <a:endParaRPr lang="en-US" sz="4000" dirty="0"/>
          </a:p>
        </p:txBody>
      </p:sp>
    </p:spTree>
    <p:extLst>
      <p:ext uri="{BB962C8B-B14F-4D97-AF65-F5344CB8AC3E}">
        <p14:creationId xmlns:p14="http://schemas.microsoft.com/office/powerpoint/2010/main" val="1644071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684376" y="2029020"/>
            <a:ext cx="7829549" cy="4038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HK" sz="2400" dirty="0" smtClean="0">
                <a:solidFill>
                  <a:schemeClr val="accent2">
                    <a:lumMod val="50000"/>
                  </a:schemeClr>
                </a:solidFill>
              </a:rPr>
              <a:t>Mathematical training</a:t>
            </a:r>
          </a:p>
          <a:p>
            <a:pPr marL="328613" lvl="1" indent="0">
              <a:buFont typeface="Wingdings 3" charset="2"/>
              <a:buNone/>
            </a:pPr>
            <a:r>
              <a:rPr lang="en-HK" sz="2400" dirty="0" smtClean="0">
                <a:solidFill>
                  <a:schemeClr val="accent2">
                    <a:lumMod val="50000"/>
                  </a:schemeClr>
                </a:solidFill>
                <a:sym typeface="Wingdings" panose="05000000000000000000" pitchFamily="2" charset="2"/>
              </a:rPr>
              <a:t> </a:t>
            </a:r>
            <a:r>
              <a:rPr lang="en-HK" sz="2400" dirty="0" smtClean="0">
                <a:solidFill>
                  <a:schemeClr val="accent2">
                    <a:lumMod val="50000"/>
                  </a:schemeClr>
                </a:solidFill>
              </a:rPr>
              <a:t>Strong numerical sense</a:t>
            </a:r>
          </a:p>
          <a:p>
            <a:pPr marL="328613" lvl="1" indent="0">
              <a:buFont typeface="Wingdings 3" charset="2"/>
              <a:buNone/>
            </a:pPr>
            <a:r>
              <a:rPr lang="en-HK" sz="2400" dirty="0" smtClean="0">
                <a:solidFill>
                  <a:schemeClr val="accent2">
                    <a:lumMod val="50000"/>
                  </a:schemeClr>
                </a:solidFill>
                <a:sym typeface="Wingdings" panose="05000000000000000000" pitchFamily="2" charset="2"/>
              </a:rPr>
              <a:t> </a:t>
            </a:r>
            <a:r>
              <a:rPr lang="en-HK" sz="2400" dirty="0" smtClean="0">
                <a:solidFill>
                  <a:schemeClr val="accent2">
                    <a:lumMod val="50000"/>
                  </a:schemeClr>
                </a:solidFill>
              </a:rPr>
              <a:t>Problems solving</a:t>
            </a:r>
          </a:p>
          <a:p>
            <a:pPr marL="328613" lvl="1" indent="0">
              <a:buFont typeface="Wingdings 3" charset="2"/>
              <a:buNone/>
            </a:pPr>
            <a:r>
              <a:rPr lang="en-HK" sz="2400" dirty="0" smtClean="0">
                <a:solidFill>
                  <a:schemeClr val="accent2">
                    <a:lumMod val="50000"/>
                  </a:schemeClr>
                </a:solidFill>
                <a:sym typeface="Wingdings" panose="05000000000000000000" pitchFamily="2" charset="2"/>
              </a:rPr>
              <a:t> </a:t>
            </a:r>
            <a:r>
              <a:rPr lang="en-HK" sz="2400" dirty="0" smtClean="0">
                <a:solidFill>
                  <a:schemeClr val="accent2">
                    <a:lumMod val="50000"/>
                  </a:schemeClr>
                </a:solidFill>
              </a:rPr>
              <a:t>Analysing skills </a:t>
            </a:r>
          </a:p>
          <a:p>
            <a:pPr marL="328613" lvl="1" indent="0">
              <a:buFont typeface="Wingdings 3" charset="2"/>
              <a:buNone/>
            </a:pPr>
            <a:r>
              <a:rPr lang="en-HK" sz="2400" dirty="0" smtClean="0">
                <a:solidFill>
                  <a:schemeClr val="accent2">
                    <a:lumMod val="50000"/>
                  </a:schemeClr>
                </a:solidFill>
                <a:sym typeface="Wingdings" panose="05000000000000000000" pitchFamily="2" charset="2"/>
              </a:rPr>
              <a:t> </a:t>
            </a:r>
            <a:r>
              <a:rPr lang="en-HK" sz="2400" dirty="0" smtClean="0">
                <a:solidFill>
                  <a:schemeClr val="accent2">
                    <a:lumMod val="50000"/>
                  </a:schemeClr>
                </a:solidFill>
              </a:rPr>
              <a:t>Logical thinking  </a:t>
            </a:r>
          </a:p>
          <a:p>
            <a:r>
              <a:rPr lang="en-HK" sz="2400" dirty="0" smtClean="0">
                <a:solidFill>
                  <a:schemeClr val="accent2">
                    <a:lumMod val="50000"/>
                  </a:schemeClr>
                </a:solidFill>
              </a:rPr>
              <a:t>Strong quantitative background (IS) highly desirable in today’s job market </a:t>
            </a:r>
            <a:endParaRPr lang="en-HK" sz="2200" dirty="0">
              <a:solidFill>
                <a:schemeClr val="accent2">
                  <a:lumMod val="50000"/>
                </a:schemeClr>
              </a:solidFill>
            </a:endParaRPr>
          </a:p>
        </p:txBody>
      </p:sp>
      <p:sp>
        <p:nvSpPr>
          <p:cNvPr id="2" name="Title 1"/>
          <p:cNvSpPr>
            <a:spLocks noGrp="1"/>
          </p:cNvSpPr>
          <p:nvPr>
            <p:ph type="title"/>
          </p:nvPr>
        </p:nvSpPr>
        <p:spPr/>
        <p:txBody>
          <a:bodyPr/>
          <a:lstStyle/>
          <a:p>
            <a:r>
              <a:rPr lang="en-HK" dirty="0"/>
              <a:t>BSc (Hons) in Mathematics and Statistics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004930"/>
            <a:ext cx="2625029" cy="475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048000"/>
            <a:ext cx="2592224" cy="520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742742"/>
            <a:ext cx="1525424" cy="572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5293530"/>
            <a:ext cx="1954704" cy="790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6424" y="5247110"/>
            <a:ext cx="1270351" cy="82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1506" y="5470377"/>
            <a:ext cx="1142958" cy="1194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547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HK" dirty="0"/>
              <a:t>General Education in Numeracy</a:t>
            </a:r>
            <a:endParaRPr lang="en-US" dirty="0"/>
          </a:p>
        </p:txBody>
      </p:sp>
      <p:pic>
        <p:nvPicPr>
          <p:cNvPr id="5" name="Content Placeholder 3"/>
          <p:cNvPicPr>
            <a:picLocks noChangeAspect="1"/>
          </p:cNvPicPr>
          <p:nvPr/>
        </p:nvPicPr>
        <p:blipFill>
          <a:blip r:embed="rId2"/>
          <a:stretch>
            <a:fillRect/>
          </a:stretch>
        </p:blipFill>
        <p:spPr>
          <a:xfrm>
            <a:off x="1219200" y="2514599"/>
            <a:ext cx="6705600" cy="4285043"/>
          </a:xfrm>
          <a:prstGeom prst="rect">
            <a:avLst/>
          </a:prstGeom>
        </p:spPr>
      </p:pic>
      <p:sp>
        <p:nvSpPr>
          <p:cNvPr id="6" name="Content Placeholder 2"/>
          <p:cNvSpPr txBox="1">
            <a:spLocks/>
          </p:cNvSpPr>
          <p:nvPr/>
        </p:nvSpPr>
        <p:spPr>
          <a:xfrm>
            <a:off x="685800" y="2057400"/>
            <a:ext cx="7404653" cy="4038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 indent="0">
              <a:buFont typeface="Wingdings 3" charset="2"/>
              <a:buNone/>
            </a:pPr>
            <a:r>
              <a:rPr lang="en-US" sz="2200" dirty="0" smtClean="0">
                <a:solidFill>
                  <a:schemeClr val="accent2">
                    <a:lumMod val="50000"/>
                  </a:schemeClr>
                </a:solidFill>
              </a:rPr>
              <a:t>GCNU</a:t>
            </a:r>
            <a:r>
              <a:rPr lang="en-US" sz="2400" dirty="0" smtClean="0">
                <a:solidFill>
                  <a:schemeClr val="accent2">
                    <a:lumMod val="50000"/>
                  </a:schemeClr>
                </a:solidFill>
              </a:rPr>
              <a:t> Numeracy</a:t>
            </a:r>
          </a:p>
          <a:p>
            <a:endParaRPr lang="en-US" dirty="0"/>
          </a:p>
        </p:txBody>
      </p:sp>
    </p:spTree>
    <p:extLst>
      <p:ext uri="{BB962C8B-B14F-4D97-AF65-F5344CB8AC3E}">
        <p14:creationId xmlns:p14="http://schemas.microsoft.com/office/powerpoint/2010/main" val="1873100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06730" y="2057400"/>
            <a:ext cx="7404653" cy="36576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HK" sz="2400" dirty="0" smtClean="0">
                <a:solidFill>
                  <a:schemeClr val="accent2">
                    <a:lumMod val="50000"/>
                  </a:schemeClr>
                </a:solidFill>
              </a:rPr>
              <a:t>The lecturer actually gave us daily example so as to motivate us the learn more.</a:t>
            </a:r>
            <a:br>
              <a:rPr lang="en-HK" sz="2400" dirty="0" smtClean="0">
                <a:solidFill>
                  <a:schemeClr val="accent2">
                    <a:lumMod val="50000"/>
                  </a:schemeClr>
                </a:solidFill>
              </a:rPr>
            </a:br>
            <a:endParaRPr lang="en-HK" sz="2400" dirty="0" smtClean="0">
              <a:solidFill>
                <a:schemeClr val="accent2">
                  <a:lumMod val="50000"/>
                </a:schemeClr>
              </a:solidFill>
            </a:endParaRPr>
          </a:p>
          <a:p>
            <a:r>
              <a:rPr lang="en-HK" sz="2400" dirty="0" smtClean="0">
                <a:solidFill>
                  <a:schemeClr val="accent2">
                    <a:lumMod val="50000"/>
                  </a:schemeClr>
                </a:solidFill>
              </a:rPr>
              <a:t>The maths are not the usual maths that we met before, still it is interesting.</a:t>
            </a:r>
          </a:p>
          <a:p>
            <a:pPr lvl="1"/>
            <a:endParaRPr lang="en-HK" sz="2400" dirty="0" smtClean="0">
              <a:solidFill>
                <a:schemeClr val="accent2">
                  <a:lumMod val="50000"/>
                </a:schemeClr>
              </a:solidFill>
            </a:endParaRPr>
          </a:p>
          <a:p>
            <a:r>
              <a:rPr lang="en-HK" sz="2400" dirty="0" smtClean="0">
                <a:solidFill>
                  <a:schemeClr val="accent2">
                    <a:lumMod val="50000"/>
                  </a:schemeClr>
                </a:solidFill>
              </a:rPr>
              <a:t>A lot of inspiring earthly matters are being discussed in class, made us know a lot about our surrounding.</a:t>
            </a:r>
          </a:p>
          <a:p>
            <a:endParaRPr lang="en-US" dirty="0">
              <a:solidFill>
                <a:schemeClr val="accent1">
                  <a:lumMod val="75000"/>
                </a:schemeClr>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 b="35498"/>
          <a:stretch/>
        </p:blipFill>
        <p:spPr bwMode="auto">
          <a:xfrm>
            <a:off x="533400" y="533400"/>
            <a:ext cx="7636348" cy="128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2992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HK" dirty="0"/>
              <a:t>Non-major recreational </a:t>
            </a:r>
            <a:r>
              <a:rPr lang="en-HK" dirty="0" smtClean="0"/>
              <a:t>math</a:t>
            </a:r>
            <a:endParaRPr lang="en-US" dirty="0"/>
          </a:p>
        </p:txBody>
      </p:sp>
      <p:sp>
        <p:nvSpPr>
          <p:cNvPr id="3" name="Content Placeholder 2"/>
          <p:cNvSpPr>
            <a:spLocks noGrp="1"/>
          </p:cNvSpPr>
          <p:nvPr>
            <p:ph idx="1"/>
          </p:nvPr>
        </p:nvSpPr>
        <p:spPr>
          <a:xfrm>
            <a:off x="609598" y="1752601"/>
            <a:ext cx="6705601" cy="3429000"/>
          </a:xfrm>
        </p:spPr>
        <p:txBody>
          <a:bodyPr>
            <a:normAutofit fontScale="92500" lnSpcReduction="10000"/>
          </a:bodyPr>
          <a:lstStyle/>
          <a:p>
            <a:r>
              <a:rPr lang="en-HK" sz="2400" dirty="0">
                <a:solidFill>
                  <a:schemeClr val="accent2">
                    <a:lumMod val="50000"/>
                  </a:schemeClr>
                </a:solidFill>
              </a:rPr>
              <a:t>Running out of credits for GCNU courses but interested in more real-life-related and easy-going math? We have the courses just for you!</a:t>
            </a:r>
          </a:p>
          <a:p>
            <a:pPr lvl="1"/>
            <a:r>
              <a:rPr lang="en-HK" sz="2200" dirty="0">
                <a:solidFill>
                  <a:schemeClr val="accent2">
                    <a:lumMod val="50000"/>
                  </a:schemeClr>
                </a:solidFill>
              </a:rPr>
              <a:t>MATH 1007 Delicate Mathematics</a:t>
            </a:r>
          </a:p>
          <a:p>
            <a:pPr lvl="1"/>
            <a:r>
              <a:rPr lang="en-HK" sz="2200" dirty="0" smtClean="0">
                <a:solidFill>
                  <a:schemeClr val="accent2">
                    <a:lumMod val="50000"/>
                  </a:schemeClr>
                </a:solidFill>
              </a:rPr>
              <a:t>MATH </a:t>
            </a:r>
            <a:r>
              <a:rPr lang="en-HK" sz="2200" dirty="0">
                <a:solidFill>
                  <a:schemeClr val="accent2">
                    <a:lumMod val="50000"/>
                  </a:schemeClr>
                </a:solidFill>
              </a:rPr>
              <a:t>1015 Introductory Statistics with Software</a:t>
            </a:r>
          </a:p>
          <a:p>
            <a:pPr lvl="1"/>
            <a:r>
              <a:rPr lang="en-HK" sz="2200" dirty="0">
                <a:solidFill>
                  <a:schemeClr val="accent2">
                    <a:lumMod val="50000"/>
                  </a:schemeClr>
                </a:solidFill>
              </a:rPr>
              <a:t>MATH 1016 Mathematics Behind Movies and Music</a:t>
            </a:r>
          </a:p>
          <a:p>
            <a:pPr lvl="1"/>
            <a:r>
              <a:rPr lang="en-HK" sz="2200" dirty="0">
                <a:solidFill>
                  <a:schemeClr val="accent2">
                    <a:lumMod val="50000"/>
                  </a:schemeClr>
                </a:solidFill>
              </a:rPr>
              <a:t>MATH 1017 Mathematics for Personal Financial Management</a:t>
            </a:r>
          </a:p>
          <a:p>
            <a:r>
              <a:rPr lang="en-HK" sz="2400" dirty="0">
                <a:solidFill>
                  <a:schemeClr val="accent2">
                    <a:lumMod val="50000"/>
                  </a:schemeClr>
                </a:solidFill>
              </a:rPr>
              <a:t>All courses can be taken as free electives</a:t>
            </a:r>
            <a:endParaRPr lang="en-US" sz="2400" dirty="0">
              <a:solidFill>
                <a:schemeClr val="accent2">
                  <a:lumMod val="50000"/>
                </a:schemeClr>
              </a:solidFill>
            </a:endParaRPr>
          </a:p>
          <a:p>
            <a:endParaRPr lang="en-US" dirty="0"/>
          </a:p>
        </p:txBody>
      </p:sp>
      <p:pic>
        <p:nvPicPr>
          <p:cNvPr id="4" name="Picture 8" descr="http://doupro.com/wp-content/uploads/2014/03/Scope-of-financial-manag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79876"/>
            <a:ext cx="1749929" cy="1312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redcarpetrefs.com/wp-content/cache/thumbnails/2016/04/z-5-750x375-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4729" y="5244119"/>
            <a:ext cx="2367921" cy="11839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alentus.com/assets/images/urchin-6-screenshot.jpg"/>
          <p:cNvPicPr>
            <a:picLocks noChangeAspect="1" noChangeArrowheads="1"/>
          </p:cNvPicPr>
          <p:nvPr/>
        </p:nvPicPr>
        <p:blipFill rotWithShape="1">
          <a:blip r:embed="rId4">
            <a:extLst>
              <a:ext uri="{28A0092B-C50C-407E-A947-70E740481C1C}">
                <a14:useLocalDpi xmlns:a14="http://schemas.microsoft.com/office/drawing/2010/main" val="0"/>
              </a:ext>
            </a:extLst>
          </a:blip>
          <a:srcRect l="24001" t="20000" r="-31"/>
          <a:stretch/>
        </p:blipFill>
        <p:spPr bwMode="auto">
          <a:xfrm>
            <a:off x="4633527" y="5069368"/>
            <a:ext cx="2092140" cy="140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318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Advisors</a:t>
            </a:r>
          </a:p>
        </p:txBody>
      </p:sp>
      <p:sp>
        <p:nvSpPr>
          <p:cNvPr id="3" name="Content Placeholder 2"/>
          <p:cNvSpPr>
            <a:spLocks noGrp="1"/>
          </p:cNvSpPr>
          <p:nvPr>
            <p:ph idx="1"/>
          </p:nvPr>
        </p:nvSpPr>
        <p:spPr/>
        <p:txBody>
          <a:bodyPr/>
          <a:lstStyle/>
          <a:p>
            <a:r>
              <a:rPr lang="en-GB" dirty="0">
                <a:solidFill>
                  <a:schemeClr val="accent2">
                    <a:lumMod val="50000"/>
                  </a:schemeClr>
                </a:solidFill>
              </a:rPr>
              <a:t>Academic advisors can help you with:</a:t>
            </a:r>
          </a:p>
          <a:p>
            <a:pPr lvl="1"/>
            <a:r>
              <a:rPr lang="en-GB" sz="1800" dirty="0">
                <a:solidFill>
                  <a:schemeClr val="accent2">
                    <a:lumMod val="50000"/>
                  </a:schemeClr>
                </a:solidFill>
              </a:rPr>
              <a:t>Course selection</a:t>
            </a:r>
          </a:p>
          <a:p>
            <a:pPr lvl="1"/>
            <a:r>
              <a:rPr lang="en-GB" sz="1800" dirty="0">
                <a:solidFill>
                  <a:schemeClr val="accent2">
                    <a:lumMod val="50000"/>
                  </a:schemeClr>
                </a:solidFill>
              </a:rPr>
              <a:t>Matters concerning policies &amp; academic regulations </a:t>
            </a:r>
          </a:p>
          <a:p>
            <a:pPr lvl="1"/>
            <a:r>
              <a:rPr lang="en-GB" sz="1800" dirty="0">
                <a:solidFill>
                  <a:schemeClr val="accent2">
                    <a:lumMod val="50000"/>
                  </a:schemeClr>
                </a:solidFill>
              </a:rPr>
              <a:t>Plans for exchange study</a:t>
            </a:r>
          </a:p>
          <a:p>
            <a:pPr lvl="1"/>
            <a:r>
              <a:rPr lang="en-GB" sz="1800" dirty="0">
                <a:solidFill>
                  <a:schemeClr val="accent2">
                    <a:lumMod val="50000"/>
                  </a:schemeClr>
                </a:solidFill>
              </a:rPr>
              <a:t>Plans for postgraduate study </a:t>
            </a:r>
          </a:p>
          <a:p>
            <a:pPr lvl="1"/>
            <a:r>
              <a:rPr lang="en-GB" sz="1800" dirty="0">
                <a:solidFill>
                  <a:schemeClr val="accent2">
                    <a:lumMod val="50000"/>
                  </a:schemeClr>
                </a:solidFill>
              </a:rPr>
              <a:t>Job </a:t>
            </a:r>
            <a:r>
              <a:rPr lang="en-GB" sz="1800" dirty="0" smtClean="0">
                <a:solidFill>
                  <a:schemeClr val="accent2">
                    <a:lumMod val="50000"/>
                  </a:schemeClr>
                </a:solidFill>
              </a:rPr>
              <a:t>search</a:t>
            </a:r>
            <a:endParaRPr lang="en-GB" sz="1800" dirty="0">
              <a:solidFill>
                <a:schemeClr val="accent2">
                  <a:lumMod val="50000"/>
                </a:schemeClr>
              </a:solidFill>
            </a:endParaRPr>
          </a:p>
          <a:p>
            <a:pPr lvl="1"/>
            <a:r>
              <a:rPr lang="en-GB" sz="1800" dirty="0" smtClean="0">
                <a:solidFill>
                  <a:schemeClr val="accent2">
                    <a:lumMod val="50000"/>
                  </a:schemeClr>
                </a:solidFill>
              </a:rPr>
              <a:t>Follow-up referrals </a:t>
            </a:r>
            <a:endParaRPr lang="en-GB" sz="1800" dirty="0">
              <a:solidFill>
                <a:schemeClr val="accent2">
                  <a:lumMod val="50000"/>
                </a:schemeClr>
              </a:solidFill>
            </a:endParaRPr>
          </a:p>
          <a:p>
            <a:r>
              <a:rPr lang="en-US" dirty="0" smtClean="0">
                <a:solidFill>
                  <a:schemeClr val="accent2">
                    <a:lumMod val="50000"/>
                  </a:schemeClr>
                </a:solidFill>
              </a:rPr>
              <a:t>Stay in touch with your academic advisor!</a:t>
            </a:r>
            <a:endParaRPr lang="en-US" dirty="0">
              <a:solidFill>
                <a:schemeClr val="accent2">
                  <a:lumMod val="50000"/>
                </a:schemeClr>
              </a:solidFill>
            </a:endParaRPr>
          </a:p>
        </p:txBody>
      </p:sp>
    </p:spTree>
    <p:extLst>
      <p:ext uri="{BB962C8B-B14F-4D97-AF65-F5344CB8AC3E}">
        <p14:creationId xmlns:p14="http://schemas.microsoft.com/office/powerpoint/2010/main" val="1767778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2633</TotalTime>
  <Words>1438</Words>
  <Application>Microsoft Office PowerPoint</Application>
  <PresentationFormat>On-screen Show (4:3)</PresentationFormat>
  <Paragraphs>241</Paragraphs>
  <Slides>43</Slides>
  <Notes>9</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Facet</vt:lpstr>
      <vt:lpstr>Welcoming Message</vt:lpstr>
      <vt:lpstr>Staff Introduction</vt:lpstr>
      <vt:lpstr>Programme Information</vt:lpstr>
      <vt:lpstr>BSc (Hons) in Mathematics and Statistics</vt:lpstr>
      <vt:lpstr>BSc (Hons) in Mathematics and Statistics</vt:lpstr>
      <vt:lpstr>General Education in Numeracy</vt:lpstr>
      <vt:lpstr>PowerPoint Presentation</vt:lpstr>
      <vt:lpstr>Non-major recreational math</vt:lpstr>
      <vt:lpstr>Academic Advisors</vt:lpstr>
      <vt:lpstr>Got a Question in Math? </vt:lpstr>
      <vt:lpstr>Math Student Society &amp; Exchange Programme</vt:lpstr>
      <vt:lpstr>Math Society</vt:lpstr>
      <vt:lpstr>Exchange</vt:lpstr>
      <vt:lpstr>Display from Math Department Web page</vt:lpstr>
      <vt:lpstr>Display from Math Department Web page</vt:lpstr>
      <vt:lpstr>Exchange</vt:lpstr>
      <vt:lpstr>Internship</vt:lpstr>
      <vt:lpstr>Internship</vt:lpstr>
      <vt:lpstr>Internship</vt:lpstr>
      <vt:lpstr>Internship</vt:lpstr>
      <vt:lpstr>PowerPoint Presentation</vt:lpstr>
      <vt:lpstr>Internship</vt:lpstr>
      <vt:lpstr>Internship</vt:lpstr>
      <vt:lpstr>PowerPoint Presentation</vt:lpstr>
      <vt:lpstr>PowerPoint Presentation</vt:lpstr>
      <vt:lpstr>PowerPoint Presentation</vt:lpstr>
      <vt:lpstr>PowerPoint Presentation</vt:lpstr>
      <vt:lpstr>PowerPoint Presentation</vt:lpstr>
      <vt:lpstr>Internship</vt:lpstr>
      <vt:lpstr>Internship</vt:lpstr>
      <vt:lpstr>Inter-University Algo Trading Contest 2016</vt:lpstr>
      <vt:lpstr>PowerPoint Presentation</vt:lpstr>
      <vt:lpstr>PowerPoint Presentation</vt:lpstr>
      <vt:lpstr>Inter-University Algo Trading Contest 2016</vt:lpstr>
      <vt:lpstr>Inter-University Algo Trading Contest 2016</vt:lpstr>
      <vt:lpstr>Inter-University Algo Trading Contest 2016</vt:lpstr>
      <vt:lpstr>Inter-University Algo Trading Contest 2016</vt:lpstr>
      <vt:lpstr>PowerPoint Presentation</vt:lpstr>
      <vt:lpstr>Café Mathematique </vt:lpstr>
      <vt:lpstr>Café Mathematique </vt:lpstr>
      <vt:lpstr>Café Mathematique </vt:lpstr>
      <vt:lpstr>Café Mathematique</vt:lpstr>
      <vt:lpstr>Free chat time for advisors and advisees Light Lunch</vt:lpstr>
    </vt:vector>
  </TitlesOfParts>
  <Company>Hong Kong Baptist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Department of Mathematics</dc:creator>
  <cp:lastModifiedBy>Department of Mathematics</cp:lastModifiedBy>
  <cp:revision>57</cp:revision>
  <cp:lastPrinted>2015-09-01T04:12:44Z</cp:lastPrinted>
  <dcterms:created xsi:type="dcterms:W3CDTF">2015-08-13T07:06:31Z</dcterms:created>
  <dcterms:modified xsi:type="dcterms:W3CDTF">2016-09-09T08:21:15Z</dcterms:modified>
</cp:coreProperties>
</file>