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Times New Roman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Times New Roman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Times New Roman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Times New Roman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Times New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33333"/>
        </a:fontRef>
        <a:srgbClr val="333333"/>
      </a:tcTxStyle>
      <a:tcStyle>
        <a:tcBdr>
          <a:left>
            <a:ln w="12700" cap="flat">
              <a:solidFill>
                <a:srgbClr val="A9BDA9"/>
              </a:solidFill>
              <a:prstDash val="solid"/>
              <a:round/>
            </a:ln>
          </a:left>
          <a:right>
            <a:ln w="12700" cap="flat">
              <a:solidFill>
                <a:srgbClr val="A9BDA9"/>
              </a:solidFill>
              <a:prstDash val="solid"/>
              <a:round/>
            </a:ln>
          </a:right>
          <a:top>
            <a:ln w="12700" cap="flat">
              <a:solidFill>
                <a:srgbClr val="A9BDA9"/>
              </a:solidFill>
              <a:prstDash val="solid"/>
              <a:round/>
            </a:ln>
          </a:top>
          <a:bottom>
            <a:ln w="12700" cap="flat">
              <a:solidFill>
                <a:srgbClr val="A9BDA9"/>
              </a:solidFill>
              <a:prstDash val="solid"/>
              <a:round/>
            </a:ln>
          </a:bottom>
          <a:insideH>
            <a:ln w="12700" cap="flat">
              <a:solidFill>
                <a:srgbClr val="A9BDA9"/>
              </a:solidFill>
              <a:prstDash val="solid"/>
              <a:round/>
            </a:ln>
          </a:insideH>
          <a:insideV>
            <a:ln w="12700" cap="flat">
              <a:solidFill>
                <a:srgbClr val="A9BDA9"/>
              </a:solidFill>
              <a:prstDash val="solid"/>
              <a:round/>
            </a:ln>
          </a:insideV>
        </a:tcBdr>
        <a:fill>
          <a:solidFill>
            <a:srgbClr val="FFECEC"/>
          </a:solidFill>
        </a:fill>
      </a:tcStyle>
    </a:wholeTbl>
    <a:band2H>
      <a:tcTxStyle/>
      <a:tcStyle>
        <a:tcBdr/>
        <a:fill>
          <a:solidFill>
            <a:srgbClr val="FFF6F6"/>
          </a:solidFill>
        </a:fill>
      </a:tcStyle>
    </a:band2H>
    <a:firstCol>
      <a:tcTxStyle b="on" i="off">
        <a:fontRef idx="minor">
          <a:srgbClr val="A9BDA9"/>
        </a:fontRef>
        <a:srgbClr val="A9BDA9"/>
      </a:tcTxStyle>
      <a:tcStyle>
        <a:tcBdr>
          <a:left>
            <a:ln w="12700" cap="flat">
              <a:solidFill>
                <a:srgbClr val="A9BDA9"/>
              </a:solidFill>
              <a:prstDash val="solid"/>
              <a:round/>
            </a:ln>
          </a:left>
          <a:right>
            <a:ln w="12700" cap="flat">
              <a:solidFill>
                <a:srgbClr val="A9BDA9"/>
              </a:solidFill>
              <a:prstDash val="solid"/>
              <a:round/>
            </a:ln>
          </a:right>
          <a:top>
            <a:ln w="12700" cap="flat">
              <a:solidFill>
                <a:srgbClr val="A9BDA9"/>
              </a:solidFill>
              <a:prstDash val="solid"/>
              <a:round/>
            </a:ln>
          </a:top>
          <a:bottom>
            <a:ln w="12700" cap="flat">
              <a:solidFill>
                <a:srgbClr val="A9BDA9"/>
              </a:solidFill>
              <a:prstDash val="solid"/>
              <a:round/>
            </a:ln>
          </a:bottom>
          <a:insideH>
            <a:ln w="12700" cap="flat">
              <a:solidFill>
                <a:srgbClr val="A9BDA9"/>
              </a:solidFill>
              <a:prstDash val="solid"/>
              <a:round/>
            </a:ln>
          </a:insideH>
          <a:insideV>
            <a:ln w="12700" cap="flat">
              <a:solidFill>
                <a:srgbClr val="A9BDA9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A9BDA9"/>
        </a:fontRef>
        <a:srgbClr val="A9BDA9"/>
      </a:tcTxStyle>
      <a:tcStyle>
        <a:tcBdr>
          <a:left>
            <a:ln w="12700" cap="flat">
              <a:solidFill>
                <a:srgbClr val="A9BDA9"/>
              </a:solidFill>
              <a:prstDash val="solid"/>
              <a:round/>
            </a:ln>
          </a:left>
          <a:right>
            <a:ln w="12700" cap="flat">
              <a:solidFill>
                <a:srgbClr val="A9BDA9"/>
              </a:solidFill>
              <a:prstDash val="solid"/>
              <a:round/>
            </a:ln>
          </a:right>
          <a:top>
            <a:ln w="38100" cap="flat">
              <a:solidFill>
                <a:srgbClr val="A9BDA9"/>
              </a:solidFill>
              <a:prstDash val="solid"/>
              <a:round/>
            </a:ln>
          </a:top>
          <a:bottom>
            <a:ln w="12700" cap="flat">
              <a:solidFill>
                <a:srgbClr val="A9BDA9"/>
              </a:solidFill>
              <a:prstDash val="solid"/>
              <a:round/>
            </a:ln>
          </a:bottom>
          <a:insideH>
            <a:ln w="12700" cap="flat">
              <a:solidFill>
                <a:srgbClr val="A9BDA9"/>
              </a:solidFill>
              <a:prstDash val="solid"/>
              <a:round/>
            </a:ln>
          </a:insideH>
          <a:insideV>
            <a:ln w="12700" cap="flat">
              <a:solidFill>
                <a:srgbClr val="A9BDA9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A9BDA9"/>
        </a:fontRef>
        <a:srgbClr val="A9BDA9"/>
      </a:tcTxStyle>
      <a:tcStyle>
        <a:tcBdr>
          <a:left>
            <a:ln w="12700" cap="flat">
              <a:solidFill>
                <a:srgbClr val="A9BDA9"/>
              </a:solidFill>
              <a:prstDash val="solid"/>
              <a:round/>
            </a:ln>
          </a:left>
          <a:right>
            <a:ln w="12700" cap="flat">
              <a:solidFill>
                <a:srgbClr val="A9BDA9"/>
              </a:solidFill>
              <a:prstDash val="solid"/>
              <a:round/>
            </a:ln>
          </a:right>
          <a:top>
            <a:ln w="12700" cap="flat">
              <a:solidFill>
                <a:srgbClr val="A9BDA9"/>
              </a:solidFill>
              <a:prstDash val="solid"/>
              <a:round/>
            </a:ln>
          </a:top>
          <a:bottom>
            <a:ln w="38100" cap="flat">
              <a:solidFill>
                <a:srgbClr val="A9BDA9"/>
              </a:solidFill>
              <a:prstDash val="solid"/>
              <a:round/>
            </a:ln>
          </a:bottom>
          <a:insideH>
            <a:ln w="12700" cap="flat">
              <a:solidFill>
                <a:srgbClr val="A9BDA9"/>
              </a:solidFill>
              <a:prstDash val="solid"/>
              <a:round/>
            </a:ln>
          </a:insideH>
          <a:insideV>
            <a:ln w="12700" cap="flat">
              <a:solidFill>
                <a:srgbClr val="A9BDA9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33333"/>
        </a:fontRef>
        <a:srgbClr val="333333"/>
      </a:tcTxStyle>
      <a:tcStyle>
        <a:tcBdr>
          <a:left>
            <a:ln w="12700" cap="flat">
              <a:solidFill>
                <a:srgbClr val="A9BDA9"/>
              </a:solidFill>
              <a:prstDash val="solid"/>
              <a:round/>
            </a:ln>
          </a:left>
          <a:right>
            <a:ln w="12700" cap="flat">
              <a:solidFill>
                <a:srgbClr val="A9BDA9"/>
              </a:solidFill>
              <a:prstDash val="solid"/>
              <a:round/>
            </a:ln>
          </a:right>
          <a:top>
            <a:ln w="12700" cap="flat">
              <a:solidFill>
                <a:srgbClr val="A9BDA9"/>
              </a:solidFill>
              <a:prstDash val="solid"/>
              <a:round/>
            </a:ln>
          </a:top>
          <a:bottom>
            <a:ln w="12700" cap="flat">
              <a:solidFill>
                <a:srgbClr val="A9BDA9"/>
              </a:solidFill>
              <a:prstDash val="solid"/>
              <a:round/>
            </a:ln>
          </a:bottom>
          <a:insideH>
            <a:ln w="12700" cap="flat">
              <a:solidFill>
                <a:srgbClr val="A9BDA9"/>
              </a:solidFill>
              <a:prstDash val="solid"/>
              <a:round/>
            </a:ln>
          </a:insideH>
          <a:insideV>
            <a:ln w="12700" cap="flat">
              <a:solidFill>
                <a:srgbClr val="A9BDA9"/>
              </a:solidFill>
              <a:prstDash val="solid"/>
              <a:round/>
            </a:ln>
          </a:insideV>
        </a:tcBdr>
        <a:fill>
          <a:solidFill>
            <a:srgbClr val="EEF1EE"/>
          </a:solidFill>
        </a:fill>
      </a:tcStyle>
    </a:wholeTbl>
    <a:band2H>
      <a:tcTxStyle/>
      <a:tcStyle>
        <a:tcBdr/>
        <a:fill>
          <a:solidFill>
            <a:srgbClr val="F7F8F7"/>
          </a:solidFill>
        </a:fill>
      </a:tcStyle>
    </a:band2H>
    <a:firstCol>
      <a:tcTxStyle b="on" i="off">
        <a:fontRef idx="minor">
          <a:srgbClr val="A9BDA9"/>
        </a:fontRef>
        <a:srgbClr val="A9BDA9"/>
      </a:tcTxStyle>
      <a:tcStyle>
        <a:tcBdr>
          <a:left>
            <a:ln w="12700" cap="flat">
              <a:solidFill>
                <a:srgbClr val="A9BDA9"/>
              </a:solidFill>
              <a:prstDash val="solid"/>
              <a:round/>
            </a:ln>
          </a:left>
          <a:right>
            <a:ln w="12700" cap="flat">
              <a:solidFill>
                <a:srgbClr val="A9BDA9"/>
              </a:solidFill>
              <a:prstDash val="solid"/>
              <a:round/>
            </a:ln>
          </a:right>
          <a:top>
            <a:ln w="12700" cap="flat">
              <a:solidFill>
                <a:srgbClr val="A9BDA9"/>
              </a:solidFill>
              <a:prstDash val="solid"/>
              <a:round/>
            </a:ln>
          </a:top>
          <a:bottom>
            <a:ln w="12700" cap="flat">
              <a:solidFill>
                <a:srgbClr val="A9BDA9"/>
              </a:solidFill>
              <a:prstDash val="solid"/>
              <a:round/>
            </a:ln>
          </a:bottom>
          <a:insideH>
            <a:ln w="12700" cap="flat">
              <a:solidFill>
                <a:srgbClr val="A9BDA9"/>
              </a:solidFill>
              <a:prstDash val="solid"/>
              <a:round/>
            </a:ln>
          </a:insideH>
          <a:insideV>
            <a:ln w="12700" cap="flat">
              <a:solidFill>
                <a:srgbClr val="A9BDA9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A9BDA9"/>
        </a:fontRef>
        <a:srgbClr val="A9BDA9"/>
      </a:tcTxStyle>
      <a:tcStyle>
        <a:tcBdr>
          <a:left>
            <a:ln w="12700" cap="flat">
              <a:solidFill>
                <a:srgbClr val="A9BDA9"/>
              </a:solidFill>
              <a:prstDash val="solid"/>
              <a:round/>
            </a:ln>
          </a:left>
          <a:right>
            <a:ln w="12700" cap="flat">
              <a:solidFill>
                <a:srgbClr val="A9BDA9"/>
              </a:solidFill>
              <a:prstDash val="solid"/>
              <a:round/>
            </a:ln>
          </a:right>
          <a:top>
            <a:ln w="38100" cap="flat">
              <a:solidFill>
                <a:srgbClr val="A9BDA9"/>
              </a:solidFill>
              <a:prstDash val="solid"/>
              <a:round/>
            </a:ln>
          </a:top>
          <a:bottom>
            <a:ln w="12700" cap="flat">
              <a:solidFill>
                <a:srgbClr val="A9BDA9"/>
              </a:solidFill>
              <a:prstDash val="solid"/>
              <a:round/>
            </a:ln>
          </a:bottom>
          <a:insideH>
            <a:ln w="12700" cap="flat">
              <a:solidFill>
                <a:srgbClr val="A9BDA9"/>
              </a:solidFill>
              <a:prstDash val="solid"/>
              <a:round/>
            </a:ln>
          </a:insideH>
          <a:insideV>
            <a:ln w="12700" cap="flat">
              <a:solidFill>
                <a:srgbClr val="A9BDA9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A9BDA9"/>
        </a:fontRef>
        <a:srgbClr val="A9BDA9"/>
      </a:tcTxStyle>
      <a:tcStyle>
        <a:tcBdr>
          <a:left>
            <a:ln w="12700" cap="flat">
              <a:solidFill>
                <a:srgbClr val="A9BDA9"/>
              </a:solidFill>
              <a:prstDash val="solid"/>
              <a:round/>
            </a:ln>
          </a:left>
          <a:right>
            <a:ln w="12700" cap="flat">
              <a:solidFill>
                <a:srgbClr val="A9BDA9"/>
              </a:solidFill>
              <a:prstDash val="solid"/>
              <a:round/>
            </a:ln>
          </a:right>
          <a:top>
            <a:ln w="12700" cap="flat">
              <a:solidFill>
                <a:srgbClr val="A9BDA9"/>
              </a:solidFill>
              <a:prstDash val="solid"/>
              <a:round/>
            </a:ln>
          </a:top>
          <a:bottom>
            <a:ln w="38100" cap="flat">
              <a:solidFill>
                <a:srgbClr val="A9BDA9"/>
              </a:solidFill>
              <a:prstDash val="solid"/>
              <a:round/>
            </a:ln>
          </a:bottom>
          <a:insideH>
            <a:ln w="12700" cap="flat">
              <a:solidFill>
                <a:srgbClr val="A9BDA9"/>
              </a:solidFill>
              <a:prstDash val="solid"/>
              <a:round/>
            </a:ln>
          </a:insideH>
          <a:insideV>
            <a:ln w="12700" cap="flat">
              <a:solidFill>
                <a:srgbClr val="A9BDA9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33333"/>
        </a:fontRef>
        <a:srgbClr val="333333"/>
      </a:tcTxStyle>
      <a:tcStyle>
        <a:tcBdr>
          <a:left>
            <a:ln w="12700" cap="flat">
              <a:solidFill>
                <a:srgbClr val="A9BDA9"/>
              </a:solidFill>
              <a:prstDash val="solid"/>
              <a:round/>
            </a:ln>
          </a:left>
          <a:right>
            <a:ln w="12700" cap="flat">
              <a:solidFill>
                <a:srgbClr val="A9BDA9"/>
              </a:solidFill>
              <a:prstDash val="solid"/>
              <a:round/>
            </a:ln>
          </a:right>
          <a:top>
            <a:ln w="12700" cap="flat">
              <a:solidFill>
                <a:srgbClr val="A9BDA9"/>
              </a:solidFill>
              <a:prstDash val="solid"/>
              <a:round/>
            </a:ln>
          </a:top>
          <a:bottom>
            <a:ln w="12700" cap="flat">
              <a:solidFill>
                <a:srgbClr val="A9BDA9"/>
              </a:solidFill>
              <a:prstDash val="solid"/>
              <a:round/>
            </a:ln>
          </a:bottom>
          <a:insideH>
            <a:ln w="12700" cap="flat">
              <a:solidFill>
                <a:srgbClr val="A9BDA9"/>
              </a:solidFill>
              <a:prstDash val="solid"/>
              <a:round/>
            </a:ln>
          </a:insideH>
          <a:insideV>
            <a:ln w="12700" cap="flat">
              <a:solidFill>
                <a:srgbClr val="A9BDA9"/>
              </a:solidFill>
              <a:prstDash val="solid"/>
              <a:round/>
            </a:ln>
          </a:insideV>
        </a:tcBdr>
        <a:fill>
          <a:solidFill>
            <a:srgbClr val="DFECDF"/>
          </a:solidFill>
        </a:fill>
      </a:tcStyle>
    </a:wholeTbl>
    <a:band2H>
      <a:tcTxStyle/>
      <a:tcStyle>
        <a:tcBdr/>
        <a:fill>
          <a:solidFill>
            <a:srgbClr val="F0F6F0"/>
          </a:solidFill>
        </a:fill>
      </a:tcStyle>
    </a:band2H>
    <a:firstCol>
      <a:tcTxStyle b="on" i="off">
        <a:fontRef idx="minor">
          <a:srgbClr val="A9BDA9"/>
        </a:fontRef>
        <a:srgbClr val="A9BDA9"/>
      </a:tcTxStyle>
      <a:tcStyle>
        <a:tcBdr>
          <a:left>
            <a:ln w="12700" cap="flat">
              <a:solidFill>
                <a:srgbClr val="A9BDA9"/>
              </a:solidFill>
              <a:prstDash val="solid"/>
              <a:round/>
            </a:ln>
          </a:left>
          <a:right>
            <a:ln w="12700" cap="flat">
              <a:solidFill>
                <a:srgbClr val="A9BDA9"/>
              </a:solidFill>
              <a:prstDash val="solid"/>
              <a:round/>
            </a:ln>
          </a:right>
          <a:top>
            <a:ln w="12700" cap="flat">
              <a:solidFill>
                <a:srgbClr val="A9BDA9"/>
              </a:solidFill>
              <a:prstDash val="solid"/>
              <a:round/>
            </a:ln>
          </a:top>
          <a:bottom>
            <a:ln w="12700" cap="flat">
              <a:solidFill>
                <a:srgbClr val="A9BDA9"/>
              </a:solidFill>
              <a:prstDash val="solid"/>
              <a:round/>
            </a:ln>
          </a:bottom>
          <a:insideH>
            <a:ln w="12700" cap="flat">
              <a:solidFill>
                <a:srgbClr val="A9BDA9"/>
              </a:solidFill>
              <a:prstDash val="solid"/>
              <a:round/>
            </a:ln>
          </a:insideH>
          <a:insideV>
            <a:ln w="12700" cap="flat">
              <a:solidFill>
                <a:srgbClr val="A9BDA9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A9BDA9"/>
        </a:fontRef>
        <a:srgbClr val="A9BDA9"/>
      </a:tcTxStyle>
      <a:tcStyle>
        <a:tcBdr>
          <a:left>
            <a:ln w="12700" cap="flat">
              <a:solidFill>
                <a:srgbClr val="A9BDA9"/>
              </a:solidFill>
              <a:prstDash val="solid"/>
              <a:round/>
            </a:ln>
          </a:left>
          <a:right>
            <a:ln w="12700" cap="flat">
              <a:solidFill>
                <a:srgbClr val="A9BDA9"/>
              </a:solidFill>
              <a:prstDash val="solid"/>
              <a:round/>
            </a:ln>
          </a:right>
          <a:top>
            <a:ln w="38100" cap="flat">
              <a:solidFill>
                <a:srgbClr val="A9BDA9"/>
              </a:solidFill>
              <a:prstDash val="solid"/>
              <a:round/>
            </a:ln>
          </a:top>
          <a:bottom>
            <a:ln w="12700" cap="flat">
              <a:solidFill>
                <a:srgbClr val="A9BDA9"/>
              </a:solidFill>
              <a:prstDash val="solid"/>
              <a:round/>
            </a:ln>
          </a:bottom>
          <a:insideH>
            <a:ln w="12700" cap="flat">
              <a:solidFill>
                <a:srgbClr val="A9BDA9"/>
              </a:solidFill>
              <a:prstDash val="solid"/>
              <a:round/>
            </a:ln>
          </a:insideH>
          <a:insideV>
            <a:ln w="12700" cap="flat">
              <a:solidFill>
                <a:srgbClr val="A9BDA9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A9BDA9"/>
        </a:fontRef>
        <a:srgbClr val="A9BDA9"/>
      </a:tcTxStyle>
      <a:tcStyle>
        <a:tcBdr>
          <a:left>
            <a:ln w="12700" cap="flat">
              <a:solidFill>
                <a:srgbClr val="A9BDA9"/>
              </a:solidFill>
              <a:prstDash val="solid"/>
              <a:round/>
            </a:ln>
          </a:left>
          <a:right>
            <a:ln w="12700" cap="flat">
              <a:solidFill>
                <a:srgbClr val="A9BDA9"/>
              </a:solidFill>
              <a:prstDash val="solid"/>
              <a:round/>
            </a:ln>
          </a:right>
          <a:top>
            <a:ln w="12700" cap="flat">
              <a:solidFill>
                <a:srgbClr val="A9BDA9"/>
              </a:solidFill>
              <a:prstDash val="solid"/>
              <a:round/>
            </a:ln>
          </a:top>
          <a:bottom>
            <a:ln w="38100" cap="flat">
              <a:solidFill>
                <a:srgbClr val="A9BDA9"/>
              </a:solidFill>
              <a:prstDash val="solid"/>
              <a:round/>
            </a:ln>
          </a:bottom>
          <a:insideH>
            <a:ln w="12700" cap="flat">
              <a:solidFill>
                <a:srgbClr val="A9BDA9"/>
              </a:solidFill>
              <a:prstDash val="solid"/>
              <a:round/>
            </a:ln>
          </a:insideH>
          <a:insideV>
            <a:ln w="12700" cap="flat">
              <a:solidFill>
                <a:srgbClr val="A9BDA9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A9BDA9"/>
          </a:solidFill>
        </a:fill>
      </a:tcStyle>
    </a:band2H>
    <a:firstCol>
      <a:tcTxStyle b="on" i="off">
        <a:fontRef idx="minor">
          <a:srgbClr val="A9BDA9"/>
        </a:fontRef>
        <a:srgbClr val="A9BD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9BDA9"/>
          </a:solidFill>
        </a:fill>
      </a:tcStyle>
    </a:lastRow>
    <a:firstRow>
      <a:tcTxStyle b="on" i="off">
        <a:fontRef idx="minor">
          <a:srgbClr val="A9BDA9"/>
        </a:fontRef>
        <a:srgbClr val="A9BD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33333"/>
        </a:fontRef>
        <a:srgbClr val="333333"/>
      </a:tcTxStyle>
      <a:tcStyle>
        <a:tcBdr>
          <a:left>
            <a:ln w="12700" cap="flat">
              <a:solidFill>
                <a:srgbClr val="A9BDA9"/>
              </a:solidFill>
              <a:prstDash val="solid"/>
              <a:round/>
            </a:ln>
          </a:left>
          <a:right>
            <a:ln w="12700" cap="flat">
              <a:solidFill>
                <a:srgbClr val="A9BDA9"/>
              </a:solidFill>
              <a:prstDash val="solid"/>
              <a:round/>
            </a:ln>
          </a:right>
          <a:top>
            <a:ln w="12700" cap="flat">
              <a:solidFill>
                <a:srgbClr val="A9BDA9"/>
              </a:solidFill>
              <a:prstDash val="solid"/>
              <a:round/>
            </a:ln>
          </a:top>
          <a:bottom>
            <a:ln w="12700" cap="flat">
              <a:solidFill>
                <a:srgbClr val="A9BDA9"/>
              </a:solidFill>
              <a:prstDash val="solid"/>
              <a:round/>
            </a:ln>
          </a:bottom>
          <a:insideH>
            <a:ln w="12700" cap="flat">
              <a:solidFill>
                <a:srgbClr val="A9BDA9"/>
              </a:solidFill>
              <a:prstDash val="solid"/>
              <a:round/>
            </a:ln>
          </a:insideH>
          <a:insideV>
            <a:ln w="12700" cap="flat">
              <a:solidFill>
                <a:srgbClr val="A9BDA9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inor">
          <a:srgbClr val="A9BDA9"/>
        </a:fontRef>
        <a:srgbClr val="A9BDA9"/>
      </a:tcTxStyle>
      <a:tcStyle>
        <a:tcBdr>
          <a:left>
            <a:ln w="12700" cap="flat">
              <a:solidFill>
                <a:srgbClr val="A9BDA9"/>
              </a:solidFill>
              <a:prstDash val="solid"/>
              <a:round/>
            </a:ln>
          </a:left>
          <a:right>
            <a:ln w="12700" cap="flat">
              <a:solidFill>
                <a:srgbClr val="A9BDA9"/>
              </a:solidFill>
              <a:prstDash val="solid"/>
              <a:round/>
            </a:ln>
          </a:right>
          <a:top>
            <a:ln w="12700" cap="flat">
              <a:solidFill>
                <a:srgbClr val="A9BDA9"/>
              </a:solidFill>
              <a:prstDash val="solid"/>
              <a:round/>
            </a:ln>
          </a:top>
          <a:bottom>
            <a:ln w="12700" cap="flat">
              <a:solidFill>
                <a:srgbClr val="A9BDA9"/>
              </a:solidFill>
              <a:prstDash val="solid"/>
              <a:round/>
            </a:ln>
          </a:bottom>
          <a:insideH>
            <a:ln w="12700" cap="flat">
              <a:solidFill>
                <a:srgbClr val="A9BDA9"/>
              </a:solidFill>
              <a:prstDash val="solid"/>
              <a:round/>
            </a:ln>
          </a:insideH>
          <a:insideV>
            <a:ln w="12700" cap="flat">
              <a:solidFill>
                <a:srgbClr val="A9BDA9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Col>
    <a:lastRow>
      <a:tcTxStyle b="on" i="off">
        <a:fontRef idx="minor">
          <a:srgbClr val="A9BDA9"/>
        </a:fontRef>
        <a:srgbClr val="A9BDA9"/>
      </a:tcTxStyle>
      <a:tcStyle>
        <a:tcBdr>
          <a:left>
            <a:ln w="12700" cap="flat">
              <a:solidFill>
                <a:srgbClr val="A9BDA9"/>
              </a:solidFill>
              <a:prstDash val="solid"/>
              <a:round/>
            </a:ln>
          </a:left>
          <a:right>
            <a:ln w="12700" cap="flat">
              <a:solidFill>
                <a:srgbClr val="A9BDA9"/>
              </a:solidFill>
              <a:prstDash val="solid"/>
              <a:round/>
            </a:ln>
          </a:right>
          <a:top>
            <a:ln w="38100" cap="flat">
              <a:solidFill>
                <a:srgbClr val="A9BDA9"/>
              </a:solidFill>
              <a:prstDash val="solid"/>
              <a:round/>
            </a:ln>
          </a:top>
          <a:bottom>
            <a:ln w="12700" cap="flat">
              <a:solidFill>
                <a:srgbClr val="A9BDA9"/>
              </a:solidFill>
              <a:prstDash val="solid"/>
              <a:round/>
            </a:ln>
          </a:bottom>
          <a:insideH>
            <a:ln w="12700" cap="flat">
              <a:solidFill>
                <a:srgbClr val="A9BDA9"/>
              </a:solidFill>
              <a:prstDash val="solid"/>
              <a:round/>
            </a:ln>
          </a:insideH>
          <a:insideV>
            <a:ln w="12700" cap="flat">
              <a:solidFill>
                <a:srgbClr val="A9BDA9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lastRow>
    <a:firstRow>
      <a:tcTxStyle b="on" i="off">
        <a:fontRef idx="minor">
          <a:srgbClr val="A9BDA9"/>
        </a:fontRef>
        <a:srgbClr val="A9BDA9"/>
      </a:tcTxStyle>
      <a:tcStyle>
        <a:tcBdr>
          <a:left>
            <a:ln w="12700" cap="flat">
              <a:solidFill>
                <a:srgbClr val="A9BDA9"/>
              </a:solidFill>
              <a:prstDash val="solid"/>
              <a:round/>
            </a:ln>
          </a:left>
          <a:right>
            <a:ln w="12700" cap="flat">
              <a:solidFill>
                <a:srgbClr val="A9BDA9"/>
              </a:solidFill>
              <a:prstDash val="solid"/>
              <a:round/>
            </a:ln>
          </a:right>
          <a:top>
            <a:ln w="12700" cap="flat">
              <a:solidFill>
                <a:srgbClr val="A9BDA9"/>
              </a:solidFill>
              <a:prstDash val="solid"/>
              <a:round/>
            </a:ln>
          </a:top>
          <a:bottom>
            <a:ln w="38100" cap="flat">
              <a:solidFill>
                <a:srgbClr val="A9BDA9"/>
              </a:solidFill>
              <a:prstDash val="solid"/>
              <a:round/>
            </a:ln>
          </a:bottom>
          <a:insideH>
            <a:ln w="12700" cap="flat">
              <a:solidFill>
                <a:srgbClr val="A9BDA9"/>
              </a:solidFill>
              <a:prstDash val="solid"/>
              <a:round/>
            </a:ln>
          </a:insideH>
          <a:insideV>
            <a:ln w="12700" cap="flat">
              <a:solidFill>
                <a:srgbClr val="A9BDA9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firstCol>
    <a:lastRow>
      <a:tcTxStyle b="on" i="off">
        <a:fontRef idx="min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194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752713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"/>
          <p:cNvSpPr/>
          <p:nvPr/>
        </p:nvSpPr>
        <p:spPr>
          <a:xfrm>
            <a:off x="690562" y="3452782"/>
            <a:ext cx="7653338" cy="338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5039" extrusionOk="0">
                <a:moveTo>
                  <a:pt x="853" y="4009"/>
                </a:moveTo>
                <a:cubicBezTo>
                  <a:pt x="853" y="4009"/>
                  <a:pt x="10748" y="-5010"/>
                  <a:pt x="21600" y="4009"/>
                </a:cubicBezTo>
                <a:cubicBezTo>
                  <a:pt x="21600" y="4009"/>
                  <a:pt x="21600" y="9149"/>
                  <a:pt x="21600" y="14335"/>
                </a:cubicBezTo>
                <a:cubicBezTo>
                  <a:pt x="12406" y="4009"/>
                  <a:pt x="3600" y="16590"/>
                  <a:pt x="0" y="14876"/>
                </a:cubicBezTo>
                <a:lnTo>
                  <a:pt x="853" y="4009"/>
                </a:lnTo>
                <a:close/>
              </a:path>
            </a:pathLst>
          </a:custGeom>
          <a:solidFill>
            <a:srgbClr val="1F3847">
              <a:alpha val="5019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None/>
            </a:lvl1pPr>
            <a:lvl2pPr algn="ctr">
              <a:buClrTx/>
            </a:lvl2pPr>
            <a:lvl3pPr algn="ctr">
              <a:buClrTx/>
            </a:lvl3pPr>
            <a:lvl4pPr algn="ctr">
              <a:buClrTx/>
            </a:lvl4pPr>
            <a:lvl5pPr algn="ctr"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Text"/>
          <p:cNvSpPr txBox="1">
            <a:spLocks noGrp="1"/>
          </p:cNvSpPr>
          <p:nvPr>
            <p:ph type="title"/>
          </p:nvPr>
        </p:nvSpPr>
        <p:spPr>
          <a:xfrm>
            <a:off x="6515100" y="457200"/>
            <a:ext cx="1943100" cy="5638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457200"/>
            <a:ext cx="5676900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ClrTx/>
              <a:buSzTx/>
              <a:buNone/>
              <a:defRPr sz="2000"/>
            </a:lvl1pPr>
            <a:lvl2pPr marL="0" indent="457200">
              <a:spcBef>
                <a:spcPts val="400"/>
              </a:spcBef>
              <a:buClrTx/>
              <a:buSzTx/>
              <a:buNone/>
              <a:defRPr sz="2000"/>
            </a:lvl2pPr>
            <a:lvl3pPr marL="0" indent="914400">
              <a:spcBef>
                <a:spcPts val="400"/>
              </a:spcBef>
              <a:buClrTx/>
              <a:buSzTx/>
              <a:buNone/>
              <a:defRPr sz="2000"/>
            </a:lvl3pPr>
            <a:lvl4pPr marL="0" indent="1371600">
              <a:spcBef>
                <a:spcPts val="400"/>
              </a:spcBef>
              <a:buClrTx/>
              <a:buSzTx/>
              <a:buNone/>
              <a:defRPr sz="2000"/>
            </a:lvl4pPr>
            <a:lvl5pPr marL="0" indent="1828800">
              <a:spcBef>
                <a:spcPts val="400"/>
              </a:spcBef>
              <a:buClrTx/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ClrTx/>
              <a:buSzTx/>
              <a:buNone/>
              <a:defRPr sz="2400" b="1"/>
            </a:lvl1pPr>
            <a:lvl2pPr marL="0" indent="457200">
              <a:spcBef>
                <a:spcPts val="500"/>
              </a:spcBef>
              <a:buClrTx/>
              <a:buSzTx/>
              <a:buNone/>
              <a:defRPr sz="2400" b="1"/>
            </a:lvl2pPr>
            <a:lvl3pPr marL="0" indent="914400">
              <a:spcBef>
                <a:spcPts val="500"/>
              </a:spcBef>
              <a:buClrTx/>
              <a:buSzTx/>
              <a:buNone/>
              <a:defRPr sz="2400" b="1"/>
            </a:lvl3pPr>
            <a:lvl4pPr marL="0" indent="1371600">
              <a:spcBef>
                <a:spcPts val="500"/>
              </a:spcBef>
              <a:buClrTx/>
              <a:buSzTx/>
              <a:buNone/>
              <a:defRPr sz="2400" b="1"/>
            </a:lvl4pPr>
            <a:lvl5pPr marL="0" indent="1828800">
              <a:spcBef>
                <a:spcPts val="500"/>
              </a:spcBef>
              <a:buClrTx/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ClrTx/>
              <a:buSzTx/>
              <a:buNone/>
              <a:defRPr sz="2400" b="1"/>
            </a:pPr>
            <a:endParaRPr/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ClrTx/>
              <a:buSzTx/>
              <a:buNone/>
              <a:defRPr sz="1400"/>
            </a:pPr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457200">
              <a:spcBef>
                <a:spcPts val="300"/>
              </a:spcBef>
              <a:buClrTx/>
              <a:buSz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None/>
              <a:defRPr sz="1400"/>
            </a:lvl3pPr>
            <a:lvl4pPr marL="0" indent="1371600">
              <a:spcBef>
                <a:spcPts val="300"/>
              </a:spcBef>
              <a:buClrTx/>
              <a:buSzTx/>
              <a:buNone/>
              <a:defRPr sz="1400"/>
            </a:lvl4pPr>
            <a:lvl5pPr marL="0" indent="1828800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5789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C2B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C2B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C2B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C2B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C2B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C2B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C2B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C2B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C2B"/>
          </a:solidFill>
          <a:uFillTx/>
          <a:latin typeface="+mn-lt"/>
          <a:ea typeface="+mn-ea"/>
          <a:cs typeface="+mn-cs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578963"/>
        </a:buClr>
        <a:buSzPct val="100000"/>
        <a:buFontTx/>
        <a:buChar char=""/>
        <a:tabLst/>
        <a:defRPr sz="3200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Times New Roman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578963"/>
        </a:buClr>
        <a:buSzPct val="50000"/>
        <a:buFontTx/>
        <a:buChar char=""/>
        <a:tabLst/>
        <a:defRPr sz="3200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Times New Roman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578963"/>
        </a:buClr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Times New Roman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578963"/>
        </a:buClr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Times New Roman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578963"/>
        </a:buClr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Times New Roman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578963"/>
        </a:buClr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Times New Roman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578963"/>
        </a:buClr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Times New Roman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578963"/>
        </a:buClr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Times New Roman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578963"/>
        </a:buClr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2286000" algn="r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2743200" algn="r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3200400" algn="r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3657600" algn="r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.hkbu.edu.hk/~hpeng/Math2206.html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2"/>
          <p:cNvSpPr txBox="1">
            <a:spLocks noGrp="1"/>
          </p:cNvSpPr>
          <p:nvPr>
            <p:ph type="title"/>
          </p:nvPr>
        </p:nvSpPr>
        <p:spPr>
          <a:xfrm>
            <a:off x="685800" y="20574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t>MATH2206 </a:t>
            </a:r>
          </a:p>
        </p:txBody>
      </p:sp>
      <p:sp>
        <p:nvSpPr>
          <p:cNvPr id="114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1066800" y="3886200"/>
            <a:ext cx="7162800" cy="1752600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defRPr sz="4000"/>
            </a:lvl1pPr>
          </a:lstStyle>
          <a:p>
            <a:r>
              <a:t>Probability and Statistics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"/>
          <p:cNvSpPr txBox="1"/>
          <p:nvPr/>
        </p:nvSpPr>
        <p:spPr>
          <a:xfrm>
            <a:off x="3487408" y="3198167"/>
            <a:ext cx="180341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 </a:t>
            </a:r>
          </a:p>
        </p:txBody>
      </p:sp>
      <p:pic>
        <p:nvPicPr>
          <p:cNvPr id="13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31" y="1752600"/>
            <a:ext cx="9123469" cy="327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152400"/>
            <a:ext cx="4648200" cy="6394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"/>
          <p:cNvSpPr txBox="1"/>
          <p:nvPr/>
        </p:nvSpPr>
        <p:spPr>
          <a:xfrm>
            <a:off x="3487408" y="3198167"/>
            <a:ext cx="180341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 </a:t>
            </a:r>
          </a:p>
        </p:txBody>
      </p:sp>
      <p:pic>
        <p:nvPicPr>
          <p:cNvPr id="14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23999"/>
            <a:ext cx="9144000" cy="32383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"/>
          <p:cNvSpPr txBox="1"/>
          <p:nvPr/>
        </p:nvSpPr>
        <p:spPr>
          <a:xfrm>
            <a:off x="3487408" y="3198167"/>
            <a:ext cx="180341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 </a:t>
            </a:r>
          </a:p>
        </p:txBody>
      </p:sp>
      <p:pic>
        <p:nvPicPr>
          <p:cNvPr id="14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200" y="533400"/>
            <a:ext cx="5791200" cy="55139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Origin of Statistics</a:t>
            </a:r>
          </a:p>
        </p:txBody>
      </p:sp>
      <p:sp>
        <p:nvSpPr>
          <p:cNvPr id="150" name="Rectangle 3"/>
          <p:cNvSpPr txBox="1">
            <a:spLocks noGrp="1"/>
          </p:cNvSpPr>
          <p:nvPr>
            <p:ph type="body" idx="1"/>
          </p:nvPr>
        </p:nvSpPr>
        <p:spPr>
          <a:xfrm>
            <a:off x="990600" y="1828800"/>
            <a:ext cx="7848600" cy="4114800"/>
          </a:xfrm>
          <a:prstGeom prst="rect">
            <a:avLst/>
          </a:prstGeom>
        </p:spPr>
        <p:txBody>
          <a:bodyPr/>
          <a:lstStyle/>
          <a:p>
            <a:r>
              <a:t>Census: count persons and property and the problem of describing, summarizing and analyzing census data.</a:t>
            </a:r>
          </a:p>
          <a:p>
            <a:pPr>
              <a:defRPr b="1"/>
            </a:pPr>
            <a:r>
              <a:t>Descriptive statistics</a:t>
            </a:r>
          </a:p>
          <a:p>
            <a:endParaRPr/>
          </a:p>
          <a:p>
            <a:r>
              <a:t>Casino: games of chance.</a:t>
            </a:r>
          </a:p>
          <a:p>
            <a:pPr>
              <a:defRPr b="1"/>
            </a:pPr>
            <a:r>
              <a:t>Probability theory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1" build="p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Statistical Inference</a:t>
            </a:r>
          </a:p>
        </p:txBody>
      </p:sp>
      <p:sp>
        <p:nvSpPr>
          <p:cNvPr id="153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Statistical information usually arises from a </a:t>
            </a:r>
            <a:r>
              <a:rPr b="1" i="1"/>
              <a:t>sample</a:t>
            </a:r>
            <a:r>
              <a:t> of a </a:t>
            </a:r>
            <a:r>
              <a:rPr b="1" i="1"/>
              <a:t>population</a:t>
            </a:r>
            <a:r>
              <a:t> (from observations made on only part of a large set of items), and this means that its analysis requires generalizations which go beyond the data.</a:t>
            </a:r>
          </a:p>
          <a:p>
            <a:pPr marL="2057400" lvl="4" indent="-228600">
              <a:spcBef>
                <a:spcPts val="400"/>
              </a:spcBef>
              <a:buClrTx/>
              <a:defRPr sz="2000"/>
            </a:pPr>
            <a:endParaRPr/>
          </a:p>
          <a:p>
            <a:r>
              <a:t>The mathematical theory which enables us to make inference is Probability Theory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" build="p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Statistics Methods</a:t>
            </a:r>
          </a:p>
        </p:txBody>
      </p:sp>
      <p:sp>
        <p:nvSpPr>
          <p:cNvPr id="156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methods can be applied regardless of whether the data are IQs, EQs, incomes, GPAs, test scores, computational times, tax payments, heights, weights, temperatures, number of births, and so 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1" build="p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2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7772400" cy="762000"/>
          </a:xfrm>
          <a:prstGeom prst="rect">
            <a:avLst/>
          </a:prstGeom>
        </p:spPr>
        <p:txBody>
          <a:bodyPr/>
          <a:lstStyle/>
          <a:p>
            <a:r>
              <a:t>Examples</a:t>
            </a:r>
          </a:p>
        </p:txBody>
      </p:sp>
      <p:sp>
        <p:nvSpPr>
          <p:cNvPr id="159" name="Rectangle 3"/>
          <p:cNvSpPr txBox="1">
            <a:spLocks noGrp="1"/>
          </p:cNvSpPr>
          <p:nvPr>
            <p:ph type="body" idx="1"/>
          </p:nvPr>
        </p:nvSpPr>
        <p:spPr>
          <a:xfrm>
            <a:off x="266700" y="927100"/>
            <a:ext cx="8458200" cy="5791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defRPr sz="2400" i="1"/>
            </a:pPr>
            <a:r>
              <a:t>Social science</a:t>
            </a:r>
            <a:r>
              <a:rPr i="0"/>
              <a:t>: Among 200 retired persons, 132 stated that they prefer living in an apartment to living in a one-family home.  Does this refute the claim the 70% of all retired persons prefer an apartment to a one-family home?</a:t>
            </a:r>
          </a:p>
          <a:p>
            <a:pPr>
              <a:lnSpc>
                <a:spcPct val="90000"/>
              </a:lnSpc>
              <a:defRPr sz="1200"/>
            </a:pPr>
            <a:endParaRPr i="0"/>
          </a:p>
          <a:p>
            <a:pPr>
              <a:lnSpc>
                <a:spcPct val="90000"/>
              </a:lnSpc>
              <a:spcBef>
                <a:spcPts val="500"/>
              </a:spcBef>
              <a:defRPr sz="2400" i="1"/>
            </a:pPr>
            <a:r>
              <a:t>Natural Science</a:t>
            </a:r>
            <a:r>
              <a:rPr i="0"/>
              <a:t>: Among 200 citrus trees exposed to frost, 132 showed some damaged to their fruit.  Does this refute the claim that 70% of all citrus trees exposed to frost will show some damage to their fruit?</a:t>
            </a:r>
          </a:p>
          <a:p>
            <a:pPr>
              <a:lnSpc>
                <a:spcPct val="90000"/>
              </a:lnSpc>
              <a:defRPr sz="1200"/>
            </a:pPr>
            <a:endParaRPr i="0"/>
          </a:p>
          <a:p>
            <a:pPr>
              <a:lnSpc>
                <a:spcPct val="90000"/>
              </a:lnSpc>
              <a:spcBef>
                <a:spcPts val="500"/>
              </a:spcBef>
              <a:defRPr sz="2400" i="1"/>
            </a:pPr>
            <a:r>
              <a:t>Industry</a:t>
            </a:r>
            <a:r>
              <a:rPr i="0"/>
              <a:t>: Among 200 transistors made by Chiu’s Company, 132 passed an accelerated performance test.  Does this refute the claim that 70% of all Chiu’s transistors will pass the test?</a:t>
            </a:r>
          </a:p>
          <a:p>
            <a:pPr>
              <a:lnSpc>
                <a:spcPct val="90000"/>
              </a:lnSpc>
              <a:defRPr sz="1200"/>
            </a:pPr>
            <a:endParaRPr i="0"/>
          </a:p>
          <a:p>
            <a:pPr>
              <a:lnSpc>
                <a:spcPct val="90000"/>
              </a:lnSpc>
              <a:spcBef>
                <a:spcPts val="500"/>
              </a:spcBef>
              <a:defRPr sz="2400" b="1"/>
            </a:pPr>
            <a:r>
              <a:t>All these questions can be solved by exactly the same statistical method.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1" build="p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Variables and Measurements</a:t>
            </a:r>
          </a:p>
        </p:txBody>
      </p:sp>
      <p:sp>
        <p:nvSpPr>
          <p:cNvPr id="162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Statistical data are the raw material of statistical investigations.</a:t>
            </a:r>
          </a:p>
          <a:p>
            <a:endParaRPr/>
          </a:p>
          <a:p>
            <a:r>
              <a:t>Statistical data arise whenever measurements are made or observations are recorded.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1" build="p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Variables and Measurements</a:t>
            </a:r>
          </a:p>
        </p:txBody>
      </p:sp>
      <p:sp>
        <p:nvSpPr>
          <p:cNvPr id="165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Variable types: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nominal data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ordinal data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interval data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ratio data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1" build="p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2"/>
          <p:cNvSpPr txBox="1">
            <a:spLocks noGrp="1"/>
          </p:cNvSpPr>
          <p:nvPr>
            <p:ph type="body" idx="4294967295"/>
          </p:nvPr>
        </p:nvSpPr>
        <p:spPr>
          <a:xfrm>
            <a:off x="609600" y="609600"/>
            <a:ext cx="73914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Course Instructor: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defRPr sz="2400"/>
            </a:pPr>
            <a:r>
              <a:t>Dr. PENG Heng</a:t>
            </a:r>
            <a:endParaRPr sz="2800"/>
          </a:p>
          <a:p>
            <a:pPr marL="285750" lvl="1" indent="171450">
              <a:lnSpc>
                <a:spcPct val="90000"/>
              </a:lnSpc>
              <a:spcBef>
                <a:spcPts val="600"/>
              </a:spcBef>
              <a:buSzTx/>
              <a:buFont typeface="Monotype Sorts"/>
              <a:buNone/>
              <a:defRPr sz="2400"/>
            </a:pPr>
            <a:endParaRPr sz="2800"/>
          </a:p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Course homepage:</a:t>
            </a:r>
          </a:p>
          <a:p>
            <a:pPr marL="285750" lvl="1" indent="171450">
              <a:lnSpc>
                <a:spcPct val="90000"/>
              </a:lnSpc>
              <a:spcBef>
                <a:spcPts val="300"/>
              </a:spcBef>
              <a:buSzTx/>
              <a:buFont typeface="Monotype Sorts"/>
              <a:buNone/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	</a:t>
            </a:r>
            <a:r>
              <a:rPr u="sng">
                <a:solidFill>
                  <a:srgbClr val="1F3847"/>
                </a:solidFill>
                <a:uFill>
                  <a:solidFill>
                    <a:srgbClr val="1F3847"/>
                  </a:solidFill>
                </a:uFill>
                <a:hlinkClick r:id="rId2"/>
              </a:rPr>
              <a:t>www.math.hkbu.edu.hk/~hpeng/Math2206.html</a:t>
            </a:r>
            <a:endParaRPr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Assessment: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defRPr sz="2400"/>
            </a:pPr>
            <a:r>
              <a:t>Assignments/Example classes/Test		30%</a:t>
            </a:r>
            <a:endParaRPr sz="2800"/>
          </a:p>
          <a:p>
            <a:pPr marL="1143000" lvl="2" indent="-228600">
              <a:lnSpc>
                <a:spcPct val="90000"/>
              </a:lnSpc>
              <a:spcBef>
                <a:spcPts val="400"/>
              </a:spcBef>
              <a:buClrTx/>
              <a:defRPr sz="2000"/>
            </a:pPr>
            <a:r>
              <a:t>One assignment every two or three weeks </a:t>
            </a:r>
            <a:endParaRPr sz="2400"/>
          </a:p>
          <a:p>
            <a:pPr marL="1143000" lvl="2" indent="-228600">
              <a:lnSpc>
                <a:spcPct val="90000"/>
              </a:lnSpc>
              <a:spcBef>
                <a:spcPts val="400"/>
              </a:spcBef>
              <a:buClrTx/>
              <a:defRPr sz="2000"/>
            </a:pPr>
            <a:r>
              <a:t>One 50-min example class every week</a:t>
            </a:r>
            <a:endParaRPr sz="2400"/>
          </a:p>
          <a:p>
            <a:pPr marL="1143000" lvl="2" indent="-228600">
              <a:lnSpc>
                <a:spcPct val="90000"/>
              </a:lnSpc>
              <a:spcBef>
                <a:spcPts val="400"/>
              </a:spcBef>
              <a:buClrTx/>
              <a:defRPr sz="2000"/>
            </a:pPr>
            <a:r>
              <a:t>One mid-term test</a:t>
            </a:r>
            <a:endParaRPr sz="2400"/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defRPr sz="2400"/>
            </a:pPr>
            <a:r>
              <a:t>2-hour Examination				70%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1" build="p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Variables and Measurements</a:t>
            </a:r>
          </a:p>
        </p:txBody>
      </p:sp>
      <p:sp>
        <p:nvSpPr>
          <p:cNvPr id="168" name="Rectangle 3"/>
          <p:cNvSpPr txBox="1">
            <a:spLocks noGrp="1"/>
          </p:cNvSpPr>
          <p:nvPr>
            <p:ph type="body" idx="1"/>
          </p:nvPr>
        </p:nvSpPr>
        <p:spPr>
          <a:xfrm>
            <a:off x="990600" y="1828800"/>
            <a:ext cx="7772400" cy="4648200"/>
          </a:xfrm>
          <a:prstGeom prst="rect">
            <a:avLst/>
          </a:prstGeom>
        </p:spPr>
        <p:txBody>
          <a:bodyPr/>
          <a:lstStyle/>
          <a:p>
            <a:r>
              <a:t>Nominal data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Categorical</a:t>
            </a:r>
          </a:p>
          <a:p>
            <a:pPr marL="1143000" lvl="2" indent="-228600">
              <a:spcBef>
                <a:spcPts val="500"/>
              </a:spcBef>
              <a:buClrTx/>
              <a:defRPr sz="2400"/>
            </a:pPr>
            <a:r>
              <a:t>yes/no</a:t>
            </a:r>
          </a:p>
          <a:p>
            <a:pPr marL="1143000" lvl="2" indent="-228600">
              <a:spcBef>
                <a:spcPts val="500"/>
              </a:spcBef>
              <a:buClrTx/>
              <a:defRPr sz="2400"/>
            </a:pPr>
            <a:r>
              <a:t>beer/juice/milk/coke/water</a:t>
            </a:r>
          </a:p>
          <a:p>
            <a:pPr>
              <a:defRPr sz="1000"/>
            </a:pPr>
            <a:endParaRPr/>
          </a:p>
          <a:p>
            <a:r>
              <a:t>Ordinal data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Categorical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set up inequalities</a:t>
            </a:r>
          </a:p>
          <a:p>
            <a:pPr marL="1143000" lvl="2" indent="-228600">
              <a:spcBef>
                <a:spcPts val="500"/>
              </a:spcBef>
              <a:buClrTx/>
              <a:defRPr sz="2400"/>
            </a:pPr>
            <a:r>
              <a:t>good/fair/serious/critical</a:t>
            </a:r>
          </a:p>
          <a:p>
            <a:pPr marL="1143000" lvl="2" indent="-228600">
              <a:spcBef>
                <a:spcPts val="500"/>
              </a:spcBef>
              <a:buClrTx/>
              <a:defRPr sz="2400"/>
            </a:pPr>
            <a:r>
              <a:t>high school/bachelor’s/master’s/doctorate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1" build="p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Variables and Measurements</a:t>
            </a:r>
          </a:p>
        </p:txBody>
      </p:sp>
      <p:sp>
        <p:nvSpPr>
          <p:cNvPr id="171" name="Rectangle 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8153400" cy="4572000"/>
          </a:xfrm>
          <a:prstGeom prst="rect">
            <a:avLst/>
          </a:prstGeom>
        </p:spPr>
        <p:txBody>
          <a:bodyPr/>
          <a:lstStyle/>
          <a:p>
            <a:r>
              <a:t>Interval data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not categorical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addition/subtraction OK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multiplication/division NO</a:t>
            </a:r>
          </a:p>
          <a:p>
            <a:pPr marL="1143000" lvl="2" indent="-228600">
              <a:spcBef>
                <a:spcPts val="500"/>
              </a:spcBef>
              <a:buClrTx/>
              <a:defRPr sz="2400"/>
            </a:pPr>
            <a:r>
              <a:t>temperature</a:t>
            </a:r>
          </a:p>
          <a:p>
            <a:pPr marL="1600200" lvl="3" indent="-228600">
              <a:spcBef>
                <a:spcPts val="500"/>
              </a:spcBef>
              <a:buClrTx/>
              <a:defRPr sz="2400"/>
            </a:pPr>
            <a:r>
              <a:t>33C - 30C =13C - 10C = 3C</a:t>
            </a:r>
            <a:endParaRPr sz="2000"/>
          </a:p>
          <a:p>
            <a:pPr marL="1600200" lvl="3" indent="-228600">
              <a:spcBef>
                <a:spcPts val="500"/>
              </a:spcBef>
              <a:buClrTx/>
              <a:defRPr sz="2400"/>
            </a:pPr>
            <a:r>
              <a:t>but we don’t say 30C is twice as hot as 15C</a:t>
            </a:r>
            <a:endParaRPr sz="2000"/>
          </a:p>
          <a:p>
            <a:pPr marL="2057400" lvl="4" indent="-228600">
              <a:spcBef>
                <a:spcPts val="500"/>
              </a:spcBef>
              <a:buClrTx/>
              <a:defRPr sz="2400"/>
            </a:pPr>
            <a:r>
              <a:t>30C = (30)9/5 +32 F = 86F</a:t>
            </a:r>
            <a:endParaRPr sz="2000"/>
          </a:p>
          <a:p>
            <a:pPr marL="2057400" lvl="4" indent="-228600">
              <a:spcBef>
                <a:spcPts val="500"/>
              </a:spcBef>
              <a:buClrTx/>
              <a:defRPr sz="2400"/>
            </a:pPr>
            <a:r>
              <a:t>15C = (15)9/5 +32 F = 53F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1" build="p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Variables and Measurements</a:t>
            </a:r>
          </a:p>
        </p:txBody>
      </p:sp>
      <p:sp>
        <p:nvSpPr>
          <p:cNvPr id="174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Ratio data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not categorical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addition/subtraction OK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multiplication/division OK</a:t>
            </a:r>
          </a:p>
          <a:p>
            <a:pPr marL="1143000" lvl="2" indent="-228600">
              <a:spcBef>
                <a:spcPts val="500"/>
              </a:spcBef>
              <a:buClrTx/>
              <a:defRPr sz="2400"/>
            </a:pPr>
            <a:r>
              <a:t>all usual measurements of length, height, money, weight, volume, area, etc.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1" build="p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Variables and Measurements</a:t>
            </a:r>
          </a:p>
        </p:txBody>
      </p:sp>
      <p:sp>
        <p:nvSpPr>
          <p:cNvPr id="177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which kind of data will be discussed in this course?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Ratio data, having the most complicated structure</a:t>
            </a:r>
          </a:p>
          <a:p>
            <a:r>
              <a:t>Why?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The most complicated structure allows us to do whatever calculation we want to do!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1" build="p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2"/>
          <p:cNvSpPr txBox="1">
            <a:spLocks noGrp="1"/>
          </p:cNvSpPr>
          <p:nvPr>
            <p:ph type="body" idx="4294967295"/>
          </p:nvPr>
        </p:nvSpPr>
        <p:spPr>
          <a:xfrm>
            <a:off x="609600" y="152400"/>
            <a:ext cx="8534400" cy="6400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Textbook: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Mann, P. S. (2013) </a:t>
            </a:r>
            <a:r>
              <a:rPr i="1"/>
              <a:t>Introductory Statistics</a:t>
            </a:r>
            <a:r>
              <a:t> (8th ed.)</a:t>
            </a:r>
          </a:p>
          <a:p>
            <a:pPr marL="1143000" lvl="2" indent="-228600">
              <a:spcBef>
                <a:spcPts val="500"/>
              </a:spcBef>
              <a:buClrTx/>
              <a:defRPr sz="2400"/>
            </a:pPr>
            <a:r>
              <a:t>can be bought in the campus bookshop</a:t>
            </a:r>
          </a:p>
          <a:p>
            <a:pPr marL="1600200" lvl="3" indent="-228600">
              <a:spcBef>
                <a:spcPts val="400"/>
              </a:spcBef>
              <a:buClrTx/>
              <a:defRPr sz="1200"/>
            </a:pPr>
            <a:endParaRPr/>
          </a:p>
          <a:p>
            <a:r>
              <a:t>Tool: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a scientific calculator approved by HKEA</a:t>
            </a:r>
            <a:endParaRPr sz="1200"/>
          </a:p>
          <a:p>
            <a:r>
              <a:t>Software: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neither in the mid-term test nor the final exam.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GCNU1006 Discovering HK by Statistical Software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MATH1015 Introductory Statistics with Software 	— </a:t>
            </a:r>
            <a:r>
              <a:rPr b="1" i="1"/>
              <a:t>strongly recommended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1" build="p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2"/>
          <p:cNvSpPr txBox="1">
            <a:spLocks noGrp="1"/>
          </p:cNvSpPr>
          <p:nvPr>
            <p:ph type="title"/>
          </p:nvPr>
        </p:nvSpPr>
        <p:spPr>
          <a:xfrm>
            <a:off x="762000" y="22860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t>STATISTICS</a:t>
            </a:r>
          </a:p>
        </p:txBody>
      </p:sp>
      <p:sp>
        <p:nvSpPr>
          <p:cNvPr id="121" name="Rectangle 3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INTRODUCTION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is Statistics?</a:t>
            </a:r>
          </a:p>
        </p:txBody>
      </p:sp>
      <p:sp>
        <p:nvSpPr>
          <p:cNvPr id="124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science of data</a:t>
            </a:r>
          </a:p>
          <a:p>
            <a:r>
              <a:t>Data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collection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analysis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interpretation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Presentation</a:t>
            </a:r>
          </a:p>
          <a:p>
            <a:r>
              <a:t>Making decision based on such analyses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1" build="p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2"/>
          <p:cNvSpPr txBox="1"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  <a:prstGeom prst="rect">
            <a:avLst/>
          </a:prstGeom>
        </p:spPr>
        <p:txBody>
          <a:bodyPr/>
          <a:lstStyle/>
          <a:p>
            <a:r>
              <a:t>Career Prospect</a:t>
            </a:r>
          </a:p>
        </p:txBody>
      </p:sp>
      <p:sp>
        <p:nvSpPr>
          <p:cNvPr id="127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840828"/>
            <a:ext cx="8686800" cy="5880538"/>
          </a:xfrm>
          <a:prstGeom prst="rect">
            <a:avLst/>
          </a:prstGeom>
        </p:spPr>
        <p:txBody>
          <a:bodyPr/>
          <a:lstStyle/>
          <a:p>
            <a:r>
              <a:t>Statisticians</a:t>
            </a:r>
          </a:p>
          <a:p>
            <a:pPr marL="742950" lvl="2" indent="-280987">
              <a:spcBef>
                <a:spcPts val="500"/>
              </a:spcBef>
              <a:buClrTx/>
              <a:defRPr sz="2400"/>
            </a:pPr>
            <a:r>
              <a:t>Government (Census &amp; Statistics Department)</a:t>
            </a:r>
          </a:p>
          <a:p>
            <a:pPr marL="742950" lvl="2" indent="-280987">
              <a:spcBef>
                <a:spcPts val="500"/>
              </a:spcBef>
              <a:buClrTx/>
              <a:defRPr sz="2400"/>
            </a:pPr>
            <a:r>
              <a:t>Market research (AC Nielsen; MillwardBrown)</a:t>
            </a:r>
          </a:p>
          <a:p>
            <a:pPr marL="742950" lvl="2" indent="-280987">
              <a:spcBef>
                <a:spcPts val="500"/>
              </a:spcBef>
              <a:buClrTx/>
              <a:defRPr sz="2400"/>
            </a:pPr>
            <a:r>
              <a:t>Finance (JP Morgan; HSBC; Standard Chartered; Bank of China; Bank of East Asia)</a:t>
            </a:r>
          </a:p>
          <a:p>
            <a:pPr marL="742950" lvl="2" indent="-280987">
              <a:spcBef>
                <a:spcPts val="500"/>
              </a:spcBef>
              <a:buClrTx/>
              <a:defRPr sz="2400"/>
            </a:pPr>
            <a:r>
              <a:t>Research (universities; ArborMetrix)</a:t>
            </a:r>
          </a:p>
          <a:p>
            <a:r>
              <a:t>Actuaries</a:t>
            </a:r>
          </a:p>
          <a:p>
            <a:pPr marL="746125" lvl="2" indent="-228600">
              <a:spcBef>
                <a:spcPts val="500"/>
              </a:spcBef>
              <a:buClrTx/>
              <a:defRPr sz="2400"/>
            </a:pPr>
            <a:r>
              <a:t>Professional examinations </a:t>
            </a:r>
          </a:p>
          <a:p>
            <a:r>
              <a:t>Further Studies</a:t>
            </a:r>
          </a:p>
          <a:p>
            <a:pPr marL="746125" lvl="2" indent="-228600">
              <a:spcBef>
                <a:spcPts val="500"/>
              </a:spcBef>
              <a:buClrTx/>
              <a:defRPr sz="2400"/>
            </a:pPr>
            <a:r>
              <a:t>Harvard; Columbia; Brown; Johns Hopkins; Purdue</a:t>
            </a:r>
          </a:p>
          <a:p>
            <a:pPr marL="746125" lvl="2" indent="-228600">
              <a:spcBef>
                <a:spcPts val="500"/>
              </a:spcBef>
              <a:buClrTx/>
              <a:defRPr sz="2400"/>
            </a:pPr>
            <a:r>
              <a:t>Imperial; École Polytechnique; Humboldt-Universität zu Berlin</a:t>
            </a:r>
          </a:p>
          <a:p>
            <a:pPr marL="746125" lvl="2" indent="-228600">
              <a:spcBef>
                <a:spcPts val="500"/>
              </a:spcBef>
              <a:buClrTx/>
              <a:defRPr sz="2400"/>
            </a:pPr>
            <a:r>
              <a:t>Australian National University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1" build="p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Why Statistics?</a:t>
            </a:r>
          </a:p>
        </p:txBody>
      </p:sp>
      <p:sp>
        <p:nvSpPr>
          <p:cNvPr id="130" name="Rectangle 3"/>
          <p:cNvSpPr txBox="1">
            <a:spLocks noGrp="1"/>
          </p:cNvSpPr>
          <p:nvPr>
            <p:ph type="body" idx="1"/>
          </p:nvPr>
        </p:nvSpPr>
        <p:spPr>
          <a:xfrm>
            <a:off x="990600" y="1828800"/>
            <a:ext cx="7848600" cy="4114800"/>
          </a:xfrm>
          <a:prstGeom prst="rect">
            <a:avLst/>
          </a:prstGeom>
        </p:spPr>
        <p:txBody>
          <a:bodyPr/>
          <a:lstStyle/>
          <a:p>
            <a:r>
              <a:t>The amount of data available has increased almost beyond comprehension (Big Data).</a:t>
            </a:r>
          </a:p>
          <a:p>
            <a:r>
              <a:t>As a result,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statistics is used for research in almost all professions, from medicine to sports;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almost all newspapers and magazines these days contain graphs and stories on statistical studies.</a:t>
            </a:r>
          </a:p>
          <a:p>
            <a:r>
              <a:t>Laymen and professionals need statistics.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1" build="p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Object 3" descr="Object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313" y="457200"/>
            <a:ext cx="8431212" cy="5610225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Rectangle 1"/>
          <p:cNvSpPr txBox="1"/>
          <p:nvPr/>
        </p:nvSpPr>
        <p:spPr>
          <a:xfrm>
            <a:off x="3487408" y="3198167"/>
            <a:ext cx="2068672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Johns Hopkins;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"/>
          <p:cNvSpPr txBox="1"/>
          <p:nvPr/>
        </p:nvSpPr>
        <p:spPr>
          <a:xfrm>
            <a:off x="3487408" y="3198167"/>
            <a:ext cx="180341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 </a:t>
            </a:r>
          </a:p>
        </p:txBody>
      </p:sp>
      <p:pic>
        <p:nvPicPr>
          <p:cNvPr id="13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5400" y="609600"/>
            <a:ext cx="6574956" cy="5695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erene">
  <a:themeElements>
    <a:clrScheme name="Serene">
      <a:dk1>
        <a:srgbClr val="333333"/>
      </a:dk1>
      <a:lt1>
        <a:srgbClr val="FFFFFF"/>
      </a:lt1>
      <a:dk2>
        <a:srgbClr val="A7A7A7"/>
      </a:dk2>
      <a:lt2>
        <a:srgbClr val="53535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0000FF"/>
      </a:hlink>
      <a:folHlink>
        <a:srgbClr val="FF00FF"/>
      </a:folHlink>
    </a:clrScheme>
    <a:fontScheme name="Seren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Seren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9BDA9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erene">
  <a:themeElements>
    <a:clrScheme name="Seren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0000FF"/>
      </a:hlink>
      <a:folHlink>
        <a:srgbClr val="FF00FF"/>
      </a:folHlink>
    </a:clrScheme>
    <a:fontScheme name="Seren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Seren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9BDA9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658</Words>
  <Application>Microsoft Office PowerPoint</Application>
  <PresentationFormat>On-screen Show (4:3)</PresentationFormat>
  <Paragraphs>118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Monotype Sorts</vt:lpstr>
      <vt:lpstr>Courier New</vt:lpstr>
      <vt:lpstr>Times New Roman</vt:lpstr>
      <vt:lpstr>Serene</vt:lpstr>
      <vt:lpstr>MATH2206 </vt:lpstr>
      <vt:lpstr>PowerPoint Presentation</vt:lpstr>
      <vt:lpstr>PowerPoint Presentation</vt:lpstr>
      <vt:lpstr>STATISTICS</vt:lpstr>
      <vt:lpstr>What is Statistics?</vt:lpstr>
      <vt:lpstr>Career Prospect</vt:lpstr>
      <vt:lpstr>Why Statistics?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Origin of Statistics</vt:lpstr>
      <vt:lpstr>Statistical Inference</vt:lpstr>
      <vt:lpstr>Statistics Methods</vt:lpstr>
      <vt:lpstr>Examples</vt:lpstr>
      <vt:lpstr>Variables and Measurements</vt:lpstr>
      <vt:lpstr>Variables and Measurements</vt:lpstr>
      <vt:lpstr>Variables and Measurements</vt:lpstr>
      <vt:lpstr>Variables and Measurements</vt:lpstr>
      <vt:lpstr>Variables and Measurements</vt:lpstr>
      <vt:lpstr>Variables and Measurements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MATH2206 </dc:title>
  <dc:creator>Heng Peng</dc:creator>
  <cp:lastModifiedBy>Department of Mathematics</cp:lastModifiedBy>
  <cp:revision>1</cp:revision>
  <dcterms:modified xsi:type="dcterms:W3CDTF">2018-01-15T01:01:31Z</dcterms:modified>
</cp:coreProperties>
</file>