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9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F444B-D048-46F3-AFD0-54172009EF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05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D18FF-EC8E-444F-A187-0DDACDC5F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132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43D26-3FBF-422C-BFFC-A42B00482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88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B486B-C656-439D-860E-E7C095F33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55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A5661-B9FF-4BB2-AED7-BA9A2C90F6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80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20212-6BA0-4B43-BA8E-2304377B3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50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B1D21-0867-40B3-9DCC-26917AEC38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19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A5A23-7BC5-4F50-9F97-9A928BF913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30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FA5B2-06FE-43DF-895B-52FF0B8781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78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7BFDC-6C41-4465-A26A-6E2EF6A8B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55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04DEC-D24E-48BC-BDFB-765E6429A2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57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52C9A829-A932-46E8-BB78-F1D4A066DA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Summarizing Data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Graphical 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Line Graph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2305050" y="1828800"/>
            <a:ext cx="5133975" cy="4106863"/>
            <a:chOff x="1452" y="1152"/>
            <a:chExt cx="3234" cy="2587"/>
          </a:xfrm>
        </p:grpSpPr>
        <p:sp>
          <p:nvSpPr>
            <p:cNvPr id="12292" name="Freeform 4"/>
            <p:cNvSpPr>
              <a:spLocks/>
            </p:cNvSpPr>
            <p:nvPr/>
          </p:nvSpPr>
          <p:spPr bwMode="auto">
            <a:xfrm>
              <a:off x="1452" y="1152"/>
              <a:ext cx="3234" cy="2587"/>
            </a:xfrm>
            <a:custGeom>
              <a:avLst/>
              <a:gdLst>
                <a:gd name="T0" fmla="*/ 3234 w 3234"/>
                <a:gd name="T1" fmla="*/ 2587 h 2587"/>
                <a:gd name="T2" fmla="*/ 0 w 3234"/>
                <a:gd name="T3" fmla="*/ 0 h 2587"/>
                <a:gd name="T4" fmla="*/ 0 w 3234"/>
                <a:gd name="T5" fmla="*/ 2587 h 2587"/>
                <a:gd name="T6" fmla="*/ 3234 w 3234"/>
                <a:gd name="T7" fmla="*/ 2587 h 25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34" h="2587">
                  <a:moveTo>
                    <a:pt x="3234" y="2587"/>
                  </a:moveTo>
                  <a:lnTo>
                    <a:pt x="0" y="0"/>
                  </a:lnTo>
                  <a:lnTo>
                    <a:pt x="0" y="2587"/>
                  </a:lnTo>
                  <a:lnTo>
                    <a:pt x="3234" y="25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auto">
            <a:xfrm>
              <a:off x="1452" y="1152"/>
              <a:ext cx="3234" cy="2587"/>
            </a:xfrm>
            <a:custGeom>
              <a:avLst/>
              <a:gdLst>
                <a:gd name="T0" fmla="*/ 0 w 3234"/>
                <a:gd name="T1" fmla="*/ 0 h 2587"/>
                <a:gd name="T2" fmla="*/ 3234 w 3234"/>
                <a:gd name="T3" fmla="*/ 0 h 2587"/>
                <a:gd name="T4" fmla="*/ 3234 w 3234"/>
                <a:gd name="T5" fmla="*/ 2587 h 2587"/>
                <a:gd name="T6" fmla="*/ 0 w 3234"/>
                <a:gd name="T7" fmla="*/ 0 h 25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34" h="2587">
                  <a:moveTo>
                    <a:pt x="0" y="0"/>
                  </a:moveTo>
                  <a:lnTo>
                    <a:pt x="3234" y="0"/>
                  </a:lnTo>
                  <a:lnTo>
                    <a:pt x="3234" y="25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auto">
            <a:xfrm>
              <a:off x="1452" y="1152"/>
              <a:ext cx="3234" cy="2587"/>
            </a:xfrm>
            <a:custGeom>
              <a:avLst/>
              <a:gdLst>
                <a:gd name="T0" fmla="*/ 3234 w 3234"/>
                <a:gd name="T1" fmla="*/ 2587 h 2587"/>
                <a:gd name="T2" fmla="*/ 0 w 3234"/>
                <a:gd name="T3" fmla="*/ 0 h 2587"/>
                <a:gd name="T4" fmla="*/ 0 w 3234"/>
                <a:gd name="T5" fmla="*/ 2587 h 2587"/>
                <a:gd name="T6" fmla="*/ 3234 w 3234"/>
                <a:gd name="T7" fmla="*/ 2587 h 25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34" h="2587">
                  <a:moveTo>
                    <a:pt x="3234" y="2587"/>
                  </a:moveTo>
                  <a:lnTo>
                    <a:pt x="0" y="0"/>
                  </a:lnTo>
                  <a:lnTo>
                    <a:pt x="0" y="2587"/>
                  </a:lnTo>
                  <a:lnTo>
                    <a:pt x="3234" y="25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auto">
            <a:xfrm>
              <a:off x="1452" y="1152"/>
              <a:ext cx="3234" cy="2587"/>
            </a:xfrm>
            <a:custGeom>
              <a:avLst/>
              <a:gdLst>
                <a:gd name="T0" fmla="*/ 0 w 3234"/>
                <a:gd name="T1" fmla="*/ 0 h 2587"/>
                <a:gd name="T2" fmla="*/ 3234 w 3234"/>
                <a:gd name="T3" fmla="*/ 0 h 2587"/>
                <a:gd name="T4" fmla="*/ 3234 w 3234"/>
                <a:gd name="T5" fmla="*/ 2587 h 2587"/>
                <a:gd name="T6" fmla="*/ 0 w 3234"/>
                <a:gd name="T7" fmla="*/ 0 h 25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34" h="2587">
                  <a:moveTo>
                    <a:pt x="0" y="0"/>
                  </a:moveTo>
                  <a:lnTo>
                    <a:pt x="3234" y="0"/>
                  </a:lnTo>
                  <a:lnTo>
                    <a:pt x="3234" y="25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1927" y="1233"/>
              <a:ext cx="2359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TW">
                  <a:solidFill>
                    <a:srgbClr val="000000"/>
                  </a:solidFill>
                  <a:ea typeface="新細明體" pitchFamily="18" charset="-120"/>
                </a:rPr>
                <a:t>Examination scores for 80 students</a:t>
              </a:r>
              <a:endParaRPr lang="en-US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927" y="3565"/>
              <a:ext cx="52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TW" sz="1200">
                  <a:solidFill>
                    <a:srgbClr val="000000"/>
                  </a:solidFill>
                  <a:ea typeface="新細明體" pitchFamily="18" charset="-120"/>
                </a:rPr>
                <a:t>CLASSES</a:t>
              </a:r>
              <a:endParaRPr lang="en-US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4286" y="3333"/>
              <a:ext cx="30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91-100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3951" y="3333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81-90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3595" y="3333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71-80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3244" y="3333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61-70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2888" y="3333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51-60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2537" y="3333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41-50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2181" y="3333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31-40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1824" y="3333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21-30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 rot="-5400000">
              <a:off x="1526" y="3084"/>
              <a:ext cx="31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TW" sz="1200">
                  <a:solidFill>
                    <a:srgbClr val="000000"/>
                  </a:solidFill>
                  <a:ea typeface="新細明體" pitchFamily="18" charset="-120"/>
                </a:rPr>
                <a:t>Count</a:t>
              </a:r>
              <a:endParaRPr lang="en-US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1803" y="1443"/>
              <a:ext cx="135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20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1803" y="2351"/>
              <a:ext cx="135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10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2309" name="Rectangle 21"/>
            <p:cNvSpPr>
              <a:spLocks noChangeArrowheads="1"/>
            </p:cNvSpPr>
            <p:nvPr/>
          </p:nvSpPr>
          <p:spPr bwMode="auto">
            <a:xfrm>
              <a:off x="1846" y="3215"/>
              <a:ext cx="86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2310" name="Freeform 22"/>
            <p:cNvSpPr>
              <a:spLocks/>
            </p:cNvSpPr>
            <p:nvPr/>
          </p:nvSpPr>
          <p:spPr bwMode="auto">
            <a:xfrm>
              <a:off x="1911" y="1487"/>
              <a:ext cx="16" cy="11"/>
            </a:xfrm>
            <a:custGeom>
              <a:avLst/>
              <a:gdLst>
                <a:gd name="T0" fmla="*/ 16 w 16"/>
                <a:gd name="T1" fmla="*/ 11 h 11"/>
                <a:gd name="T2" fmla="*/ 0 w 16"/>
                <a:gd name="T3" fmla="*/ 0 h 11"/>
                <a:gd name="T4" fmla="*/ 0 w 16"/>
                <a:gd name="T5" fmla="*/ 11 h 11"/>
                <a:gd name="T6" fmla="*/ 16 w 16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1">
                  <a:moveTo>
                    <a:pt x="16" y="11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1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Freeform 23"/>
            <p:cNvSpPr>
              <a:spLocks/>
            </p:cNvSpPr>
            <p:nvPr/>
          </p:nvSpPr>
          <p:spPr bwMode="auto">
            <a:xfrm>
              <a:off x="1911" y="1487"/>
              <a:ext cx="16" cy="11"/>
            </a:xfrm>
            <a:custGeom>
              <a:avLst/>
              <a:gdLst>
                <a:gd name="T0" fmla="*/ 0 w 16"/>
                <a:gd name="T1" fmla="*/ 0 h 11"/>
                <a:gd name="T2" fmla="*/ 16 w 16"/>
                <a:gd name="T3" fmla="*/ 0 h 11"/>
                <a:gd name="T4" fmla="*/ 16 w 16"/>
                <a:gd name="T5" fmla="*/ 11 h 11"/>
                <a:gd name="T6" fmla="*/ 0 w 16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1">
                  <a:moveTo>
                    <a:pt x="0" y="0"/>
                  </a:moveTo>
                  <a:lnTo>
                    <a:pt x="16" y="0"/>
                  </a:lnTo>
                  <a:lnTo>
                    <a:pt x="16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Freeform 24"/>
            <p:cNvSpPr>
              <a:spLocks/>
            </p:cNvSpPr>
            <p:nvPr/>
          </p:nvSpPr>
          <p:spPr bwMode="auto">
            <a:xfrm>
              <a:off x="1911" y="2394"/>
              <a:ext cx="16" cy="11"/>
            </a:xfrm>
            <a:custGeom>
              <a:avLst/>
              <a:gdLst>
                <a:gd name="T0" fmla="*/ 16 w 16"/>
                <a:gd name="T1" fmla="*/ 11 h 11"/>
                <a:gd name="T2" fmla="*/ 0 w 16"/>
                <a:gd name="T3" fmla="*/ 0 h 11"/>
                <a:gd name="T4" fmla="*/ 0 w 16"/>
                <a:gd name="T5" fmla="*/ 11 h 11"/>
                <a:gd name="T6" fmla="*/ 16 w 16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1">
                  <a:moveTo>
                    <a:pt x="16" y="11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1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Freeform 25"/>
            <p:cNvSpPr>
              <a:spLocks/>
            </p:cNvSpPr>
            <p:nvPr/>
          </p:nvSpPr>
          <p:spPr bwMode="auto">
            <a:xfrm>
              <a:off x="1911" y="2394"/>
              <a:ext cx="16" cy="11"/>
            </a:xfrm>
            <a:custGeom>
              <a:avLst/>
              <a:gdLst>
                <a:gd name="T0" fmla="*/ 0 w 16"/>
                <a:gd name="T1" fmla="*/ 0 h 11"/>
                <a:gd name="T2" fmla="*/ 16 w 16"/>
                <a:gd name="T3" fmla="*/ 0 h 11"/>
                <a:gd name="T4" fmla="*/ 16 w 16"/>
                <a:gd name="T5" fmla="*/ 11 h 11"/>
                <a:gd name="T6" fmla="*/ 0 w 16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1">
                  <a:moveTo>
                    <a:pt x="0" y="0"/>
                  </a:moveTo>
                  <a:lnTo>
                    <a:pt x="16" y="0"/>
                  </a:lnTo>
                  <a:lnTo>
                    <a:pt x="16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Freeform 26"/>
            <p:cNvSpPr>
              <a:spLocks/>
            </p:cNvSpPr>
            <p:nvPr/>
          </p:nvSpPr>
          <p:spPr bwMode="auto">
            <a:xfrm>
              <a:off x="1911" y="3301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Freeform 27"/>
            <p:cNvSpPr>
              <a:spLocks/>
            </p:cNvSpPr>
            <p:nvPr/>
          </p:nvSpPr>
          <p:spPr bwMode="auto">
            <a:xfrm>
              <a:off x="1911" y="3301"/>
              <a:ext cx="16" cy="16"/>
            </a:xfrm>
            <a:custGeom>
              <a:avLst/>
              <a:gdLst>
                <a:gd name="T0" fmla="*/ 0 w 16"/>
                <a:gd name="T1" fmla="*/ 0 h 16"/>
                <a:gd name="T2" fmla="*/ 16 w 16"/>
                <a:gd name="T3" fmla="*/ 0 h 16"/>
                <a:gd name="T4" fmla="*/ 16 w 16"/>
                <a:gd name="T5" fmla="*/ 16 h 16"/>
                <a:gd name="T6" fmla="*/ 0 w 1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Freeform 28"/>
            <p:cNvSpPr>
              <a:spLocks/>
            </p:cNvSpPr>
            <p:nvPr/>
          </p:nvSpPr>
          <p:spPr bwMode="auto">
            <a:xfrm>
              <a:off x="4399" y="3301"/>
              <a:ext cx="17" cy="27"/>
            </a:xfrm>
            <a:custGeom>
              <a:avLst/>
              <a:gdLst>
                <a:gd name="T0" fmla="*/ 0 w 17"/>
                <a:gd name="T1" fmla="*/ 27 h 27"/>
                <a:gd name="T2" fmla="*/ 17 w 17"/>
                <a:gd name="T3" fmla="*/ 0 h 27"/>
                <a:gd name="T4" fmla="*/ 0 w 17"/>
                <a:gd name="T5" fmla="*/ 0 h 27"/>
                <a:gd name="T6" fmla="*/ 0 w 17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27">
                  <a:moveTo>
                    <a:pt x="0" y="27"/>
                  </a:moveTo>
                  <a:lnTo>
                    <a:pt x="17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Freeform 29"/>
            <p:cNvSpPr>
              <a:spLocks/>
            </p:cNvSpPr>
            <p:nvPr/>
          </p:nvSpPr>
          <p:spPr bwMode="auto">
            <a:xfrm>
              <a:off x="4399" y="3301"/>
              <a:ext cx="17" cy="27"/>
            </a:xfrm>
            <a:custGeom>
              <a:avLst/>
              <a:gdLst>
                <a:gd name="T0" fmla="*/ 0 w 17"/>
                <a:gd name="T1" fmla="*/ 27 h 27"/>
                <a:gd name="T2" fmla="*/ 17 w 17"/>
                <a:gd name="T3" fmla="*/ 27 h 27"/>
                <a:gd name="T4" fmla="*/ 17 w 17"/>
                <a:gd name="T5" fmla="*/ 0 h 27"/>
                <a:gd name="T6" fmla="*/ 0 w 17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27">
                  <a:moveTo>
                    <a:pt x="0" y="27"/>
                  </a:moveTo>
                  <a:lnTo>
                    <a:pt x="17" y="27"/>
                  </a:lnTo>
                  <a:lnTo>
                    <a:pt x="17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Freeform 30"/>
            <p:cNvSpPr>
              <a:spLocks/>
            </p:cNvSpPr>
            <p:nvPr/>
          </p:nvSpPr>
          <p:spPr bwMode="auto">
            <a:xfrm>
              <a:off x="4043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Freeform 31"/>
            <p:cNvSpPr>
              <a:spLocks/>
            </p:cNvSpPr>
            <p:nvPr/>
          </p:nvSpPr>
          <p:spPr bwMode="auto">
            <a:xfrm>
              <a:off x="4043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Freeform 32"/>
            <p:cNvSpPr>
              <a:spLocks/>
            </p:cNvSpPr>
            <p:nvPr/>
          </p:nvSpPr>
          <p:spPr bwMode="auto">
            <a:xfrm>
              <a:off x="3687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Freeform 33"/>
            <p:cNvSpPr>
              <a:spLocks/>
            </p:cNvSpPr>
            <p:nvPr/>
          </p:nvSpPr>
          <p:spPr bwMode="auto">
            <a:xfrm>
              <a:off x="3687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Freeform 34"/>
            <p:cNvSpPr>
              <a:spLocks/>
            </p:cNvSpPr>
            <p:nvPr/>
          </p:nvSpPr>
          <p:spPr bwMode="auto">
            <a:xfrm>
              <a:off x="3336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Freeform 35"/>
            <p:cNvSpPr>
              <a:spLocks/>
            </p:cNvSpPr>
            <p:nvPr/>
          </p:nvSpPr>
          <p:spPr bwMode="auto">
            <a:xfrm>
              <a:off x="3336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Freeform 36"/>
            <p:cNvSpPr>
              <a:spLocks/>
            </p:cNvSpPr>
            <p:nvPr/>
          </p:nvSpPr>
          <p:spPr bwMode="auto">
            <a:xfrm>
              <a:off x="2980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Freeform 37"/>
            <p:cNvSpPr>
              <a:spLocks/>
            </p:cNvSpPr>
            <p:nvPr/>
          </p:nvSpPr>
          <p:spPr bwMode="auto">
            <a:xfrm>
              <a:off x="2980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Freeform 38"/>
            <p:cNvSpPr>
              <a:spLocks/>
            </p:cNvSpPr>
            <p:nvPr/>
          </p:nvSpPr>
          <p:spPr bwMode="auto">
            <a:xfrm>
              <a:off x="2629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Freeform 39"/>
            <p:cNvSpPr>
              <a:spLocks/>
            </p:cNvSpPr>
            <p:nvPr/>
          </p:nvSpPr>
          <p:spPr bwMode="auto">
            <a:xfrm>
              <a:off x="2629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Freeform 40"/>
            <p:cNvSpPr>
              <a:spLocks/>
            </p:cNvSpPr>
            <p:nvPr/>
          </p:nvSpPr>
          <p:spPr bwMode="auto">
            <a:xfrm>
              <a:off x="2273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Freeform 41"/>
            <p:cNvSpPr>
              <a:spLocks/>
            </p:cNvSpPr>
            <p:nvPr/>
          </p:nvSpPr>
          <p:spPr bwMode="auto">
            <a:xfrm>
              <a:off x="2273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Freeform 42"/>
            <p:cNvSpPr>
              <a:spLocks/>
            </p:cNvSpPr>
            <p:nvPr/>
          </p:nvSpPr>
          <p:spPr bwMode="auto">
            <a:xfrm>
              <a:off x="1922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Freeform 43"/>
            <p:cNvSpPr>
              <a:spLocks/>
            </p:cNvSpPr>
            <p:nvPr/>
          </p:nvSpPr>
          <p:spPr bwMode="auto">
            <a:xfrm>
              <a:off x="1922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Freeform 44"/>
            <p:cNvSpPr>
              <a:spLocks/>
            </p:cNvSpPr>
            <p:nvPr/>
          </p:nvSpPr>
          <p:spPr bwMode="auto">
            <a:xfrm>
              <a:off x="1927" y="1492"/>
              <a:ext cx="2478" cy="1815"/>
            </a:xfrm>
            <a:custGeom>
              <a:avLst/>
              <a:gdLst>
                <a:gd name="T0" fmla="*/ 2478 w 2478"/>
                <a:gd name="T1" fmla="*/ 1815 h 1815"/>
                <a:gd name="T2" fmla="*/ 0 w 2478"/>
                <a:gd name="T3" fmla="*/ 0 h 1815"/>
                <a:gd name="T4" fmla="*/ 0 w 2478"/>
                <a:gd name="T5" fmla="*/ 1815 h 1815"/>
                <a:gd name="T6" fmla="*/ 2478 w 2478"/>
                <a:gd name="T7" fmla="*/ 1815 h 18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78" h="1815">
                  <a:moveTo>
                    <a:pt x="2478" y="1815"/>
                  </a:moveTo>
                  <a:lnTo>
                    <a:pt x="0" y="0"/>
                  </a:lnTo>
                  <a:lnTo>
                    <a:pt x="0" y="1815"/>
                  </a:lnTo>
                  <a:lnTo>
                    <a:pt x="2478" y="18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Freeform 45"/>
            <p:cNvSpPr>
              <a:spLocks/>
            </p:cNvSpPr>
            <p:nvPr/>
          </p:nvSpPr>
          <p:spPr bwMode="auto">
            <a:xfrm>
              <a:off x="1927" y="1492"/>
              <a:ext cx="2478" cy="1815"/>
            </a:xfrm>
            <a:custGeom>
              <a:avLst/>
              <a:gdLst>
                <a:gd name="T0" fmla="*/ 0 w 2478"/>
                <a:gd name="T1" fmla="*/ 0 h 1815"/>
                <a:gd name="T2" fmla="*/ 2478 w 2478"/>
                <a:gd name="T3" fmla="*/ 0 h 1815"/>
                <a:gd name="T4" fmla="*/ 2478 w 2478"/>
                <a:gd name="T5" fmla="*/ 1815 h 1815"/>
                <a:gd name="T6" fmla="*/ 0 w 2478"/>
                <a:gd name="T7" fmla="*/ 0 h 18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78" h="1815">
                  <a:moveTo>
                    <a:pt x="0" y="0"/>
                  </a:moveTo>
                  <a:lnTo>
                    <a:pt x="2478" y="0"/>
                  </a:lnTo>
                  <a:lnTo>
                    <a:pt x="2478" y="1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Rectangle 46"/>
            <p:cNvSpPr>
              <a:spLocks noChangeArrowheads="1"/>
            </p:cNvSpPr>
            <p:nvPr/>
          </p:nvSpPr>
          <p:spPr bwMode="auto">
            <a:xfrm>
              <a:off x="1927" y="1492"/>
              <a:ext cx="2478" cy="1815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Freeform 47"/>
            <p:cNvSpPr>
              <a:spLocks/>
            </p:cNvSpPr>
            <p:nvPr/>
          </p:nvSpPr>
          <p:spPr bwMode="auto">
            <a:xfrm>
              <a:off x="1927" y="1584"/>
              <a:ext cx="2478" cy="1539"/>
            </a:xfrm>
            <a:custGeom>
              <a:avLst/>
              <a:gdLst>
                <a:gd name="T0" fmla="*/ 0 w 2478"/>
                <a:gd name="T1" fmla="*/ 1539 h 1539"/>
                <a:gd name="T2" fmla="*/ 356 w 2478"/>
                <a:gd name="T3" fmla="*/ 724 h 1539"/>
                <a:gd name="T4" fmla="*/ 707 w 2478"/>
                <a:gd name="T5" fmla="*/ 907 h 1539"/>
                <a:gd name="T6" fmla="*/ 1064 w 2478"/>
                <a:gd name="T7" fmla="*/ 0 h 1539"/>
                <a:gd name="T8" fmla="*/ 1414 w 2478"/>
                <a:gd name="T9" fmla="*/ 362 h 1539"/>
                <a:gd name="T10" fmla="*/ 1771 w 2478"/>
                <a:gd name="T11" fmla="*/ 454 h 1539"/>
                <a:gd name="T12" fmla="*/ 2122 w 2478"/>
                <a:gd name="T13" fmla="*/ 999 h 1539"/>
                <a:gd name="T14" fmla="*/ 2478 w 2478"/>
                <a:gd name="T15" fmla="*/ 1539 h 15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78" h="1539">
                  <a:moveTo>
                    <a:pt x="0" y="1539"/>
                  </a:moveTo>
                  <a:lnTo>
                    <a:pt x="356" y="724"/>
                  </a:lnTo>
                  <a:lnTo>
                    <a:pt x="707" y="907"/>
                  </a:lnTo>
                  <a:lnTo>
                    <a:pt x="1064" y="0"/>
                  </a:lnTo>
                  <a:lnTo>
                    <a:pt x="1414" y="362"/>
                  </a:lnTo>
                  <a:lnTo>
                    <a:pt x="1771" y="454"/>
                  </a:lnTo>
                  <a:lnTo>
                    <a:pt x="2122" y="999"/>
                  </a:lnTo>
                  <a:lnTo>
                    <a:pt x="2478" y="1539"/>
                  </a:lnTo>
                </a:path>
              </a:pathLst>
            </a:custGeom>
            <a:noFill/>
            <a:ln w="793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Line 48"/>
            <p:cNvSpPr>
              <a:spLocks noChangeShapeType="1"/>
            </p:cNvSpPr>
            <p:nvPr/>
          </p:nvSpPr>
          <p:spPr bwMode="auto">
            <a:xfrm flipV="1">
              <a:off x="1927" y="1492"/>
              <a:ext cx="1" cy="18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Line 49"/>
            <p:cNvSpPr>
              <a:spLocks noChangeShapeType="1"/>
            </p:cNvSpPr>
            <p:nvPr/>
          </p:nvSpPr>
          <p:spPr bwMode="auto">
            <a:xfrm>
              <a:off x="1927" y="3307"/>
              <a:ext cx="247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Pie chart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Percentages of categories.</a:t>
            </a:r>
          </a:p>
          <a:p>
            <a:pPr eaLnBrk="1" hangingPunct="1"/>
            <a:endParaRPr lang="en-US" altLang="zh-TW" smtClean="0">
              <a:ea typeface="新細明體" pitchFamily="18" charset="-120"/>
            </a:endParaRP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A circle is divided into sectors (pie-shaped pieces) which are proportional in size to the corresponding percentages</a:t>
            </a:r>
          </a:p>
          <a:p>
            <a:pPr eaLnBrk="1" hangingPunct="1"/>
            <a:endParaRPr lang="en-US" altLang="zh-TW" smtClean="0">
              <a:ea typeface="新細明體" pitchFamily="18" charset="-120"/>
            </a:endParaRP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Avoid 3-D pie chart!!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Pie chart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2305050" y="1828800"/>
            <a:ext cx="5133975" cy="4106863"/>
            <a:chOff x="1452" y="1152"/>
            <a:chExt cx="3234" cy="2587"/>
          </a:xfrm>
        </p:grpSpPr>
        <p:grpSp>
          <p:nvGrpSpPr>
            <p:cNvPr id="14340" name="Group 4"/>
            <p:cNvGrpSpPr>
              <a:grpSpLocks/>
            </p:cNvGrpSpPr>
            <p:nvPr/>
          </p:nvGrpSpPr>
          <p:grpSpPr bwMode="auto">
            <a:xfrm>
              <a:off x="1452" y="1152"/>
              <a:ext cx="3234" cy="2587"/>
              <a:chOff x="1452" y="1152"/>
              <a:chExt cx="3234" cy="2587"/>
            </a:xfrm>
          </p:grpSpPr>
          <p:sp>
            <p:nvSpPr>
              <p:cNvPr id="14538" name="Freeform 5"/>
              <p:cNvSpPr>
                <a:spLocks/>
              </p:cNvSpPr>
              <p:nvPr/>
            </p:nvSpPr>
            <p:spPr bwMode="auto">
              <a:xfrm>
                <a:off x="1452" y="1152"/>
                <a:ext cx="3234" cy="2587"/>
              </a:xfrm>
              <a:custGeom>
                <a:avLst/>
                <a:gdLst>
                  <a:gd name="T0" fmla="*/ 3234 w 3234"/>
                  <a:gd name="T1" fmla="*/ 2587 h 2587"/>
                  <a:gd name="T2" fmla="*/ 0 w 3234"/>
                  <a:gd name="T3" fmla="*/ 0 h 2587"/>
                  <a:gd name="T4" fmla="*/ 0 w 3234"/>
                  <a:gd name="T5" fmla="*/ 2587 h 2587"/>
                  <a:gd name="T6" fmla="*/ 3234 w 3234"/>
                  <a:gd name="T7" fmla="*/ 2587 h 25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34" h="2587">
                    <a:moveTo>
                      <a:pt x="3234" y="2587"/>
                    </a:moveTo>
                    <a:lnTo>
                      <a:pt x="0" y="0"/>
                    </a:lnTo>
                    <a:lnTo>
                      <a:pt x="0" y="2587"/>
                    </a:lnTo>
                    <a:lnTo>
                      <a:pt x="3234" y="258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9" name="Freeform 6"/>
              <p:cNvSpPr>
                <a:spLocks/>
              </p:cNvSpPr>
              <p:nvPr/>
            </p:nvSpPr>
            <p:spPr bwMode="auto">
              <a:xfrm>
                <a:off x="1452" y="1152"/>
                <a:ext cx="3234" cy="2587"/>
              </a:xfrm>
              <a:custGeom>
                <a:avLst/>
                <a:gdLst>
                  <a:gd name="T0" fmla="*/ 0 w 3234"/>
                  <a:gd name="T1" fmla="*/ 0 h 2587"/>
                  <a:gd name="T2" fmla="*/ 3234 w 3234"/>
                  <a:gd name="T3" fmla="*/ 0 h 2587"/>
                  <a:gd name="T4" fmla="*/ 3234 w 3234"/>
                  <a:gd name="T5" fmla="*/ 2587 h 2587"/>
                  <a:gd name="T6" fmla="*/ 0 w 3234"/>
                  <a:gd name="T7" fmla="*/ 0 h 25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34" h="2587">
                    <a:moveTo>
                      <a:pt x="0" y="0"/>
                    </a:moveTo>
                    <a:lnTo>
                      <a:pt x="3234" y="0"/>
                    </a:lnTo>
                    <a:lnTo>
                      <a:pt x="3234" y="25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0" name="Freeform 7"/>
              <p:cNvSpPr>
                <a:spLocks/>
              </p:cNvSpPr>
              <p:nvPr/>
            </p:nvSpPr>
            <p:spPr bwMode="auto">
              <a:xfrm>
                <a:off x="1452" y="1152"/>
                <a:ext cx="3234" cy="2587"/>
              </a:xfrm>
              <a:custGeom>
                <a:avLst/>
                <a:gdLst>
                  <a:gd name="T0" fmla="*/ 3234 w 3234"/>
                  <a:gd name="T1" fmla="*/ 2587 h 2587"/>
                  <a:gd name="T2" fmla="*/ 0 w 3234"/>
                  <a:gd name="T3" fmla="*/ 0 h 2587"/>
                  <a:gd name="T4" fmla="*/ 0 w 3234"/>
                  <a:gd name="T5" fmla="*/ 2587 h 2587"/>
                  <a:gd name="T6" fmla="*/ 3234 w 3234"/>
                  <a:gd name="T7" fmla="*/ 2587 h 25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34" h="2587">
                    <a:moveTo>
                      <a:pt x="3234" y="2587"/>
                    </a:moveTo>
                    <a:lnTo>
                      <a:pt x="0" y="0"/>
                    </a:lnTo>
                    <a:lnTo>
                      <a:pt x="0" y="2587"/>
                    </a:lnTo>
                    <a:lnTo>
                      <a:pt x="3234" y="258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1" name="Freeform 8"/>
              <p:cNvSpPr>
                <a:spLocks/>
              </p:cNvSpPr>
              <p:nvPr/>
            </p:nvSpPr>
            <p:spPr bwMode="auto">
              <a:xfrm>
                <a:off x="1452" y="1152"/>
                <a:ext cx="3234" cy="2587"/>
              </a:xfrm>
              <a:custGeom>
                <a:avLst/>
                <a:gdLst>
                  <a:gd name="T0" fmla="*/ 0 w 3234"/>
                  <a:gd name="T1" fmla="*/ 0 h 2587"/>
                  <a:gd name="T2" fmla="*/ 3234 w 3234"/>
                  <a:gd name="T3" fmla="*/ 0 h 2587"/>
                  <a:gd name="T4" fmla="*/ 3234 w 3234"/>
                  <a:gd name="T5" fmla="*/ 2587 h 2587"/>
                  <a:gd name="T6" fmla="*/ 0 w 3234"/>
                  <a:gd name="T7" fmla="*/ 0 h 25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34" h="2587">
                    <a:moveTo>
                      <a:pt x="0" y="0"/>
                    </a:moveTo>
                    <a:lnTo>
                      <a:pt x="3234" y="0"/>
                    </a:lnTo>
                    <a:lnTo>
                      <a:pt x="3234" y="25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" name="Rectangle 9"/>
              <p:cNvSpPr>
                <a:spLocks noChangeArrowheads="1"/>
              </p:cNvSpPr>
              <p:nvPr/>
            </p:nvSpPr>
            <p:spPr bwMode="auto">
              <a:xfrm>
                <a:off x="1986" y="1233"/>
                <a:ext cx="2359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zh-TW">
                    <a:solidFill>
                      <a:srgbClr val="000000"/>
                    </a:solidFill>
                    <a:ea typeface="新細明體" pitchFamily="18" charset="-120"/>
                  </a:rPr>
                  <a:t>Examination scores for 80 students</a:t>
                </a:r>
                <a:endParaRPr lang="en-US" altLang="zh-TW" sz="24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14543" name="Freeform 10"/>
              <p:cNvSpPr>
                <a:spLocks/>
              </p:cNvSpPr>
              <p:nvPr/>
            </p:nvSpPr>
            <p:spPr bwMode="auto">
              <a:xfrm>
                <a:off x="2974" y="2248"/>
                <a:ext cx="98" cy="594"/>
              </a:xfrm>
              <a:custGeom>
                <a:avLst/>
                <a:gdLst>
                  <a:gd name="T0" fmla="*/ 98 w 98"/>
                  <a:gd name="T1" fmla="*/ 0 h 594"/>
                  <a:gd name="T2" fmla="*/ 0 w 98"/>
                  <a:gd name="T3" fmla="*/ 6 h 594"/>
                  <a:gd name="T4" fmla="*/ 98 w 98"/>
                  <a:gd name="T5" fmla="*/ 594 h 594"/>
                  <a:gd name="T6" fmla="*/ 98 w 98"/>
                  <a:gd name="T7" fmla="*/ 0 h 59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8" h="594">
                    <a:moveTo>
                      <a:pt x="98" y="0"/>
                    </a:moveTo>
                    <a:lnTo>
                      <a:pt x="0" y="6"/>
                    </a:lnTo>
                    <a:lnTo>
                      <a:pt x="98" y="594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4" name="Freeform 11"/>
              <p:cNvSpPr>
                <a:spLocks/>
              </p:cNvSpPr>
              <p:nvPr/>
            </p:nvSpPr>
            <p:spPr bwMode="auto">
              <a:xfrm>
                <a:off x="2974" y="2248"/>
                <a:ext cx="98" cy="6"/>
              </a:xfrm>
              <a:custGeom>
                <a:avLst/>
                <a:gdLst>
                  <a:gd name="T0" fmla="*/ 98 w 98"/>
                  <a:gd name="T1" fmla="*/ 0 h 6"/>
                  <a:gd name="T2" fmla="*/ 11 w 98"/>
                  <a:gd name="T3" fmla="*/ 6 h 6"/>
                  <a:gd name="T4" fmla="*/ 0 w 98"/>
                  <a:gd name="T5" fmla="*/ 6 h 6"/>
                  <a:gd name="T6" fmla="*/ 98 w 98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8" h="6">
                    <a:moveTo>
                      <a:pt x="98" y="0"/>
                    </a:moveTo>
                    <a:lnTo>
                      <a:pt x="11" y="6"/>
                    </a:lnTo>
                    <a:lnTo>
                      <a:pt x="0" y="6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5" name="Freeform 12"/>
              <p:cNvSpPr>
                <a:spLocks/>
              </p:cNvSpPr>
              <p:nvPr/>
            </p:nvSpPr>
            <p:spPr bwMode="auto">
              <a:xfrm>
                <a:off x="2985" y="2248"/>
                <a:ext cx="87" cy="6"/>
              </a:xfrm>
              <a:custGeom>
                <a:avLst/>
                <a:gdLst>
                  <a:gd name="T0" fmla="*/ 76 w 87"/>
                  <a:gd name="T1" fmla="*/ 0 h 6"/>
                  <a:gd name="T2" fmla="*/ 0 w 87"/>
                  <a:gd name="T3" fmla="*/ 6 h 6"/>
                  <a:gd name="T4" fmla="*/ 87 w 87"/>
                  <a:gd name="T5" fmla="*/ 0 h 6"/>
                  <a:gd name="T6" fmla="*/ 76 w 87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6">
                    <a:moveTo>
                      <a:pt x="76" y="0"/>
                    </a:moveTo>
                    <a:lnTo>
                      <a:pt x="0" y="6"/>
                    </a:lnTo>
                    <a:lnTo>
                      <a:pt x="87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6" name="Freeform 13"/>
              <p:cNvSpPr>
                <a:spLocks/>
              </p:cNvSpPr>
              <p:nvPr/>
            </p:nvSpPr>
            <p:spPr bwMode="auto">
              <a:xfrm>
                <a:off x="2985" y="2248"/>
                <a:ext cx="76" cy="6"/>
              </a:xfrm>
              <a:custGeom>
                <a:avLst/>
                <a:gdLst>
                  <a:gd name="T0" fmla="*/ 76 w 76"/>
                  <a:gd name="T1" fmla="*/ 0 h 6"/>
                  <a:gd name="T2" fmla="*/ 11 w 76"/>
                  <a:gd name="T3" fmla="*/ 6 h 6"/>
                  <a:gd name="T4" fmla="*/ 0 w 76"/>
                  <a:gd name="T5" fmla="*/ 6 h 6"/>
                  <a:gd name="T6" fmla="*/ 76 w 76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" h="6">
                    <a:moveTo>
                      <a:pt x="76" y="0"/>
                    </a:moveTo>
                    <a:lnTo>
                      <a:pt x="11" y="6"/>
                    </a:lnTo>
                    <a:lnTo>
                      <a:pt x="0" y="6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7" name="Freeform 14"/>
              <p:cNvSpPr>
                <a:spLocks/>
              </p:cNvSpPr>
              <p:nvPr/>
            </p:nvSpPr>
            <p:spPr bwMode="auto">
              <a:xfrm>
                <a:off x="2996" y="2248"/>
                <a:ext cx="65" cy="6"/>
              </a:xfrm>
              <a:custGeom>
                <a:avLst/>
                <a:gdLst>
                  <a:gd name="T0" fmla="*/ 54 w 65"/>
                  <a:gd name="T1" fmla="*/ 0 h 6"/>
                  <a:gd name="T2" fmla="*/ 0 w 65"/>
                  <a:gd name="T3" fmla="*/ 6 h 6"/>
                  <a:gd name="T4" fmla="*/ 65 w 65"/>
                  <a:gd name="T5" fmla="*/ 0 h 6"/>
                  <a:gd name="T6" fmla="*/ 54 w 65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5" h="6">
                    <a:moveTo>
                      <a:pt x="54" y="0"/>
                    </a:moveTo>
                    <a:lnTo>
                      <a:pt x="0" y="6"/>
                    </a:lnTo>
                    <a:lnTo>
                      <a:pt x="65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8" name="Freeform 15"/>
              <p:cNvSpPr>
                <a:spLocks/>
              </p:cNvSpPr>
              <p:nvPr/>
            </p:nvSpPr>
            <p:spPr bwMode="auto">
              <a:xfrm>
                <a:off x="2996" y="2248"/>
                <a:ext cx="54" cy="6"/>
              </a:xfrm>
              <a:custGeom>
                <a:avLst/>
                <a:gdLst>
                  <a:gd name="T0" fmla="*/ 54 w 54"/>
                  <a:gd name="T1" fmla="*/ 0 h 6"/>
                  <a:gd name="T2" fmla="*/ 11 w 54"/>
                  <a:gd name="T3" fmla="*/ 6 h 6"/>
                  <a:gd name="T4" fmla="*/ 0 w 54"/>
                  <a:gd name="T5" fmla="*/ 6 h 6"/>
                  <a:gd name="T6" fmla="*/ 54 w 54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4" h="6">
                    <a:moveTo>
                      <a:pt x="54" y="0"/>
                    </a:moveTo>
                    <a:lnTo>
                      <a:pt x="11" y="6"/>
                    </a:lnTo>
                    <a:lnTo>
                      <a:pt x="0" y="6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9" name="Freeform 16"/>
              <p:cNvSpPr>
                <a:spLocks/>
              </p:cNvSpPr>
              <p:nvPr/>
            </p:nvSpPr>
            <p:spPr bwMode="auto">
              <a:xfrm>
                <a:off x="3007" y="2248"/>
                <a:ext cx="43" cy="6"/>
              </a:xfrm>
              <a:custGeom>
                <a:avLst/>
                <a:gdLst>
                  <a:gd name="T0" fmla="*/ 32 w 43"/>
                  <a:gd name="T1" fmla="*/ 0 h 6"/>
                  <a:gd name="T2" fmla="*/ 0 w 43"/>
                  <a:gd name="T3" fmla="*/ 6 h 6"/>
                  <a:gd name="T4" fmla="*/ 43 w 43"/>
                  <a:gd name="T5" fmla="*/ 0 h 6"/>
                  <a:gd name="T6" fmla="*/ 32 w 43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3" h="6">
                    <a:moveTo>
                      <a:pt x="32" y="0"/>
                    </a:moveTo>
                    <a:lnTo>
                      <a:pt x="0" y="6"/>
                    </a:lnTo>
                    <a:lnTo>
                      <a:pt x="43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0" name="Freeform 17"/>
              <p:cNvSpPr>
                <a:spLocks/>
              </p:cNvSpPr>
              <p:nvPr/>
            </p:nvSpPr>
            <p:spPr bwMode="auto">
              <a:xfrm>
                <a:off x="3007" y="2248"/>
                <a:ext cx="32" cy="6"/>
              </a:xfrm>
              <a:custGeom>
                <a:avLst/>
                <a:gdLst>
                  <a:gd name="T0" fmla="*/ 32 w 32"/>
                  <a:gd name="T1" fmla="*/ 0 h 6"/>
                  <a:gd name="T2" fmla="*/ 11 w 32"/>
                  <a:gd name="T3" fmla="*/ 6 h 6"/>
                  <a:gd name="T4" fmla="*/ 0 w 32"/>
                  <a:gd name="T5" fmla="*/ 6 h 6"/>
                  <a:gd name="T6" fmla="*/ 32 w 32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6">
                    <a:moveTo>
                      <a:pt x="32" y="0"/>
                    </a:moveTo>
                    <a:lnTo>
                      <a:pt x="11" y="6"/>
                    </a:lnTo>
                    <a:lnTo>
                      <a:pt x="0" y="6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1" name="Freeform 18"/>
              <p:cNvSpPr>
                <a:spLocks/>
              </p:cNvSpPr>
              <p:nvPr/>
            </p:nvSpPr>
            <p:spPr bwMode="auto">
              <a:xfrm>
                <a:off x="3018" y="2248"/>
                <a:ext cx="21" cy="6"/>
              </a:xfrm>
              <a:custGeom>
                <a:avLst/>
                <a:gdLst>
                  <a:gd name="T0" fmla="*/ 10 w 21"/>
                  <a:gd name="T1" fmla="*/ 0 h 6"/>
                  <a:gd name="T2" fmla="*/ 0 w 21"/>
                  <a:gd name="T3" fmla="*/ 6 h 6"/>
                  <a:gd name="T4" fmla="*/ 21 w 21"/>
                  <a:gd name="T5" fmla="*/ 0 h 6"/>
                  <a:gd name="T6" fmla="*/ 10 w 21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6">
                    <a:moveTo>
                      <a:pt x="10" y="0"/>
                    </a:moveTo>
                    <a:lnTo>
                      <a:pt x="0" y="6"/>
                    </a:lnTo>
                    <a:lnTo>
                      <a:pt x="21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2" name="Freeform 19"/>
              <p:cNvSpPr>
                <a:spLocks/>
              </p:cNvSpPr>
              <p:nvPr/>
            </p:nvSpPr>
            <p:spPr bwMode="auto">
              <a:xfrm>
                <a:off x="2974" y="2248"/>
                <a:ext cx="98" cy="594"/>
              </a:xfrm>
              <a:custGeom>
                <a:avLst/>
                <a:gdLst>
                  <a:gd name="T0" fmla="*/ 98 w 98"/>
                  <a:gd name="T1" fmla="*/ 594 h 594"/>
                  <a:gd name="T2" fmla="*/ 0 w 98"/>
                  <a:gd name="T3" fmla="*/ 6 h 594"/>
                  <a:gd name="T4" fmla="*/ 11 w 98"/>
                  <a:gd name="T5" fmla="*/ 6 h 594"/>
                  <a:gd name="T6" fmla="*/ 22 w 98"/>
                  <a:gd name="T7" fmla="*/ 6 h 594"/>
                  <a:gd name="T8" fmla="*/ 33 w 98"/>
                  <a:gd name="T9" fmla="*/ 6 h 594"/>
                  <a:gd name="T10" fmla="*/ 44 w 98"/>
                  <a:gd name="T11" fmla="*/ 6 h 594"/>
                  <a:gd name="T12" fmla="*/ 54 w 98"/>
                  <a:gd name="T13" fmla="*/ 0 h 594"/>
                  <a:gd name="T14" fmla="*/ 65 w 98"/>
                  <a:gd name="T15" fmla="*/ 0 h 594"/>
                  <a:gd name="T16" fmla="*/ 76 w 98"/>
                  <a:gd name="T17" fmla="*/ 0 h 594"/>
                  <a:gd name="T18" fmla="*/ 87 w 98"/>
                  <a:gd name="T19" fmla="*/ 0 h 594"/>
                  <a:gd name="T20" fmla="*/ 98 w 98"/>
                  <a:gd name="T21" fmla="*/ 0 h 594"/>
                  <a:gd name="T22" fmla="*/ 98 w 98"/>
                  <a:gd name="T23" fmla="*/ 594 h 59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8" h="594">
                    <a:moveTo>
                      <a:pt x="98" y="594"/>
                    </a:moveTo>
                    <a:lnTo>
                      <a:pt x="0" y="6"/>
                    </a:lnTo>
                    <a:lnTo>
                      <a:pt x="11" y="6"/>
                    </a:lnTo>
                    <a:lnTo>
                      <a:pt x="22" y="6"/>
                    </a:lnTo>
                    <a:lnTo>
                      <a:pt x="33" y="6"/>
                    </a:lnTo>
                    <a:lnTo>
                      <a:pt x="44" y="6"/>
                    </a:lnTo>
                    <a:lnTo>
                      <a:pt x="54" y="0"/>
                    </a:lnTo>
                    <a:lnTo>
                      <a:pt x="65" y="0"/>
                    </a:lnTo>
                    <a:lnTo>
                      <a:pt x="76" y="0"/>
                    </a:lnTo>
                    <a:lnTo>
                      <a:pt x="87" y="0"/>
                    </a:lnTo>
                    <a:lnTo>
                      <a:pt x="98" y="0"/>
                    </a:lnTo>
                    <a:lnTo>
                      <a:pt x="98" y="594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3" name="Freeform 20"/>
              <p:cNvSpPr>
                <a:spLocks/>
              </p:cNvSpPr>
              <p:nvPr/>
            </p:nvSpPr>
            <p:spPr bwMode="auto">
              <a:xfrm>
                <a:off x="2645" y="2254"/>
                <a:ext cx="427" cy="588"/>
              </a:xfrm>
              <a:custGeom>
                <a:avLst/>
                <a:gdLst>
                  <a:gd name="T0" fmla="*/ 329 w 427"/>
                  <a:gd name="T1" fmla="*/ 0 h 588"/>
                  <a:gd name="T2" fmla="*/ 0 w 427"/>
                  <a:gd name="T3" fmla="*/ 167 h 588"/>
                  <a:gd name="T4" fmla="*/ 427 w 427"/>
                  <a:gd name="T5" fmla="*/ 588 h 588"/>
                  <a:gd name="T6" fmla="*/ 329 w 427"/>
                  <a:gd name="T7" fmla="*/ 0 h 5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27" h="588">
                    <a:moveTo>
                      <a:pt x="329" y="0"/>
                    </a:moveTo>
                    <a:lnTo>
                      <a:pt x="0" y="167"/>
                    </a:lnTo>
                    <a:lnTo>
                      <a:pt x="427" y="588"/>
                    </a:lnTo>
                    <a:lnTo>
                      <a:pt x="329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4" name="Freeform 21"/>
              <p:cNvSpPr>
                <a:spLocks/>
              </p:cNvSpPr>
              <p:nvPr/>
            </p:nvSpPr>
            <p:spPr bwMode="auto">
              <a:xfrm>
                <a:off x="2645" y="2254"/>
                <a:ext cx="329" cy="167"/>
              </a:xfrm>
              <a:custGeom>
                <a:avLst/>
                <a:gdLst>
                  <a:gd name="T0" fmla="*/ 329 w 329"/>
                  <a:gd name="T1" fmla="*/ 0 h 167"/>
                  <a:gd name="T2" fmla="*/ 11 w 329"/>
                  <a:gd name="T3" fmla="*/ 162 h 167"/>
                  <a:gd name="T4" fmla="*/ 0 w 329"/>
                  <a:gd name="T5" fmla="*/ 167 h 167"/>
                  <a:gd name="T6" fmla="*/ 329 w 329"/>
                  <a:gd name="T7" fmla="*/ 0 h 16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9" h="167">
                    <a:moveTo>
                      <a:pt x="329" y="0"/>
                    </a:moveTo>
                    <a:lnTo>
                      <a:pt x="11" y="162"/>
                    </a:lnTo>
                    <a:lnTo>
                      <a:pt x="0" y="167"/>
                    </a:lnTo>
                    <a:lnTo>
                      <a:pt x="329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5" name="Freeform 22"/>
              <p:cNvSpPr>
                <a:spLocks/>
              </p:cNvSpPr>
              <p:nvPr/>
            </p:nvSpPr>
            <p:spPr bwMode="auto">
              <a:xfrm>
                <a:off x="2656" y="2254"/>
                <a:ext cx="318" cy="162"/>
              </a:xfrm>
              <a:custGeom>
                <a:avLst/>
                <a:gdLst>
                  <a:gd name="T0" fmla="*/ 308 w 318"/>
                  <a:gd name="T1" fmla="*/ 5 h 162"/>
                  <a:gd name="T2" fmla="*/ 0 w 318"/>
                  <a:gd name="T3" fmla="*/ 162 h 162"/>
                  <a:gd name="T4" fmla="*/ 318 w 318"/>
                  <a:gd name="T5" fmla="*/ 0 h 162"/>
                  <a:gd name="T6" fmla="*/ 308 w 318"/>
                  <a:gd name="T7" fmla="*/ 5 h 16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8" h="162">
                    <a:moveTo>
                      <a:pt x="308" y="5"/>
                    </a:moveTo>
                    <a:lnTo>
                      <a:pt x="0" y="162"/>
                    </a:lnTo>
                    <a:lnTo>
                      <a:pt x="318" y="0"/>
                    </a:lnTo>
                    <a:lnTo>
                      <a:pt x="308" y="5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6" name="Freeform 23"/>
              <p:cNvSpPr>
                <a:spLocks/>
              </p:cNvSpPr>
              <p:nvPr/>
            </p:nvSpPr>
            <p:spPr bwMode="auto">
              <a:xfrm>
                <a:off x="2656" y="2259"/>
                <a:ext cx="308" cy="157"/>
              </a:xfrm>
              <a:custGeom>
                <a:avLst/>
                <a:gdLst>
                  <a:gd name="T0" fmla="*/ 308 w 308"/>
                  <a:gd name="T1" fmla="*/ 0 h 157"/>
                  <a:gd name="T2" fmla="*/ 5 w 308"/>
                  <a:gd name="T3" fmla="*/ 151 h 157"/>
                  <a:gd name="T4" fmla="*/ 0 w 308"/>
                  <a:gd name="T5" fmla="*/ 157 h 157"/>
                  <a:gd name="T6" fmla="*/ 308 w 308"/>
                  <a:gd name="T7" fmla="*/ 0 h 15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8" h="157">
                    <a:moveTo>
                      <a:pt x="308" y="0"/>
                    </a:moveTo>
                    <a:lnTo>
                      <a:pt x="5" y="151"/>
                    </a:lnTo>
                    <a:lnTo>
                      <a:pt x="0" y="157"/>
                    </a:lnTo>
                    <a:lnTo>
                      <a:pt x="308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7" name="Freeform 24"/>
              <p:cNvSpPr>
                <a:spLocks/>
              </p:cNvSpPr>
              <p:nvPr/>
            </p:nvSpPr>
            <p:spPr bwMode="auto">
              <a:xfrm>
                <a:off x="2661" y="2259"/>
                <a:ext cx="303" cy="151"/>
              </a:xfrm>
              <a:custGeom>
                <a:avLst/>
                <a:gdLst>
                  <a:gd name="T0" fmla="*/ 292 w 303"/>
                  <a:gd name="T1" fmla="*/ 0 h 151"/>
                  <a:gd name="T2" fmla="*/ 0 w 303"/>
                  <a:gd name="T3" fmla="*/ 151 h 151"/>
                  <a:gd name="T4" fmla="*/ 303 w 303"/>
                  <a:gd name="T5" fmla="*/ 0 h 151"/>
                  <a:gd name="T6" fmla="*/ 292 w 303"/>
                  <a:gd name="T7" fmla="*/ 0 h 1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3" h="151">
                    <a:moveTo>
                      <a:pt x="292" y="0"/>
                    </a:moveTo>
                    <a:lnTo>
                      <a:pt x="0" y="151"/>
                    </a:lnTo>
                    <a:lnTo>
                      <a:pt x="303" y="0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8" name="Freeform 25"/>
              <p:cNvSpPr>
                <a:spLocks/>
              </p:cNvSpPr>
              <p:nvPr/>
            </p:nvSpPr>
            <p:spPr bwMode="auto">
              <a:xfrm>
                <a:off x="2661" y="2259"/>
                <a:ext cx="292" cy="151"/>
              </a:xfrm>
              <a:custGeom>
                <a:avLst/>
                <a:gdLst>
                  <a:gd name="T0" fmla="*/ 292 w 292"/>
                  <a:gd name="T1" fmla="*/ 0 h 151"/>
                  <a:gd name="T2" fmla="*/ 11 w 292"/>
                  <a:gd name="T3" fmla="*/ 140 h 151"/>
                  <a:gd name="T4" fmla="*/ 0 w 292"/>
                  <a:gd name="T5" fmla="*/ 151 h 151"/>
                  <a:gd name="T6" fmla="*/ 292 w 292"/>
                  <a:gd name="T7" fmla="*/ 0 h 1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2" h="151">
                    <a:moveTo>
                      <a:pt x="292" y="0"/>
                    </a:moveTo>
                    <a:lnTo>
                      <a:pt x="11" y="140"/>
                    </a:lnTo>
                    <a:lnTo>
                      <a:pt x="0" y="151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9" name="Freeform 26"/>
              <p:cNvSpPr>
                <a:spLocks/>
              </p:cNvSpPr>
              <p:nvPr/>
            </p:nvSpPr>
            <p:spPr bwMode="auto">
              <a:xfrm>
                <a:off x="2672" y="2259"/>
                <a:ext cx="281" cy="140"/>
              </a:xfrm>
              <a:custGeom>
                <a:avLst/>
                <a:gdLst>
                  <a:gd name="T0" fmla="*/ 275 w 281"/>
                  <a:gd name="T1" fmla="*/ 5 h 140"/>
                  <a:gd name="T2" fmla="*/ 0 w 281"/>
                  <a:gd name="T3" fmla="*/ 140 h 140"/>
                  <a:gd name="T4" fmla="*/ 281 w 281"/>
                  <a:gd name="T5" fmla="*/ 0 h 140"/>
                  <a:gd name="T6" fmla="*/ 275 w 281"/>
                  <a:gd name="T7" fmla="*/ 5 h 14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1" h="140">
                    <a:moveTo>
                      <a:pt x="275" y="5"/>
                    </a:moveTo>
                    <a:lnTo>
                      <a:pt x="0" y="140"/>
                    </a:lnTo>
                    <a:lnTo>
                      <a:pt x="281" y="0"/>
                    </a:lnTo>
                    <a:lnTo>
                      <a:pt x="275" y="5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0" name="Freeform 27"/>
              <p:cNvSpPr>
                <a:spLocks/>
              </p:cNvSpPr>
              <p:nvPr/>
            </p:nvSpPr>
            <p:spPr bwMode="auto">
              <a:xfrm>
                <a:off x="2672" y="2264"/>
                <a:ext cx="275" cy="135"/>
              </a:xfrm>
              <a:custGeom>
                <a:avLst/>
                <a:gdLst>
                  <a:gd name="T0" fmla="*/ 275 w 275"/>
                  <a:gd name="T1" fmla="*/ 0 h 135"/>
                  <a:gd name="T2" fmla="*/ 5 w 275"/>
                  <a:gd name="T3" fmla="*/ 130 h 135"/>
                  <a:gd name="T4" fmla="*/ 0 w 275"/>
                  <a:gd name="T5" fmla="*/ 135 h 135"/>
                  <a:gd name="T6" fmla="*/ 275 w 275"/>
                  <a:gd name="T7" fmla="*/ 0 h 1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5" h="135">
                    <a:moveTo>
                      <a:pt x="275" y="0"/>
                    </a:moveTo>
                    <a:lnTo>
                      <a:pt x="5" y="130"/>
                    </a:lnTo>
                    <a:lnTo>
                      <a:pt x="0" y="135"/>
                    </a:lnTo>
                    <a:lnTo>
                      <a:pt x="275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1" name="Freeform 28"/>
              <p:cNvSpPr>
                <a:spLocks/>
              </p:cNvSpPr>
              <p:nvPr/>
            </p:nvSpPr>
            <p:spPr bwMode="auto">
              <a:xfrm>
                <a:off x="2677" y="2264"/>
                <a:ext cx="270" cy="130"/>
              </a:xfrm>
              <a:custGeom>
                <a:avLst/>
                <a:gdLst>
                  <a:gd name="T0" fmla="*/ 260 w 270"/>
                  <a:gd name="T1" fmla="*/ 0 h 130"/>
                  <a:gd name="T2" fmla="*/ 0 w 270"/>
                  <a:gd name="T3" fmla="*/ 130 h 130"/>
                  <a:gd name="T4" fmla="*/ 270 w 270"/>
                  <a:gd name="T5" fmla="*/ 0 h 130"/>
                  <a:gd name="T6" fmla="*/ 260 w 270"/>
                  <a:gd name="T7" fmla="*/ 0 h 1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0" h="130">
                    <a:moveTo>
                      <a:pt x="260" y="0"/>
                    </a:moveTo>
                    <a:lnTo>
                      <a:pt x="0" y="130"/>
                    </a:lnTo>
                    <a:lnTo>
                      <a:pt x="270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2" name="Freeform 29"/>
              <p:cNvSpPr>
                <a:spLocks/>
              </p:cNvSpPr>
              <p:nvPr/>
            </p:nvSpPr>
            <p:spPr bwMode="auto">
              <a:xfrm>
                <a:off x="2677" y="2264"/>
                <a:ext cx="260" cy="130"/>
              </a:xfrm>
              <a:custGeom>
                <a:avLst/>
                <a:gdLst>
                  <a:gd name="T0" fmla="*/ 260 w 260"/>
                  <a:gd name="T1" fmla="*/ 0 h 130"/>
                  <a:gd name="T2" fmla="*/ 11 w 260"/>
                  <a:gd name="T3" fmla="*/ 125 h 130"/>
                  <a:gd name="T4" fmla="*/ 0 w 260"/>
                  <a:gd name="T5" fmla="*/ 130 h 130"/>
                  <a:gd name="T6" fmla="*/ 260 w 260"/>
                  <a:gd name="T7" fmla="*/ 0 h 1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0" h="130">
                    <a:moveTo>
                      <a:pt x="260" y="0"/>
                    </a:moveTo>
                    <a:lnTo>
                      <a:pt x="11" y="125"/>
                    </a:lnTo>
                    <a:lnTo>
                      <a:pt x="0" y="13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3" name="Freeform 30"/>
              <p:cNvSpPr>
                <a:spLocks/>
              </p:cNvSpPr>
              <p:nvPr/>
            </p:nvSpPr>
            <p:spPr bwMode="auto">
              <a:xfrm>
                <a:off x="2688" y="2264"/>
                <a:ext cx="249" cy="125"/>
              </a:xfrm>
              <a:custGeom>
                <a:avLst/>
                <a:gdLst>
                  <a:gd name="T0" fmla="*/ 238 w 249"/>
                  <a:gd name="T1" fmla="*/ 0 h 125"/>
                  <a:gd name="T2" fmla="*/ 0 w 249"/>
                  <a:gd name="T3" fmla="*/ 125 h 125"/>
                  <a:gd name="T4" fmla="*/ 249 w 249"/>
                  <a:gd name="T5" fmla="*/ 0 h 125"/>
                  <a:gd name="T6" fmla="*/ 238 w 249"/>
                  <a:gd name="T7" fmla="*/ 0 h 1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9" h="125">
                    <a:moveTo>
                      <a:pt x="238" y="0"/>
                    </a:moveTo>
                    <a:lnTo>
                      <a:pt x="0" y="125"/>
                    </a:lnTo>
                    <a:lnTo>
                      <a:pt x="249" y="0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4" name="Freeform 31"/>
              <p:cNvSpPr>
                <a:spLocks/>
              </p:cNvSpPr>
              <p:nvPr/>
            </p:nvSpPr>
            <p:spPr bwMode="auto">
              <a:xfrm>
                <a:off x="2688" y="2264"/>
                <a:ext cx="238" cy="125"/>
              </a:xfrm>
              <a:custGeom>
                <a:avLst/>
                <a:gdLst>
                  <a:gd name="T0" fmla="*/ 238 w 238"/>
                  <a:gd name="T1" fmla="*/ 0 h 125"/>
                  <a:gd name="T2" fmla="*/ 6 w 238"/>
                  <a:gd name="T3" fmla="*/ 119 h 125"/>
                  <a:gd name="T4" fmla="*/ 0 w 238"/>
                  <a:gd name="T5" fmla="*/ 125 h 125"/>
                  <a:gd name="T6" fmla="*/ 238 w 238"/>
                  <a:gd name="T7" fmla="*/ 0 h 1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8" h="125">
                    <a:moveTo>
                      <a:pt x="238" y="0"/>
                    </a:moveTo>
                    <a:lnTo>
                      <a:pt x="6" y="119"/>
                    </a:lnTo>
                    <a:lnTo>
                      <a:pt x="0" y="125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5" name="Freeform 32"/>
              <p:cNvSpPr>
                <a:spLocks/>
              </p:cNvSpPr>
              <p:nvPr/>
            </p:nvSpPr>
            <p:spPr bwMode="auto">
              <a:xfrm>
                <a:off x="2694" y="2264"/>
                <a:ext cx="232" cy="119"/>
              </a:xfrm>
              <a:custGeom>
                <a:avLst/>
                <a:gdLst>
                  <a:gd name="T0" fmla="*/ 232 w 232"/>
                  <a:gd name="T1" fmla="*/ 0 h 119"/>
                  <a:gd name="T2" fmla="*/ 0 w 232"/>
                  <a:gd name="T3" fmla="*/ 119 h 119"/>
                  <a:gd name="T4" fmla="*/ 221 w 232"/>
                  <a:gd name="T5" fmla="*/ 6 h 119"/>
                  <a:gd name="T6" fmla="*/ 232 w 232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2" h="119">
                    <a:moveTo>
                      <a:pt x="232" y="0"/>
                    </a:moveTo>
                    <a:lnTo>
                      <a:pt x="0" y="119"/>
                    </a:lnTo>
                    <a:lnTo>
                      <a:pt x="221" y="6"/>
                    </a:lnTo>
                    <a:lnTo>
                      <a:pt x="232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6" name="Freeform 33"/>
              <p:cNvSpPr>
                <a:spLocks/>
              </p:cNvSpPr>
              <p:nvPr/>
            </p:nvSpPr>
            <p:spPr bwMode="auto">
              <a:xfrm>
                <a:off x="2694" y="2270"/>
                <a:ext cx="221" cy="113"/>
              </a:xfrm>
              <a:custGeom>
                <a:avLst/>
                <a:gdLst>
                  <a:gd name="T0" fmla="*/ 221 w 221"/>
                  <a:gd name="T1" fmla="*/ 0 h 113"/>
                  <a:gd name="T2" fmla="*/ 10 w 221"/>
                  <a:gd name="T3" fmla="*/ 102 h 113"/>
                  <a:gd name="T4" fmla="*/ 0 w 221"/>
                  <a:gd name="T5" fmla="*/ 113 h 113"/>
                  <a:gd name="T6" fmla="*/ 221 w 221"/>
                  <a:gd name="T7" fmla="*/ 0 h 1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1" h="113">
                    <a:moveTo>
                      <a:pt x="221" y="0"/>
                    </a:moveTo>
                    <a:lnTo>
                      <a:pt x="10" y="102"/>
                    </a:lnTo>
                    <a:lnTo>
                      <a:pt x="0" y="113"/>
                    </a:lnTo>
                    <a:lnTo>
                      <a:pt x="221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7" name="Freeform 34"/>
              <p:cNvSpPr>
                <a:spLocks/>
              </p:cNvSpPr>
              <p:nvPr/>
            </p:nvSpPr>
            <p:spPr bwMode="auto">
              <a:xfrm>
                <a:off x="2704" y="2270"/>
                <a:ext cx="211" cy="102"/>
              </a:xfrm>
              <a:custGeom>
                <a:avLst/>
                <a:gdLst>
                  <a:gd name="T0" fmla="*/ 211 w 211"/>
                  <a:gd name="T1" fmla="*/ 0 h 102"/>
                  <a:gd name="T2" fmla="*/ 0 w 211"/>
                  <a:gd name="T3" fmla="*/ 102 h 102"/>
                  <a:gd name="T4" fmla="*/ 200 w 211"/>
                  <a:gd name="T5" fmla="*/ 0 h 102"/>
                  <a:gd name="T6" fmla="*/ 211 w 211"/>
                  <a:gd name="T7" fmla="*/ 0 h 10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102">
                    <a:moveTo>
                      <a:pt x="211" y="0"/>
                    </a:moveTo>
                    <a:lnTo>
                      <a:pt x="0" y="102"/>
                    </a:lnTo>
                    <a:lnTo>
                      <a:pt x="200" y="0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8" name="Freeform 35"/>
              <p:cNvSpPr>
                <a:spLocks/>
              </p:cNvSpPr>
              <p:nvPr/>
            </p:nvSpPr>
            <p:spPr bwMode="auto">
              <a:xfrm>
                <a:off x="2704" y="2270"/>
                <a:ext cx="200" cy="102"/>
              </a:xfrm>
              <a:custGeom>
                <a:avLst/>
                <a:gdLst>
                  <a:gd name="T0" fmla="*/ 200 w 200"/>
                  <a:gd name="T1" fmla="*/ 0 h 102"/>
                  <a:gd name="T2" fmla="*/ 6 w 200"/>
                  <a:gd name="T3" fmla="*/ 97 h 102"/>
                  <a:gd name="T4" fmla="*/ 0 w 200"/>
                  <a:gd name="T5" fmla="*/ 102 h 102"/>
                  <a:gd name="T6" fmla="*/ 200 w 200"/>
                  <a:gd name="T7" fmla="*/ 0 h 10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0" h="102">
                    <a:moveTo>
                      <a:pt x="200" y="0"/>
                    </a:moveTo>
                    <a:lnTo>
                      <a:pt x="6" y="97"/>
                    </a:lnTo>
                    <a:lnTo>
                      <a:pt x="0" y="102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9" name="Freeform 36"/>
              <p:cNvSpPr>
                <a:spLocks/>
              </p:cNvSpPr>
              <p:nvPr/>
            </p:nvSpPr>
            <p:spPr bwMode="auto">
              <a:xfrm>
                <a:off x="2710" y="2270"/>
                <a:ext cx="194" cy="97"/>
              </a:xfrm>
              <a:custGeom>
                <a:avLst/>
                <a:gdLst>
                  <a:gd name="T0" fmla="*/ 194 w 194"/>
                  <a:gd name="T1" fmla="*/ 0 h 97"/>
                  <a:gd name="T2" fmla="*/ 0 w 194"/>
                  <a:gd name="T3" fmla="*/ 97 h 97"/>
                  <a:gd name="T4" fmla="*/ 183 w 194"/>
                  <a:gd name="T5" fmla="*/ 5 h 97"/>
                  <a:gd name="T6" fmla="*/ 194 w 194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4" h="97">
                    <a:moveTo>
                      <a:pt x="194" y="0"/>
                    </a:moveTo>
                    <a:lnTo>
                      <a:pt x="0" y="97"/>
                    </a:lnTo>
                    <a:lnTo>
                      <a:pt x="183" y="5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0" name="Freeform 37"/>
              <p:cNvSpPr>
                <a:spLocks/>
              </p:cNvSpPr>
              <p:nvPr/>
            </p:nvSpPr>
            <p:spPr bwMode="auto">
              <a:xfrm>
                <a:off x="2710" y="2275"/>
                <a:ext cx="183" cy="92"/>
              </a:xfrm>
              <a:custGeom>
                <a:avLst/>
                <a:gdLst>
                  <a:gd name="T0" fmla="*/ 183 w 183"/>
                  <a:gd name="T1" fmla="*/ 0 h 92"/>
                  <a:gd name="T2" fmla="*/ 11 w 183"/>
                  <a:gd name="T3" fmla="*/ 87 h 92"/>
                  <a:gd name="T4" fmla="*/ 0 w 183"/>
                  <a:gd name="T5" fmla="*/ 92 h 92"/>
                  <a:gd name="T6" fmla="*/ 183 w 183"/>
                  <a:gd name="T7" fmla="*/ 0 h 9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3" h="92">
                    <a:moveTo>
                      <a:pt x="183" y="0"/>
                    </a:moveTo>
                    <a:lnTo>
                      <a:pt x="11" y="87"/>
                    </a:lnTo>
                    <a:lnTo>
                      <a:pt x="0" y="9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1" name="Freeform 38"/>
              <p:cNvSpPr>
                <a:spLocks/>
              </p:cNvSpPr>
              <p:nvPr/>
            </p:nvSpPr>
            <p:spPr bwMode="auto">
              <a:xfrm>
                <a:off x="2721" y="2275"/>
                <a:ext cx="172" cy="87"/>
              </a:xfrm>
              <a:custGeom>
                <a:avLst/>
                <a:gdLst>
                  <a:gd name="T0" fmla="*/ 172 w 172"/>
                  <a:gd name="T1" fmla="*/ 0 h 87"/>
                  <a:gd name="T2" fmla="*/ 0 w 172"/>
                  <a:gd name="T3" fmla="*/ 87 h 87"/>
                  <a:gd name="T4" fmla="*/ 162 w 172"/>
                  <a:gd name="T5" fmla="*/ 6 h 87"/>
                  <a:gd name="T6" fmla="*/ 172 w 172"/>
                  <a:gd name="T7" fmla="*/ 0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2" h="87">
                    <a:moveTo>
                      <a:pt x="172" y="0"/>
                    </a:moveTo>
                    <a:lnTo>
                      <a:pt x="0" y="87"/>
                    </a:lnTo>
                    <a:lnTo>
                      <a:pt x="162" y="6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2" name="Freeform 39"/>
              <p:cNvSpPr>
                <a:spLocks/>
              </p:cNvSpPr>
              <p:nvPr/>
            </p:nvSpPr>
            <p:spPr bwMode="auto">
              <a:xfrm>
                <a:off x="2721" y="2281"/>
                <a:ext cx="162" cy="81"/>
              </a:xfrm>
              <a:custGeom>
                <a:avLst/>
                <a:gdLst>
                  <a:gd name="T0" fmla="*/ 162 w 162"/>
                  <a:gd name="T1" fmla="*/ 0 h 81"/>
                  <a:gd name="T2" fmla="*/ 5 w 162"/>
                  <a:gd name="T3" fmla="*/ 75 h 81"/>
                  <a:gd name="T4" fmla="*/ 0 w 162"/>
                  <a:gd name="T5" fmla="*/ 81 h 81"/>
                  <a:gd name="T6" fmla="*/ 162 w 162"/>
                  <a:gd name="T7" fmla="*/ 0 h 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2" h="81">
                    <a:moveTo>
                      <a:pt x="162" y="0"/>
                    </a:moveTo>
                    <a:lnTo>
                      <a:pt x="5" y="75"/>
                    </a:lnTo>
                    <a:lnTo>
                      <a:pt x="0" y="81"/>
                    </a:lnTo>
                    <a:lnTo>
                      <a:pt x="162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3" name="Freeform 40"/>
              <p:cNvSpPr>
                <a:spLocks/>
              </p:cNvSpPr>
              <p:nvPr/>
            </p:nvSpPr>
            <p:spPr bwMode="auto">
              <a:xfrm>
                <a:off x="2726" y="2281"/>
                <a:ext cx="157" cy="75"/>
              </a:xfrm>
              <a:custGeom>
                <a:avLst/>
                <a:gdLst>
                  <a:gd name="T0" fmla="*/ 157 w 157"/>
                  <a:gd name="T1" fmla="*/ 0 h 75"/>
                  <a:gd name="T2" fmla="*/ 0 w 157"/>
                  <a:gd name="T3" fmla="*/ 75 h 75"/>
                  <a:gd name="T4" fmla="*/ 151 w 157"/>
                  <a:gd name="T5" fmla="*/ 0 h 75"/>
                  <a:gd name="T6" fmla="*/ 157 w 157"/>
                  <a:gd name="T7" fmla="*/ 0 h 7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7" h="75">
                    <a:moveTo>
                      <a:pt x="157" y="0"/>
                    </a:moveTo>
                    <a:lnTo>
                      <a:pt x="0" y="75"/>
                    </a:lnTo>
                    <a:lnTo>
                      <a:pt x="151" y="0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4" name="Freeform 41"/>
              <p:cNvSpPr>
                <a:spLocks/>
              </p:cNvSpPr>
              <p:nvPr/>
            </p:nvSpPr>
            <p:spPr bwMode="auto">
              <a:xfrm>
                <a:off x="2726" y="2281"/>
                <a:ext cx="151" cy="75"/>
              </a:xfrm>
              <a:custGeom>
                <a:avLst/>
                <a:gdLst>
                  <a:gd name="T0" fmla="*/ 151 w 151"/>
                  <a:gd name="T1" fmla="*/ 0 h 75"/>
                  <a:gd name="T2" fmla="*/ 11 w 151"/>
                  <a:gd name="T3" fmla="*/ 70 h 75"/>
                  <a:gd name="T4" fmla="*/ 0 w 151"/>
                  <a:gd name="T5" fmla="*/ 75 h 75"/>
                  <a:gd name="T6" fmla="*/ 151 w 151"/>
                  <a:gd name="T7" fmla="*/ 0 h 7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1" h="75">
                    <a:moveTo>
                      <a:pt x="151" y="0"/>
                    </a:moveTo>
                    <a:lnTo>
                      <a:pt x="11" y="70"/>
                    </a:lnTo>
                    <a:lnTo>
                      <a:pt x="0" y="75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5" name="Freeform 42"/>
              <p:cNvSpPr>
                <a:spLocks/>
              </p:cNvSpPr>
              <p:nvPr/>
            </p:nvSpPr>
            <p:spPr bwMode="auto">
              <a:xfrm>
                <a:off x="2737" y="2281"/>
                <a:ext cx="140" cy="70"/>
              </a:xfrm>
              <a:custGeom>
                <a:avLst/>
                <a:gdLst>
                  <a:gd name="T0" fmla="*/ 140 w 140"/>
                  <a:gd name="T1" fmla="*/ 0 h 70"/>
                  <a:gd name="T2" fmla="*/ 0 w 140"/>
                  <a:gd name="T3" fmla="*/ 70 h 70"/>
                  <a:gd name="T4" fmla="*/ 129 w 140"/>
                  <a:gd name="T5" fmla="*/ 5 h 70"/>
                  <a:gd name="T6" fmla="*/ 140 w 140"/>
                  <a:gd name="T7" fmla="*/ 0 h 7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70">
                    <a:moveTo>
                      <a:pt x="140" y="0"/>
                    </a:moveTo>
                    <a:lnTo>
                      <a:pt x="0" y="70"/>
                    </a:lnTo>
                    <a:lnTo>
                      <a:pt x="129" y="5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6" name="Freeform 43"/>
              <p:cNvSpPr>
                <a:spLocks/>
              </p:cNvSpPr>
              <p:nvPr/>
            </p:nvSpPr>
            <p:spPr bwMode="auto">
              <a:xfrm>
                <a:off x="2737" y="2286"/>
                <a:ext cx="129" cy="65"/>
              </a:xfrm>
              <a:custGeom>
                <a:avLst/>
                <a:gdLst>
                  <a:gd name="T0" fmla="*/ 129 w 129"/>
                  <a:gd name="T1" fmla="*/ 0 h 65"/>
                  <a:gd name="T2" fmla="*/ 5 w 129"/>
                  <a:gd name="T3" fmla="*/ 59 h 65"/>
                  <a:gd name="T4" fmla="*/ 0 w 129"/>
                  <a:gd name="T5" fmla="*/ 65 h 65"/>
                  <a:gd name="T6" fmla="*/ 129 w 129"/>
                  <a:gd name="T7" fmla="*/ 0 h 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9" h="65">
                    <a:moveTo>
                      <a:pt x="129" y="0"/>
                    </a:moveTo>
                    <a:lnTo>
                      <a:pt x="5" y="59"/>
                    </a:lnTo>
                    <a:lnTo>
                      <a:pt x="0" y="65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7" name="Freeform 44"/>
              <p:cNvSpPr>
                <a:spLocks/>
              </p:cNvSpPr>
              <p:nvPr/>
            </p:nvSpPr>
            <p:spPr bwMode="auto">
              <a:xfrm>
                <a:off x="2742" y="2286"/>
                <a:ext cx="124" cy="59"/>
              </a:xfrm>
              <a:custGeom>
                <a:avLst/>
                <a:gdLst>
                  <a:gd name="T0" fmla="*/ 124 w 124"/>
                  <a:gd name="T1" fmla="*/ 0 h 59"/>
                  <a:gd name="T2" fmla="*/ 0 w 124"/>
                  <a:gd name="T3" fmla="*/ 59 h 59"/>
                  <a:gd name="T4" fmla="*/ 114 w 124"/>
                  <a:gd name="T5" fmla="*/ 0 h 59"/>
                  <a:gd name="T6" fmla="*/ 124 w 124"/>
                  <a:gd name="T7" fmla="*/ 0 h 5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4" h="59">
                    <a:moveTo>
                      <a:pt x="124" y="0"/>
                    </a:moveTo>
                    <a:lnTo>
                      <a:pt x="0" y="59"/>
                    </a:lnTo>
                    <a:lnTo>
                      <a:pt x="114" y="0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8" name="Freeform 45"/>
              <p:cNvSpPr>
                <a:spLocks/>
              </p:cNvSpPr>
              <p:nvPr/>
            </p:nvSpPr>
            <p:spPr bwMode="auto">
              <a:xfrm>
                <a:off x="2742" y="2286"/>
                <a:ext cx="114" cy="59"/>
              </a:xfrm>
              <a:custGeom>
                <a:avLst/>
                <a:gdLst>
                  <a:gd name="T0" fmla="*/ 114 w 114"/>
                  <a:gd name="T1" fmla="*/ 0 h 59"/>
                  <a:gd name="T2" fmla="*/ 11 w 114"/>
                  <a:gd name="T3" fmla="*/ 54 h 59"/>
                  <a:gd name="T4" fmla="*/ 0 w 114"/>
                  <a:gd name="T5" fmla="*/ 59 h 59"/>
                  <a:gd name="T6" fmla="*/ 114 w 114"/>
                  <a:gd name="T7" fmla="*/ 0 h 5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4" h="59">
                    <a:moveTo>
                      <a:pt x="114" y="0"/>
                    </a:moveTo>
                    <a:lnTo>
                      <a:pt x="11" y="54"/>
                    </a:lnTo>
                    <a:lnTo>
                      <a:pt x="0" y="59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9" name="Freeform 46"/>
              <p:cNvSpPr>
                <a:spLocks/>
              </p:cNvSpPr>
              <p:nvPr/>
            </p:nvSpPr>
            <p:spPr bwMode="auto">
              <a:xfrm>
                <a:off x="2753" y="2286"/>
                <a:ext cx="103" cy="54"/>
              </a:xfrm>
              <a:custGeom>
                <a:avLst/>
                <a:gdLst>
                  <a:gd name="T0" fmla="*/ 103 w 103"/>
                  <a:gd name="T1" fmla="*/ 0 h 54"/>
                  <a:gd name="T2" fmla="*/ 0 w 103"/>
                  <a:gd name="T3" fmla="*/ 54 h 54"/>
                  <a:gd name="T4" fmla="*/ 92 w 103"/>
                  <a:gd name="T5" fmla="*/ 5 h 54"/>
                  <a:gd name="T6" fmla="*/ 103 w 103"/>
                  <a:gd name="T7" fmla="*/ 0 h 5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3" h="54">
                    <a:moveTo>
                      <a:pt x="103" y="0"/>
                    </a:moveTo>
                    <a:lnTo>
                      <a:pt x="0" y="54"/>
                    </a:lnTo>
                    <a:lnTo>
                      <a:pt x="92" y="5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80" name="Freeform 47"/>
              <p:cNvSpPr>
                <a:spLocks/>
              </p:cNvSpPr>
              <p:nvPr/>
            </p:nvSpPr>
            <p:spPr bwMode="auto">
              <a:xfrm>
                <a:off x="2753" y="2291"/>
                <a:ext cx="92" cy="49"/>
              </a:xfrm>
              <a:custGeom>
                <a:avLst/>
                <a:gdLst>
                  <a:gd name="T0" fmla="*/ 92 w 92"/>
                  <a:gd name="T1" fmla="*/ 0 h 49"/>
                  <a:gd name="T2" fmla="*/ 11 w 92"/>
                  <a:gd name="T3" fmla="*/ 44 h 49"/>
                  <a:gd name="T4" fmla="*/ 0 w 92"/>
                  <a:gd name="T5" fmla="*/ 49 h 49"/>
                  <a:gd name="T6" fmla="*/ 92 w 92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2" h="49">
                    <a:moveTo>
                      <a:pt x="92" y="0"/>
                    </a:moveTo>
                    <a:lnTo>
                      <a:pt x="11" y="44"/>
                    </a:lnTo>
                    <a:lnTo>
                      <a:pt x="0" y="49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81" name="Freeform 48"/>
              <p:cNvSpPr>
                <a:spLocks/>
              </p:cNvSpPr>
              <p:nvPr/>
            </p:nvSpPr>
            <p:spPr bwMode="auto">
              <a:xfrm>
                <a:off x="2764" y="2291"/>
                <a:ext cx="81" cy="44"/>
              </a:xfrm>
              <a:custGeom>
                <a:avLst/>
                <a:gdLst>
                  <a:gd name="T0" fmla="*/ 81 w 81"/>
                  <a:gd name="T1" fmla="*/ 0 h 44"/>
                  <a:gd name="T2" fmla="*/ 0 w 81"/>
                  <a:gd name="T3" fmla="*/ 44 h 44"/>
                  <a:gd name="T4" fmla="*/ 70 w 81"/>
                  <a:gd name="T5" fmla="*/ 6 h 44"/>
                  <a:gd name="T6" fmla="*/ 81 w 81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1" h="44">
                    <a:moveTo>
                      <a:pt x="81" y="0"/>
                    </a:moveTo>
                    <a:lnTo>
                      <a:pt x="0" y="44"/>
                    </a:lnTo>
                    <a:lnTo>
                      <a:pt x="70" y="6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82" name="Freeform 49"/>
              <p:cNvSpPr>
                <a:spLocks/>
              </p:cNvSpPr>
              <p:nvPr/>
            </p:nvSpPr>
            <p:spPr bwMode="auto">
              <a:xfrm>
                <a:off x="2764" y="2297"/>
                <a:ext cx="70" cy="38"/>
              </a:xfrm>
              <a:custGeom>
                <a:avLst/>
                <a:gdLst>
                  <a:gd name="T0" fmla="*/ 70 w 70"/>
                  <a:gd name="T1" fmla="*/ 0 h 38"/>
                  <a:gd name="T2" fmla="*/ 5 w 70"/>
                  <a:gd name="T3" fmla="*/ 32 h 38"/>
                  <a:gd name="T4" fmla="*/ 0 w 70"/>
                  <a:gd name="T5" fmla="*/ 38 h 38"/>
                  <a:gd name="T6" fmla="*/ 70 w 70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0" h="38">
                    <a:moveTo>
                      <a:pt x="70" y="0"/>
                    </a:moveTo>
                    <a:lnTo>
                      <a:pt x="5" y="32"/>
                    </a:lnTo>
                    <a:lnTo>
                      <a:pt x="0" y="3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83" name="Freeform 50"/>
              <p:cNvSpPr>
                <a:spLocks/>
              </p:cNvSpPr>
              <p:nvPr/>
            </p:nvSpPr>
            <p:spPr bwMode="auto">
              <a:xfrm>
                <a:off x="2769" y="2297"/>
                <a:ext cx="65" cy="32"/>
              </a:xfrm>
              <a:custGeom>
                <a:avLst/>
                <a:gdLst>
                  <a:gd name="T0" fmla="*/ 65 w 65"/>
                  <a:gd name="T1" fmla="*/ 0 h 32"/>
                  <a:gd name="T2" fmla="*/ 0 w 65"/>
                  <a:gd name="T3" fmla="*/ 32 h 32"/>
                  <a:gd name="T4" fmla="*/ 60 w 65"/>
                  <a:gd name="T5" fmla="*/ 5 h 32"/>
                  <a:gd name="T6" fmla="*/ 65 w 65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5" h="32">
                    <a:moveTo>
                      <a:pt x="65" y="0"/>
                    </a:moveTo>
                    <a:lnTo>
                      <a:pt x="0" y="32"/>
                    </a:lnTo>
                    <a:lnTo>
                      <a:pt x="60" y="5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84" name="Freeform 51"/>
              <p:cNvSpPr>
                <a:spLocks/>
              </p:cNvSpPr>
              <p:nvPr/>
            </p:nvSpPr>
            <p:spPr bwMode="auto">
              <a:xfrm>
                <a:off x="2769" y="2302"/>
                <a:ext cx="60" cy="27"/>
              </a:xfrm>
              <a:custGeom>
                <a:avLst/>
                <a:gdLst>
                  <a:gd name="T0" fmla="*/ 60 w 60"/>
                  <a:gd name="T1" fmla="*/ 0 h 27"/>
                  <a:gd name="T2" fmla="*/ 11 w 60"/>
                  <a:gd name="T3" fmla="*/ 22 h 27"/>
                  <a:gd name="T4" fmla="*/ 0 w 60"/>
                  <a:gd name="T5" fmla="*/ 27 h 27"/>
                  <a:gd name="T6" fmla="*/ 60 w 60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27">
                    <a:moveTo>
                      <a:pt x="60" y="0"/>
                    </a:moveTo>
                    <a:lnTo>
                      <a:pt x="11" y="22"/>
                    </a:lnTo>
                    <a:lnTo>
                      <a:pt x="0" y="27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85" name="Freeform 52"/>
              <p:cNvSpPr>
                <a:spLocks/>
              </p:cNvSpPr>
              <p:nvPr/>
            </p:nvSpPr>
            <p:spPr bwMode="auto">
              <a:xfrm>
                <a:off x="2780" y="2302"/>
                <a:ext cx="49" cy="22"/>
              </a:xfrm>
              <a:custGeom>
                <a:avLst/>
                <a:gdLst>
                  <a:gd name="T0" fmla="*/ 38 w 49"/>
                  <a:gd name="T1" fmla="*/ 0 h 22"/>
                  <a:gd name="T2" fmla="*/ 0 w 49"/>
                  <a:gd name="T3" fmla="*/ 22 h 22"/>
                  <a:gd name="T4" fmla="*/ 49 w 49"/>
                  <a:gd name="T5" fmla="*/ 0 h 22"/>
                  <a:gd name="T6" fmla="*/ 38 w 49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9" h="22">
                    <a:moveTo>
                      <a:pt x="38" y="0"/>
                    </a:moveTo>
                    <a:lnTo>
                      <a:pt x="0" y="22"/>
                    </a:lnTo>
                    <a:lnTo>
                      <a:pt x="49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86" name="Freeform 53"/>
              <p:cNvSpPr>
                <a:spLocks/>
              </p:cNvSpPr>
              <p:nvPr/>
            </p:nvSpPr>
            <p:spPr bwMode="auto">
              <a:xfrm>
                <a:off x="2780" y="2302"/>
                <a:ext cx="38" cy="22"/>
              </a:xfrm>
              <a:custGeom>
                <a:avLst/>
                <a:gdLst>
                  <a:gd name="T0" fmla="*/ 38 w 38"/>
                  <a:gd name="T1" fmla="*/ 0 h 22"/>
                  <a:gd name="T2" fmla="*/ 11 w 38"/>
                  <a:gd name="T3" fmla="*/ 16 h 22"/>
                  <a:gd name="T4" fmla="*/ 0 w 38"/>
                  <a:gd name="T5" fmla="*/ 22 h 22"/>
                  <a:gd name="T6" fmla="*/ 38 w 38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" h="22">
                    <a:moveTo>
                      <a:pt x="38" y="0"/>
                    </a:moveTo>
                    <a:lnTo>
                      <a:pt x="11" y="16"/>
                    </a:lnTo>
                    <a:lnTo>
                      <a:pt x="0" y="2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87" name="Freeform 54"/>
              <p:cNvSpPr>
                <a:spLocks/>
              </p:cNvSpPr>
              <p:nvPr/>
            </p:nvSpPr>
            <p:spPr bwMode="auto">
              <a:xfrm>
                <a:off x="2791" y="2302"/>
                <a:ext cx="27" cy="16"/>
              </a:xfrm>
              <a:custGeom>
                <a:avLst/>
                <a:gdLst>
                  <a:gd name="T0" fmla="*/ 16 w 27"/>
                  <a:gd name="T1" fmla="*/ 6 h 16"/>
                  <a:gd name="T2" fmla="*/ 0 w 27"/>
                  <a:gd name="T3" fmla="*/ 16 h 16"/>
                  <a:gd name="T4" fmla="*/ 27 w 27"/>
                  <a:gd name="T5" fmla="*/ 0 h 16"/>
                  <a:gd name="T6" fmla="*/ 16 w 27"/>
                  <a:gd name="T7" fmla="*/ 6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16">
                    <a:moveTo>
                      <a:pt x="16" y="6"/>
                    </a:moveTo>
                    <a:lnTo>
                      <a:pt x="0" y="16"/>
                    </a:lnTo>
                    <a:lnTo>
                      <a:pt x="27" y="0"/>
                    </a:lnTo>
                    <a:lnTo>
                      <a:pt x="16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88" name="Freeform 55"/>
              <p:cNvSpPr>
                <a:spLocks/>
              </p:cNvSpPr>
              <p:nvPr/>
            </p:nvSpPr>
            <p:spPr bwMode="auto">
              <a:xfrm>
                <a:off x="2791" y="2308"/>
                <a:ext cx="16" cy="10"/>
              </a:xfrm>
              <a:custGeom>
                <a:avLst/>
                <a:gdLst>
                  <a:gd name="T0" fmla="*/ 16 w 16"/>
                  <a:gd name="T1" fmla="*/ 0 h 10"/>
                  <a:gd name="T2" fmla="*/ 5 w 16"/>
                  <a:gd name="T3" fmla="*/ 5 h 10"/>
                  <a:gd name="T4" fmla="*/ 0 w 16"/>
                  <a:gd name="T5" fmla="*/ 10 h 10"/>
                  <a:gd name="T6" fmla="*/ 16 w 16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10">
                    <a:moveTo>
                      <a:pt x="16" y="0"/>
                    </a:moveTo>
                    <a:lnTo>
                      <a:pt x="5" y="5"/>
                    </a:lnTo>
                    <a:lnTo>
                      <a:pt x="0" y="1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89" name="Freeform 56"/>
              <p:cNvSpPr>
                <a:spLocks/>
              </p:cNvSpPr>
              <p:nvPr/>
            </p:nvSpPr>
            <p:spPr bwMode="auto">
              <a:xfrm>
                <a:off x="2645" y="2254"/>
                <a:ext cx="427" cy="588"/>
              </a:xfrm>
              <a:custGeom>
                <a:avLst/>
                <a:gdLst>
                  <a:gd name="T0" fmla="*/ 427 w 427"/>
                  <a:gd name="T1" fmla="*/ 588 h 588"/>
                  <a:gd name="T2" fmla="*/ 0 w 427"/>
                  <a:gd name="T3" fmla="*/ 167 h 588"/>
                  <a:gd name="T4" fmla="*/ 11 w 427"/>
                  <a:gd name="T5" fmla="*/ 162 h 588"/>
                  <a:gd name="T6" fmla="*/ 16 w 427"/>
                  <a:gd name="T7" fmla="*/ 156 h 588"/>
                  <a:gd name="T8" fmla="*/ 27 w 427"/>
                  <a:gd name="T9" fmla="*/ 145 h 588"/>
                  <a:gd name="T10" fmla="*/ 32 w 427"/>
                  <a:gd name="T11" fmla="*/ 140 h 588"/>
                  <a:gd name="T12" fmla="*/ 43 w 427"/>
                  <a:gd name="T13" fmla="*/ 135 h 588"/>
                  <a:gd name="T14" fmla="*/ 49 w 427"/>
                  <a:gd name="T15" fmla="*/ 129 h 588"/>
                  <a:gd name="T16" fmla="*/ 59 w 427"/>
                  <a:gd name="T17" fmla="*/ 118 h 588"/>
                  <a:gd name="T18" fmla="*/ 65 w 427"/>
                  <a:gd name="T19" fmla="*/ 113 h 588"/>
                  <a:gd name="T20" fmla="*/ 76 w 427"/>
                  <a:gd name="T21" fmla="*/ 108 h 588"/>
                  <a:gd name="T22" fmla="*/ 81 w 427"/>
                  <a:gd name="T23" fmla="*/ 102 h 588"/>
                  <a:gd name="T24" fmla="*/ 92 w 427"/>
                  <a:gd name="T25" fmla="*/ 97 h 588"/>
                  <a:gd name="T26" fmla="*/ 97 w 427"/>
                  <a:gd name="T27" fmla="*/ 91 h 588"/>
                  <a:gd name="T28" fmla="*/ 108 w 427"/>
                  <a:gd name="T29" fmla="*/ 86 h 588"/>
                  <a:gd name="T30" fmla="*/ 119 w 427"/>
                  <a:gd name="T31" fmla="*/ 81 h 588"/>
                  <a:gd name="T32" fmla="*/ 124 w 427"/>
                  <a:gd name="T33" fmla="*/ 75 h 588"/>
                  <a:gd name="T34" fmla="*/ 135 w 427"/>
                  <a:gd name="T35" fmla="*/ 70 h 588"/>
                  <a:gd name="T36" fmla="*/ 146 w 427"/>
                  <a:gd name="T37" fmla="*/ 64 h 588"/>
                  <a:gd name="T38" fmla="*/ 151 w 427"/>
                  <a:gd name="T39" fmla="*/ 59 h 588"/>
                  <a:gd name="T40" fmla="*/ 162 w 427"/>
                  <a:gd name="T41" fmla="*/ 54 h 588"/>
                  <a:gd name="T42" fmla="*/ 173 w 427"/>
                  <a:gd name="T43" fmla="*/ 48 h 588"/>
                  <a:gd name="T44" fmla="*/ 184 w 427"/>
                  <a:gd name="T45" fmla="*/ 48 h 588"/>
                  <a:gd name="T46" fmla="*/ 189 w 427"/>
                  <a:gd name="T47" fmla="*/ 43 h 588"/>
                  <a:gd name="T48" fmla="*/ 200 w 427"/>
                  <a:gd name="T49" fmla="*/ 37 h 588"/>
                  <a:gd name="T50" fmla="*/ 211 w 427"/>
                  <a:gd name="T51" fmla="*/ 32 h 588"/>
                  <a:gd name="T52" fmla="*/ 221 w 427"/>
                  <a:gd name="T53" fmla="*/ 32 h 588"/>
                  <a:gd name="T54" fmla="*/ 232 w 427"/>
                  <a:gd name="T55" fmla="*/ 27 h 588"/>
                  <a:gd name="T56" fmla="*/ 238 w 427"/>
                  <a:gd name="T57" fmla="*/ 27 h 588"/>
                  <a:gd name="T58" fmla="*/ 248 w 427"/>
                  <a:gd name="T59" fmla="*/ 21 h 588"/>
                  <a:gd name="T60" fmla="*/ 259 w 427"/>
                  <a:gd name="T61" fmla="*/ 16 h 588"/>
                  <a:gd name="T62" fmla="*/ 270 w 427"/>
                  <a:gd name="T63" fmla="*/ 16 h 588"/>
                  <a:gd name="T64" fmla="*/ 281 w 427"/>
                  <a:gd name="T65" fmla="*/ 10 h 588"/>
                  <a:gd name="T66" fmla="*/ 292 w 427"/>
                  <a:gd name="T67" fmla="*/ 10 h 588"/>
                  <a:gd name="T68" fmla="*/ 302 w 427"/>
                  <a:gd name="T69" fmla="*/ 10 h 588"/>
                  <a:gd name="T70" fmla="*/ 308 w 427"/>
                  <a:gd name="T71" fmla="*/ 5 h 588"/>
                  <a:gd name="T72" fmla="*/ 319 w 427"/>
                  <a:gd name="T73" fmla="*/ 5 h 588"/>
                  <a:gd name="T74" fmla="*/ 329 w 427"/>
                  <a:gd name="T75" fmla="*/ 0 h 588"/>
                  <a:gd name="T76" fmla="*/ 427 w 427"/>
                  <a:gd name="T77" fmla="*/ 588 h 58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427" h="588">
                    <a:moveTo>
                      <a:pt x="427" y="588"/>
                    </a:moveTo>
                    <a:lnTo>
                      <a:pt x="0" y="167"/>
                    </a:lnTo>
                    <a:lnTo>
                      <a:pt x="11" y="162"/>
                    </a:lnTo>
                    <a:lnTo>
                      <a:pt x="16" y="156"/>
                    </a:lnTo>
                    <a:lnTo>
                      <a:pt x="27" y="145"/>
                    </a:lnTo>
                    <a:lnTo>
                      <a:pt x="32" y="140"/>
                    </a:lnTo>
                    <a:lnTo>
                      <a:pt x="43" y="135"/>
                    </a:lnTo>
                    <a:lnTo>
                      <a:pt x="49" y="129"/>
                    </a:lnTo>
                    <a:lnTo>
                      <a:pt x="59" y="118"/>
                    </a:lnTo>
                    <a:lnTo>
                      <a:pt x="65" y="113"/>
                    </a:lnTo>
                    <a:lnTo>
                      <a:pt x="76" y="108"/>
                    </a:lnTo>
                    <a:lnTo>
                      <a:pt x="81" y="102"/>
                    </a:lnTo>
                    <a:lnTo>
                      <a:pt x="92" y="97"/>
                    </a:lnTo>
                    <a:lnTo>
                      <a:pt x="97" y="91"/>
                    </a:lnTo>
                    <a:lnTo>
                      <a:pt x="108" y="86"/>
                    </a:lnTo>
                    <a:lnTo>
                      <a:pt x="119" y="81"/>
                    </a:lnTo>
                    <a:lnTo>
                      <a:pt x="124" y="75"/>
                    </a:lnTo>
                    <a:lnTo>
                      <a:pt x="135" y="70"/>
                    </a:lnTo>
                    <a:lnTo>
                      <a:pt x="146" y="64"/>
                    </a:lnTo>
                    <a:lnTo>
                      <a:pt x="151" y="59"/>
                    </a:lnTo>
                    <a:lnTo>
                      <a:pt x="162" y="54"/>
                    </a:lnTo>
                    <a:lnTo>
                      <a:pt x="173" y="48"/>
                    </a:lnTo>
                    <a:lnTo>
                      <a:pt x="184" y="48"/>
                    </a:lnTo>
                    <a:lnTo>
                      <a:pt x="189" y="43"/>
                    </a:lnTo>
                    <a:lnTo>
                      <a:pt x="200" y="37"/>
                    </a:lnTo>
                    <a:lnTo>
                      <a:pt x="211" y="32"/>
                    </a:lnTo>
                    <a:lnTo>
                      <a:pt x="221" y="32"/>
                    </a:lnTo>
                    <a:lnTo>
                      <a:pt x="232" y="27"/>
                    </a:lnTo>
                    <a:lnTo>
                      <a:pt x="238" y="27"/>
                    </a:lnTo>
                    <a:lnTo>
                      <a:pt x="248" y="21"/>
                    </a:lnTo>
                    <a:lnTo>
                      <a:pt x="259" y="16"/>
                    </a:lnTo>
                    <a:lnTo>
                      <a:pt x="270" y="16"/>
                    </a:lnTo>
                    <a:lnTo>
                      <a:pt x="281" y="10"/>
                    </a:lnTo>
                    <a:lnTo>
                      <a:pt x="292" y="10"/>
                    </a:lnTo>
                    <a:lnTo>
                      <a:pt x="302" y="10"/>
                    </a:lnTo>
                    <a:lnTo>
                      <a:pt x="308" y="5"/>
                    </a:lnTo>
                    <a:lnTo>
                      <a:pt x="319" y="5"/>
                    </a:lnTo>
                    <a:lnTo>
                      <a:pt x="329" y="0"/>
                    </a:lnTo>
                    <a:lnTo>
                      <a:pt x="427" y="588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90" name="Freeform 57"/>
              <p:cNvSpPr>
                <a:spLocks/>
              </p:cNvSpPr>
              <p:nvPr/>
            </p:nvSpPr>
            <p:spPr bwMode="auto">
              <a:xfrm>
                <a:off x="2505" y="2421"/>
                <a:ext cx="567" cy="605"/>
              </a:xfrm>
              <a:custGeom>
                <a:avLst/>
                <a:gdLst>
                  <a:gd name="T0" fmla="*/ 567 w 567"/>
                  <a:gd name="T1" fmla="*/ 421 h 605"/>
                  <a:gd name="T2" fmla="*/ 0 w 567"/>
                  <a:gd name="T3" fmla="*/ 605 h 605"/>
                  <a:gd name="T4" fmla="*/ 140 w 567"/>
                  <a:gd name="T5" fmla="*/ 0 h 605"/>
                  <a:gd name="T6" fmla="*/ 567 w 567"/>
                  <a:gd name="T7" fmla="*/ 421 h 6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7" h="605">
                    <a:moveTo>
                      <a:pt x="567" y="421"/>
                    </a:moveTo>
                    <a:lnTo>
                      <a:pt x="0" y="605"/>
                    </a:lnTo>
                    <a:lnTo>
                      <a:pt x="140" y="0"/>
                    </a:lnTo>
                    <a:lnTo>
                      <a:pt x="567" y="421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91" name="Freeform 58"/>
              <p:cNvSpPr>
                <a:spLocks/>
              </p:cNvSpPr>
              <p:nvPr/>
            </p:nvSpPr>
            <p:spPr bwMode="auto">
              <a:xfrm>
                <a:off x="2499" y="2421"/>
                <a:ext cx="146" cy="605"/>
              </a:xfrm>
              <a:custGeom>
                <a:avLst/>
                <a:gdLst>
                  <a:gd name="T0" fmla="*/ 146 w 146"/>
                  <a:gd name="T1" fmla="*/ 0 h 605"/>
                  <a:gd name="T2" fmla="*/ 0 w 146"/>
                  <a:gd name="T3" fmla="*/ 599 h 605"/>
                  <a:gd name="T4" fmla="*/ 6 w 146"/>
                  <a:gd name="T5" fmla="*/ 605 h 605"/>
                  <a:gd name="T6" fmla="*/ 146 w 146"/>
                  <a:gd name="T7" fmla="*/ 0 h 6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6" h="605">
                    <a:moveTo>
                      <a:pt x="146" y="0"/>
                    </a:moveTo>
                    <a:lnTo>
                      <a:pt x="0" y="599"/>
                    </a:lnTo>
                    <a:lnTo>
                      <a:pt x="6" y="605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92" name="Freeform 59"/>
              <p:cNvSpPr>
                <a:spLocks/>
              </p:cNvSpPr>
              <p:nvPr/>
            </p:nvSpPr>
            <p:spPr bwMode="auto">
              <a:xfrm>
                <a:off x="2499" y="2421"/>
                <a:ext cx="146" cy="599"/>
              </a:xfrm>
              <a:custGeom>
                <a:avLst/>
                <a:gdLst>
                  <a:gd name="T0" fmla="*/ 146 w 146"/>
                  <a:gd name="T1" fmla="*/ 0 h 599"/>
                  <a:gd name="T2" fmla="*/ 0 w 146"/>
                  <a:gd name="T3" fmla="*/ 599 h 599"/>
                  <a:gd name="T4" fmla="*/ 141 w 146"/>
                  <a:gd name="T5" fmla="*/ 11 h 599"/>
                  <a:gd name="T6" fmla="*/ 146 w 146"/>
                  <a:gd name="T7" fmla="*/ 0 h 59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6" h="599">
                    <a:moveTo>
                      <a:pt x="146" y="0"/>
                    </a:moveTo>
                    <a:lnTo>
                      <a:pt x="0" y="599"/>
                    </a:lnTo>
                    <a:lnTo>
                      <a:pt x="141" y="11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93" name="Freeform 60"/>
              <p:cNvSpPr>
                <a:spLocks/>
              </p:cNvSpPr>
              <p:nvPr/>
            </p:nvSpPr>
            <p:spPr bwMode="auto">
              <a:xfrm>
                <a:off x="2494" y="2432"/>
                <a:ext cx="146" cy="588"/>
              </a:xfrm>
              <a:custGeom>
                <a:avLst/>
                <a:gdLst>
                  <a:gd name="T0" fmla="*/ 146 w 146"/>
                  <a:gd name="T1" fmla="*/ 0 h 588"/>
                  <a:gd name="T2" fmla="*/ 0 w 146"/>
                  <a:gd name="T3" fmla="*/ 578 h 588"/>
                  <a:gd name="T4" fmla="*/ 5 w 146"/>
                  <a:gd name="T5" fmla="*/ 588 h 588"/>
                  <a:gd name="T6" fmla="*/ 146 w 146"/>
                  <a:gd name="T7" fmla="*/ 0 h 5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6" h="588">
                    <a:moveTo>
                      <a:pt x="146" y="0"/>
                    </a:moveTo>
                    <a:lnTo>
                      <a:pt x="0" y="578"/>
                    </a:lnTo>
                    <a:lnTo>
                      <a:pt x="5" y="588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94" name="Freeform 61"/>
              <p:cNvSpPr>
                <a:spLocks/>
              </p:cNvSpPr>
              <p:nvPr/>
            </p:nvSpPr>
            <p:spPr bwMode="auto">
              <a:xfrm>
                <a:off x="2494" y="2432"/>
                <a:ext cx="146" cy="578"/>
              </a:xfrm>
              <a:custGeom>
                <a:avLst/>
                <a:gdLst>
                  <a:gd name="T0" fmla="*/ 146 w 146"/>
                  <a:gd name="T1" fmla="*/ 0 h 578"/>
                  <a:gd name="T2" fmla="*/ 0 w 146"/>
                  <a:gd name="T3" fmla="*/ 578 h 578"/>
                  <a:gd name="T4" fmla="*/ 140 w 146"/>
                  <a:gd name="T5" fmla="*/ 5 h 578"/>
                  <a:gd name="T6" fmla="*/ 146 w 146"/>
                  <a:gd name="T7" fmla="*/ 0 h 57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6" h="578">
                    <a:moveTo>
                      <a:pt x="146" y="0"/>
                    </a:moveTo>
                    <a:lnTo>
                      <a:pt x="0" y="578"/>
                    </a:lnTo>
                    <a:lnTo>
                      <a:pt x="140" y="5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95" name="Freeform 62"/>
              <p:cNvSpPr>
                <a:spLocks/>
              </p:cNvSpPr>
              <p:nvPr/>
            </p:nvSpPr>
            <p:spPr bwMode="auto">
              <a:xfrm>
                <a:off x="2494" y="2437"/>
                <a:ext cx="140" cy="573"/>
              </a:xfrm>
              <a:custGeom>
                <a:avLst/>
                <a:gdLst>
                  <a:gd name="T0" fmla="*/ 140 w 140"/>
                  <a:gd name="T1" fmla="*/ 0 h 573"/>
                  <a:gd name="T2" fmla="*/ 0 w 140"/>
                  <a:gd name="T3" fmla="*/ 562 h 573"/>
                  <a:gd name="T4" fmla="*/ 0 w 140"/>
                  <a:gd name="T5" fmla="*/ 573 h 573"/>
                  <a:gd name="T6" fmla="*/ 140 w 140"/>
                  <a:gd name="T7" fmla="*/ 0 h 57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573">
                    <a:moveTo>
                      <a:pt x="140" y="0"/>
                    </a:moveTo>
                    <a:lnTo>
                      <a:pt x="0" y="562"/>
                    </a:lnTo>
                    <a:lnTo>
                      <a:pt x="0" y="573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96" name="Freeform 63"/>
              <p:cNvSpPr>
                <a:spLocks/>
              </p:cNvSpPr>
              <p:nvPr/>
            </p:nvSpPr>
            <p:spPr bwMode="auto">
              <a:xfrm>
                <a:off x="2494" y="2437"/>
                <a:ext cx="140" cy="562"/>
              </a:xfrm>
              <a:custGeom>
                <a:avLst/>
                <a:gdLst>
                  <a:gd name="T0" fmla="*/ 140 w 140"/>
                  <a:gd name="T1" fmla="*/ 0 h 562"/>
                  <a:gd name="T2" fmla="*/ 0 w 140"/>
                  <a:gd name="T3" fmla="*/ 562 h 562"/>
                  <a:gd name="T4" fmla="*/ 135 w 140"/>
                  <a:gd name="T5" fmla="*/ 11 h 562"/>
                  <a:gd name="T6" fmla="*/ 140 w 140"/>
                  <a:gd name="T7" fmla="*/ 0 h 56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562">
                    <a:moveTo>
                      <a:pt x="140" y="0"/>
                    </a:moveTo>
                    <a:lnTo>
                      <a:pt x="0" y="562"/>
                    </a:lnTo>
                    <a:lnTo>
                      <a:pt x="135" y="11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97" name="Freeform 64"/>
              <p:cNvSpPr>
                <a:spLocks/>
              </p:cNvSpPr>
              <p:nvPr/>
            </p:nvSpPr>
            <p:spPr bwMode="auto">
              <a:xfrm>
                <a:off x="2488" y="2448"/>
                <a:ext cx="141" cy="551"/>
              </a:xfrm>
              <a:custGeom>
                <a:avLst/>
                <a:gdLst>
                  <a:gd name="T0" fmla="*/ 141 w 141"/>
                  <a:gd name="T1" fmla="*/ 0 h 551"/>
                  <a:gd name="T2" fmla="*/ 0 w 141"/>
                  <a:gd name="T3" fmla="*/ 540 h 551"/>
                  <a:gd name="T4" fmla="*/ 6 w 141"/>
                  <a:gd name="T5" fmla="*/ 551 h 551"/>
                  <a:gd name="T6" fmla="*/ 141 w 141"/>
                  <a:gd name="T7" fmla="*/ 0 h 5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1" h="551">
                    <a:moveTo>
                      <a:pt x="141" y="0"/>
                    </a:moveTo>
                    <a:lnTo>
                      <a:pt x="0" y="540"/>
                    </a:lnTo>
                    <a:lnTo>
                      <a:pt x="6" y="551"/>
                    </a:ln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98" name="Freeform 65"/>
              <p:cNvSpPr>
                <a:spLocks/>
              </p:cNvSpPr>
              <p:nvPr/>
            </p:nvSpPr>
            <p:spPr bwMode="auto">
              <a:xfrm>
                <a:off x="2488" y="2448"/>
                <a:ext cx="141" cy="540"/>
              </a:xfrm>
              <a:custGeom>
                <a:avLst/>
                <a:gdLst>
                  <a:gd name="T0" fmla="*/ 141 w 141"/>
                  <a:gd name="T1" fmla="*/ 0 h 540"/>
                  <a:gd name="T2" fmla="*/ 0 w 141"/>
                  <a:gd name="T3" fmla="*/ 540 h 540"/>
                  <a:gd name="T4" fmla="*/ 130 w 141"/>
                  <a:gd name="T5" fmla="*/ 5 h 540"/>
                  <a:gd name="T6" fmla="*/ 141 w 141"/>
                  <a:gd name="T7" fmla="*/ 0 h 54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1" h="540">
                    <a:moveTo>
                      <a:pt x="141" y="0"/>
                    </a:moveTo>
                    <a:lnTo>
                      <a:pt x="0" y="540"/>
                    </a:lnTo>
                    <a:lnTo>
                      <a:pt x="130" y="5"/>
                    </a:ln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99" name="Freeform 66"/>
              <p:cNvSpPr>
                <a:spLocks/>
              </p:cNvSpPr>
              <p:nvPr/>
            </p:nvSpPr>
            <p:spPr bwMode="auto">
              <a:xfrm>
                <a:off x="2488" y="2453"/>
                <a:ext cx="130" cy="535"/>
              </a:xfrm>
              <a:custGeom>
                <a:avLst/>
                <a:gdLst>
                  <a:gd name="T0" fmla="*/ 130 w 130"/>
                  <a:gd name="T1" fmla="*/ 0 h 535"/>
                  <a:gd name="T2" fmla="*/ 0 w 130"/>
                  <a:gd name="T3" fmla="*/ 524 h 535"/>
                  <a:gd name="T4" fmla="*/ 0 w 130"/>
                  <a:gd name="T5" fmla="*/ 535 h 535"/>
                  <a:gd name="T6" fmla="*/ 130 w 130"/>
                  <a:gd name="T7" fmla="*/ 0 h 5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0" h="535">
                    <a:moveTo>
                      <a:pt x="130" y="0"/>
                    </a:moveTo>
                    <a:lnTo>
                      <a:pt x="0" y="524"/>
                    </a:lnTo>
                    <a:lnTo>
                      <a:pt x="0" y="535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00" name="Freeform 67"/>
              <p:cNvSpPr>
                <a:spLocks/>
              </p:cNvSpPr>
              <p:nvPr/>
            </p:nvSpPr>
            <p:spPr bwMode="auto">
              <a:xfrm>
                <a:off x="2488" y="2453"/>
                <a:ext cx="130" cy="524"/>
              </a:xfrm>
              <a:custGeom>
                <a:avLst/>
                <a:gdLst>
                  <a:gd name="T0" fmla="*/ 130 w 130"/>
                  <a:gd name="T1" fmla="*/ 0 h 524"/>
                  <a:gd name="T2" fmla="*/ 0 w 130"/>
                  <a:gd name="T3" fmla="*/ 524 h 524"/>
                  <a:gd name="T4" fmla="*/ 125 w 130"/>
                  <a:gd name="T5" fmla="*/ 11 h 524"/>
                  <a:gd name="T6" fmla="*/ 130 w 130"/>
                  <a:gd name="T7" fmla="*/ 0 h 5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0" h="524">
                    <a:moveTo>
                      <a:pt x="130" y="0"/>
                    </a:moveTo>
                    <a:lnTo>
                      <a:pt x="0" y="524"/>
                    </a:lnTo>
                    <a:lnTo>
                      <a:pt x="125" y="11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01" name="Freeform 68"/>
              <p:cNvSpPr>
                <a:spLocks/>
              </p:cNvSpPr>
              <p:nvPr/>
            </p:nvSpPr>
            <p:spPr bwMode="auto">
              <a:xfrm>
                <a:off x="2488" y="2464"/>
                <a:ext cx="125" cy="513"/>
              </a:xfrm>
              <a:custGeom>
                <a:avLst/>
                <a:gdLst>
                  <a:gd name="T0" fmla="*/ 125 w 125"/>
                  <a:gd name="T1" fmla="*/ 0 h 513"/>
                  <a:gd name="T2" fmla="*/ 0 w 125"/>
                  <a:gd name="T3" fmla="*/ 502 h 513"/>
                  <a:gd name="T4" fmla="*/ 0 w 125"/>
                  <a:gd name="T5" fmla="*/ 513 h 513"/>
                  <a:gd name="T6" fmla="*/ 125 w 125"/>
                  <a:gd name="T7" fmla="*/ 0 h 5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5" h="513">
                    <a:moveTo>
                      <a:pt x="125" y="0"/>
                    </a:moveTo>
                    <a:lnTo>
                      <a:pt x="0" y="502"/>
                    </a:lnTo>
                    <a:lnTo>
                      <a:pt x="0" y="513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02" name="Freeform 69"/>
              <p:cNvSpPr>
                <a:spLocks/>
              </p:cNvSpPr>
              <p:nvPr/>
            </p:nvSpPr>
            <p:spPr bwMode="auto">
              <a:xfrm>
                <a:off x="2488" y="2464"/>
                <a:ext cx="125" cy="502"/>
              </a:xfrm>
              <a:custGeom>
                <a:avLst/>
                <a:gdLst>
                  <a:gd name="T0" fmla="*/ 125 w 125"/>
                  <a:gd name="T1" fmla="*/ 0 h 502"/>
                  <a:gd name="T2" fmla="*/ 0 w 125"/>
                  <a:gd name="T3" fmla="*/ 502 h 502"/>
                  <a:gd name="T4" fmla="*/ 119 w 125"/>
                  <a:gd name="T5" fmla="*/ 6 h 502"/>
                  <a:gd name="T6" fmla="*/ 125 w 125"/>
                  <a:gd name="T7" fmla="*/ 0 h 50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5" h="502">
                    <a:moveTo>
                      <a:pt x="125" y="0"/>
                    </a:moveTo>
                    <a:lnTo>
                      <a:pt x="0" y="502"/>
                    </a:lnTo>
                    <a:lnTo>
                      <a:pt x="119" y="6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03" name="Freeform 70"/>
              <p:cNvSpPr>
                <a:spLocks/>
              </p:cNvSpPr>
              <p:nvPr/>
            </p:nvSpPr>
            <p:spPr bwMode="auto">
              <a:xfrm>
                <a:off x="2483" y="2470"/>
                <a:ext cx="124" cy="496"/>
              </a:xfrm>
              <a:custGeom>
                <a:avLst/>
                <a:gdLst>
                  <a:gd name="T0" fmla="*/ 124 w 124"/>
                  <a:gd name="T1" fmla="*/ 0 h 496"/>
                  <a:gd name="T2" fmla="*/ 0 w 124"/>
                  <a:gd name="T3" fmla="*/ 486 h 496"/>
                  <a:gd name="T4" fmla="*/ 5 w 124"/>
                  <a:gd name="T5" fmla="*/ 496 h 496"/>
                  <a:gd name="T6" fmla="*/ 124 w 124"/>
                  <a:gd name="T7" fmla="*/ 0 h 49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4" h="496">
                    <a:moveTo>
                      <a:pt x="124" y="0"/>
                    </a:moveTo>
                    <a:lnTo>
                      <a:pt x="0" y="486"/>
                    </a:lnTo>
                    <a:lnTo>
                      <a:pt x="5" y="496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04" name="Freeform 71"/>
              <p:cNvSpPr>
                <a:spLocks/>
              </p:cNvSpPr>
              <p:nvPr/>
            </p:nvSpPr>
            <p:spPr bwMode="auto">
              <a:xfrm>
                <a:off x="2483" y="2470"/>
                <a:ext cx="124" cy="486"/>
              </a:xfrm>
              <a:custGeom>
                <a:avLst/>
                <a:gdLst>
                  <a:gd name="T0" fmla="*/ 124 w 124"/>
                  <a:gd name="T1" fmla="*/ 0 h 486"/>
                  <a:gd name="T2" fmla="*/ 0 w 124"/>
                  <a:gd name="T3" fmla="*/ 486 h 486"/>
                  <a:gd name="T4" fmla="*/ 119 w 124"/>
                  <a:gd name="T5" fmla="*/ 5 h 486"/>
                  <a:gd name="T6" fmla="*/ 124 w 124"/>
                  <a:gd name="T7" fmla="*/ 0 h 48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4" h="486">
                    <a:moveTo>
                      <a:pt x="124" y="0"/>
                    </a:moveTo>
                    <a:lnTo>
                      <a:pt x="0" y="486"/>
                    </a:lnTo>
                    <a:lnTo>
                      <a:pt x="119" y="5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05" name="Freeform 72"/>
              <p:cNvSpPr>
                <a:spLocks/>
              </p:cNvSpPr>
              <p:nvPr/>
            </p:nvSpPr>
            <p:spPr bwMode="auto">
              <a:xfrm>
                <a:off x="2483" y="2475"/>
                <a:ext cx="119" cy="481"/>
              </a:xfrm>
              <a:custGeom>
                <a:avLst/>
                <a:gdLst>
                  <a:gd name="T0" fmla="*/ 119 w 119"/>
                  <a:gd name="T1" fmla="*/ 0 h 481"/>
                  <a:gd name="T2" fmla="*/ 0 w 119"/>
                  <a:gd name="T3" fmla="*/ 475 h 481"/>
                  <a:gd name="T4" fmla="*/ 0 w 119"/>
                  <a:gd name="T5" fmla="*/ 481 h 481"/>
                  <a:gd name="T6" fmla="*/ 119 w 119"/>
                  <a:gd name="T7" fmla="*/ 0 h 4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9" h="481">
                    <a:moveTo>
                      <a:pt x="119" y="0"/>
                    </a:moveTo>
                    <a:lnTo>
                      <a:pt x="0" y="475"/>
                    </a:lnTo>
                    <a:lnTo>
                      <a:pt x="0" y="481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06" name="Freeform 73"/>
              <p:cNvSpPr>
                <a:spLocks/>
              </p:cNvSpPr>
              <p:nvPr/>
            </p:nvSpPr>
            <p:spPr bwMode="auto">
              <a:xfrm>
                <a:off x="2483" y="2475"/>
                <a:ext cx="119" cy="475"/>
              </a:xfrm>
              <a:custGeom>
                <a:avLst/>
                <a:gdLst>
                  <a:gd name="T0" fmla="*/ 119 w 119"/>
                  <a:gd name="T1" fmla="*/ 0 h 475"/>
                  <a:gd name="T2" fmla="*/ 0 w 119"/>
                  <a:gd name="T3" fmla="*/ 475 h 475"/>
                  <a:gd name="T4" fmla="*/ 108 w 119"/>
                  <a:gd name="T5" fmla="*/ 11 h 475"/>
                  <a:gd name="T6" fmla="*/ 119 w 119"/>
                  <a:gd name="T7" fmla="*/ 0 h 47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9" h="475">
                    <a:moveTo>
                      <a:pt x="119" y="0"/>
                    </a:moveTo>
                    <a:lnTo>
                      <a:pt x="0" y="475"/>
                    </a:lnTo>
                    <a:lnTo>
                      <a:pt x="108" y="11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07" name="Freeform 74"/>
              <p:cNvSpPr>
                <a:spLocks/>
              </p:cNvSpPr>
              <p:nvPr/>
            </p:nvSpPr>
            <p:spPr bwMode="auto">
              <a:xfrm>
                <a:off x="2483" y="2486"/>
                <a:ext cx="108" cy="464"/>
              </a:xfrm>
              <a:custGeom>
                <a:avLst/>
                <a:gdLst>
                  <a:gd name="T0" fmla="*/ 108 w 108"/>
                  <a:gd name="T1" fmla="*/ 0 h 464"/>
                  <a:gd name="T2" fmla="*/ 0 w 108"/>
                  <a:gd name="T3" fmla="*/ 453 h 464"/>
                  <a:gd name="T4" fmla="*/ 0 w 108"/>
                  <a:gd name="T5" fmla="*/ 464 h 464"/>
                  <a:gd name="T6" fmla="*/ 108 w 108"/>
                  <a:gd name="T7" fmla="*/ 0 h 46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8" h="464">
                    <a:moveTo>
                      <a:pt x="108" y="0"/>
                    </a:moveTo>
                    <a:lnTo>
                      <a:pt x="0" y="453"/>
                    </a:lnTo>
                    <a:lnTo>
                      <a:pt x="0" y="464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08" name="Freeform 75"/>
              <p:cNvSpPr>
                <a:spLocks/>
              </p:cNvSpPr>
              <p:nvPr/>
            </p:nvSpPr>
            <p:spPr bwMode="auto">
              <a:xfrm>
                <a:off x="2483" y="2486"/>
                <a:ext cx="108" cy="453"/>
              </a:xfrm>
              <a:custGeom>
                <a:avLst/>
                <a:gdLst>
                  <a:gd name="T0" fmla="*/ 108 w 108"/>
                  <a:gd name="T1" fmla="*/ 0 h 453"/>
                  <a:gd name="T2" fmla="*/ 0 w 108"/>
                  <a:gd name="T3" fmla="*/ 453 h 453"/>
                  <a:gd name="T4" fmla="*/ 103 w 108"/>
                  <a:gd name="T5" fmla="*/ 11 h 453"/>
                  <a:gd name="T6" fmla="*/ 108 w 108"/>
                  <a:gd name="T7" fmla="*/ 0 h 45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8" h="453">
                    <a:moveTo>
                      <a:pt x="108" y="0"/>
                    </a:moveTo>
                    <a:lnTo>
                      <a:pt x="0" y="453"/>
                    </a:lnTo>
                    <a:lnTo>
                      <a:pt x="103" y="11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09" name="Freeform 76"/>
              <p:cNvSpPr>
                <a:spLocks/>
              </p:cNvSpPr>
              <p:nvPr/>
            </p:nvSpPr>
            <p:spPr bwMode="auto">
              <a:xfrm>
                <a:off x="2478" y="2497"/>
                <a:ext cx="108" cy="442"/>
              </a:xfrm>
              <a:custGeom>
                <a:avLst/>
                <a:gdLst>
                  <a:gd name="T0" fmla="*/ 108 w 108"/>
                  <a:gd name="T1" fmla="*/ 0 h 442"/>
                  <a:gd name="T2" fmla="*/ 0 w 108"/>
                  <a:gd name="T3" fmla="*/ 432 h 442"/>
                  <a:gd name="T4" fmla="*/ 5 w 108"/>
                  <a:gd name="T5" fmla="*/ 442 h 442"/>
                  <a:gd name="T6" fmla="*/ 108 w 108"/>
                  <a:gd name="T7" fmla="*/ 0 h 4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8" h="442">
                    <a:moveTo>
                      <a:pt x="108" y="0"/>
                    </a:moveTo>
                    <a:lnTo>
                      <a:pt x="0" y="432"/>
                    </a:lnTo>
                    <a:lnTo>
                      <a:pt x="5" y="442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10" name="Freeform 77"/>
              <p:cNvSpPr>
                <a:spLocks/>
              </p:cNvSpPr>
              <p:nvPr/>
            </p:nvSpPr>
            <p:spPr bwMode="auto">
              <a:xfrm>
                <a:off x="2478" y="2497"/>
                <a:ext cx="108" cy="432"/>
              </a:xfrm>
              <a:custGeom>
                <a:avLst/>
                <a:gdLst>
                  <a:gd name="T0" fmla="*/ 108 w 108"/>
                  <a:gd name="T1" fmla="*/ 0 h 432"/>
                  <a:gd name="T2" fmla="*/ 0 w 108"/>
                  <a:gd name="T3" fmla="*/ 432 h 432"/>
                  <a:gd name="T4" fmla="*/ 102 w 108"/>
                  <a:gd name="T5" fmla="*/ 5 h 432"/>
                  <a:gd name="T6" fmla="*/ 108 w 108"/>
                  <a:gd name="T7" fmla="*/ 0 h 4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8" h="432">
                    <a:moveTo>
                      <a:pt x="108" y="0"/>
                    </a:moveTo>
                    <a:lnTo>
                      <a:pt x="0" y="432"/>
                    </a:lnTo>
                    <a:lnTo>
                      <a:pt x="102" y="5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11" name="Freeform 78"/>
              <p:cNvSpPr>
                <a:spLocks/>
              </p:cNvSpPr>
              <p:nvPr/>
            </p:nvSpPr>
            <p:spPr bwMode="auto">
              <a:xfrm>
                <a:off x="2478" y="2502"/>
                <a:ext cx="102" cy="427"/>
              </a:xfrm>
              <a:custGeom>
                <a:avLst/>
                <a:gdLst>
                  <a:gd name="T0" fmla="*/ 102 w 102"/>
                  <a:gd name="T1" fmla="*/ 0 h 427"/>
                  <a:gd name="T2" fmla="*/ 0 w 102"/>
                  <a:gd name="T3" fmla="*/ 416 h 427"/>
                  <a:gd name="T4" fmla="*/ 0 w 102"/>
                  <a:gd name="T5" fmla="*/ 427 h 427"/>
                  <a:gd name="T6" fmla="*/ 102 w 102"/>
                  <a:gd name="T7" fmla="*/ 0 h 4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2" h="427">
                    <a:moveTo>
                      <a:pt x="102" y="0"/>
                    </a:moveTo>
                    <a:lnTo>
                      <a:pt x="0" y="416"/>
                    </a:lnTo>
                    <a:lnTo>
                      <a:pt x="0" y="427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12" name="Freeform 79"/>
              <p:cNvSpPr>
                <a:spLocks/>
              </p:cNvSpPr>
              <p:nvPr/>
            </p:nvSpPr>
            <p:spPr bwMode="auto">
              <a:xfrm>
                <a:off x="2478" y="2502"/>
                <a:ext cx="102" cy="416"/>
              </a:xfrm>
              <a:custGeom>
                <a:avLst/>
                <a:gdLst>
                  <a:gd name="T0" fmla="*/ 102 w 102"/>
                  <a:gd name="T1" fmla="*/ 0 h 416"/>
                  <a:gd name="T2" fmla="*/ 0 w 102"/>
                  <a:gd name="T3" fmla="*/ 416 h 416"/>
                  <a:gd name="T4" fmla="*/ 97 w 102"/>
                  <a:gd name="T5" fmla="*/ 11 h 416"/>
                  <a:gd name="T6" fmla="*/ 102 w 102"/>
                  <a:gd name="T7" fmla="*/ 0 h 4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2" h="416">
                    <a:moveTo>
                      <a:pt x="102" y="0"/>
                    </a:moveTo>
                    <a:lnTo>
                      <a:pt x="0" y="416"/>
                    </a:lnTo>
                    <a:lnTo>
                      <a:pt x="97" y="11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13" name="Freeform 80"/>
              <p:cNvSpPr>
                <a:spLocks/>
              </p:cNvSpPr>
              <p:nvPr/>
            </p:nvSpPr>
            <p:spPr bwMode="auto">
              <a:xfrm>
                <a:off x="2478" y="2513"/>
                <a:ext cx="97" cy="405"/>
              </a:xfrm>
              <a:custGeom>
                <a:avLst/>
                <a:gdLst>
                  <a:gd name="T0" fmla="*/ 97 w 97"/>
                  <a:gd name="T1" fmla="*/ 0 h 405"/>
                  <a:gd name="T2" fmla="*/ 0 w 97"/>
                  <a:gd name="T3" fmla="*/ 394 h 405"/>
                  <a:gd name="T4" fmla="*/ 0 w 97"/>
                  <a:gd name="T5" fmla="*/ 405 h 405"/>
                  <a:gd name="T6" fmla="*/ 97 w 97"/>
                  <a:gd name="T7" fmla="*/ 0 h 4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7" h="405">
                    <a:moveTo>
                      <a:pt x="97" y="0"/>
                    </a:moveTo>
                    <a:lnTo>
                      <a:pt x="0" y="394"/>
                    </a:lnTo>
                    <a:lnTo>
                      <a:pt x="0" y="405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14" name="Freeform 81"/>
              <p:cNvSpPr>
                <a:spLocks/>
              </p:cNvSpPr>
              <p:nvPr/>
            </p:nvSpPr>
            <p:spPr bwMode="auto">
              <a:xfrm>
                <a:off x="2478" y="2513"/>
                <a:ext cx="97" cy="394"/>
              </a:xfrm>
              <a:custGeom>
                <a:avLst/>
                <a:gdLst>
                  <a:gd name="T0" fmla="*/ 97 w 97"/>
                  <a:gd name="T1" fmla="*/ 0 h 394"/>
                  <a:gd name="T2" fmla="*/ 0 w 97"/>
                  <a:gd name="T3" fmla="*/ 394 h 394"/>
                  <a:gd name="T4" fmla="*/ 91 w 97"/>
                  <a:gd name="T5" fmla="*/ 5 h 394"/>
                  <a:gd name="T6" fmla="*/ 97 w 97"/>
                  <a:gd name="T7" fmla="*/ 0 h 39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7" h="394">
                    <a:moveTo>
                      <a:pt x="97" y="0"/>
                    </a:moveTo>
                    <a:lnTo>
                      <a:pt x="0" y="394"/>
                    </a:lnTo>
                    <a:lnTo>
                      <a:pt x="91" y="5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15" name="Freeform 82"/>
              <p:cNvSpPr>
                <a:spLocks/>
              </p:cNvSpPr>
              <p:nvPr/>
            </p:nvSpPr>
            <p:spPr bwMode="auto">
              <a:xfrm>
                <a:off x="2478" y="2518"/>
                <a:ext cx="91" cy="389"/>
              </a:xfrm>
              <a:custGeom>
                <a:avLst/>
                <a:gdLst>
                  <a:gd name="T0" fmla="*/ 91 w 91"/>
                  <a:gd name="T1" fmla="*/ 0 h 389"/>
                  <a:gd name="T2" fmla="*/ 0 w 91"/>
                  <a:gd name="T3" fmla="*/ 378 h 389"/>
                  <a:gd name="T4" fmla="*/ 0 w 91"/>
                  <a:gd name="T5" fmla="*/ 389 h 389"/>
                  <a:gd name="T6" fmla="*/ 91 w 91"/>
                  <a:gd name="T7" fmla="*/ 0 h 3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1" h="389">
                    <a:moveTo>
                      <a:pt x="91" y="0"/>
                    </a:moveTo>
                    <a:lnTo>
                      <a:pt x="0" y="378"/>
                    </a:lnTo>
                    <a:lnTo>
                      <a:pt x="0" y="389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16" name="Freeform 83"/>
              <p:cNvSpPr>
                <a:spLocks/>
              </p:cNvSpPr>
              <p:nvPr/>
            </p:nvSpPr>
            <p:spPr bwMode="auto">
              <a:xfrm>
                <a:off x="2478" y="2518"/>
                <a:ext cx="91" cy="378"/>
              </a:xfrm>
              <a:custGeom>
                <a:avLst/>
                <a:gdLst>
                  <a:gd name="T0" fmla="*/ 91 w 91"/>
                  <a:gd name="T1" fmla="*/ 0 h 378"/>
                  <a:gd name="T2" fmla="*/ 0 w 91"/>
                  <a:gd name="T3" fmla="*/ 378 h 378"/>
                  <a:gd name="T4" fmla="*/ 86 w 91"/>
                  <a:gd name="T5" fmla="*/ 11 h 378"/>
                  <a:gd name="T6" fmla="*/ 91 w 91"/>
                  <a:gd name="T7" fmla="*/ 0 h 37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1" h="378">
                    <a:moveTo>
                      <a:pt x="91" y="0"/>
                    </a:moveTo>
                    <a:lnTo>
                      <a:pt x="0" y="378"/>
                    </a:lnTo>
                    <a:lnTo>
                      <a:pt x="86" y="11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17" name="Freeform 84"/>
              <p:cNvSpPr>
                <a:spLocks/>
              </p:cNvSpPr>
              <p:nvPr/>
            </p:nvSpPr>
            <p:spPr bwMode="auto">
              <a:xfrm>
                <a:off x="2472" y="2529"/>
                <a:ext cx="92" cy="367"/>
              </a:xfrm>
              <a:custGeom>
                <a:avLst/>
                <a:gdLst>
                  <a:gd name="T0" fmla="*/ 92 w 92"/>
                  <a:gd name="T1" fmla="*/ 0 h 367"/>
                  <a:gd name="T2" fmla="*/ 0 w 92"/>
                  <a:gd name="T3" fmla="*/ 356 h 367"/>
                  <a:gd name="T4" fmla="*/ 6 w 92"/>
                  <a:gd name="T5" fmla="*/ 367 h 367"/>
                  <a:gd name="T6" fmla="*/ 92 w 92"/>
                  <a:gd name="T7" fmla="*/ 0 h 36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2" h="367">
                    <a:moveTo>
                      <a:pt x="92" y="0"/>
                    </a:moveTo>
                    <a:lnTo>
                      <a:pt x="0" y="356"/>
                    </a:lnTo>
                    <a:lnTo>
                      <a:pt x="6" y="367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18" name="Freeform 85"/>
              <p:cNvSpPr>
                <a:spLocks/>
              </p:cNvSpPr>
              <p:nvPr/>
            </p:nvSpPr>
            <p:spPr bwMode="auto">
              <a:xfrm>
                <a:off x="2472" y="2529"/>
                <a:ext cx="92" cy="356"/>
              </a:xfrm>
              <a:custGeom>
                <a:avLst/>
                <a:gdLst>
                  <a:gd name="T0" fmla="*/ 92 w 92"/>
                  <a:gd name="T1" fmla="*/ 0 h 356"/>
                  <a:gd name="T2" fmla="*/ 0 w 92"/>
                  <a:gd name="T3" fmla="*/ 356 h 356"/>
                  <a:gd name="T4" fmla="*/ 87 w 92"/>
                  <a:gd name="T5" fmla="*/ 11 h 356"/>
                  <a:gd name="T6" fmla="*/ 92 w 92"/>
                  <a:gd name="T7" fmla="*/ 0 h 3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2" h="356">
                    <a:moveTo>
                      <a:pt x="92" y="0"/>
                    </a:moveTo>
                    <a:lnTo>
                      <a:pt x="0" y="356"/>
                    </a:lnTo>
                    <a:lnTo>
                      <a:pt x="87" y="11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19" name="Freeform 86"/>
              <p:cNvSpPr>
                <a:spLocks/>
              </p:cNvSpPr>
              <p:nvPr/>
            </p:nvSpPr>
            <p:spPr bwMode="auto">
              <a:xfrm>
                <a:off x="2472" y="2540"/>
                <a:ext cx="87" cy="345"/>
              </a:xfrm>
              <a:custGeom>
                <a:avLst/>
                <a:gdLst>
                  <a:gd name="T0" fmla="*/ 87 w 87"/>
                  <a:gd name="T1" fmla="*/ 0 h 345"/>
                  <a:gd name="T2" fmla="*/ 0 w 87"/>
                  <a:gd name="T3" fmla="*/ 335 h 345"/>
                  <a:gd name="T4" fmla="*/ 0 w 87"/>
                  <a:gd name="T5" fmla="*/ 345 h 345"/>
                  <a:gd name="T6" fmla="*/ 87 w 87"/>
                  <a:gd name="T7" fmla="*/ 0 h 3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345">
                    <a:moveTo>
                      <a:pt x="87" y="0"/>
                    </a:moveTo>
                    <a:lnTo>
                      <a:pt x="0" y="335"/>
                    </a:lnTo>
                    <a:lnTo>
                      <a:pt x="0" y="345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20" name="Freeform 87"/>
              <p:cNvSpPr>
                <a:spLocks/>
              </p:cNvSpPr>
              <p:nvPr/>
            </p:nvSpPr>
            <p:spPr bwMode="auto">
              <a:xfrm>
                <a:off x="2472" y="2540"/>
                <a:ext cx="87" cy="335"/>
              </a:xfrm>
              <a:custGeom>
                <a:avLst/>
                <a:gdLst>
                  <a:gd name="T0" fmla="*/ 87 w 87"/>
                  <a:gd name="T1" fmla="*/ 0 h 335"/>
                  <a:gd name="T2" fmla="*/ 0 w 87"/>
                  <a:gd name="T3" fmla="*/ 335 h 335"/>
                  <a:gd name="T4" fmla="*/ 81 w 87"/>
                  <a:gd name="T5" fmla="*/ 5 h 335"/>
                  <a:gd name="T6" fmla="*/ 87 w 87"/>
                  <a:gd name="T7" fmla="*/ 0 h 3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335">
                    <a:moveTo>
                      <a:pt x="87" y="0"/>
                    </a:moveTo>
                    <a:lnTo>
                      <a:pt x="0" y="335"/>
                    </a:lnTo>
                    <a:lnTo>
                      <a:pt x="81" y="5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21" name="Freeform 88"/>
              <p:cNvSpPr>
                <a:spLocks/>
              </p:cNvSpPr>
              <p:nvPr/>
            </p:nvSpPr>
            <p:spPr bwMode="auto">
              <a:xfrm>
                <a:off x="2472" y="2545"/>
                <a:ext cx="81" cy="330"/>
              </a:xfrm>
              <a:custGeom>
                <a:avLst/>
                <a:gdLst>
                  <a:gd name="T0" fmla="*/ 81 w 81"/>
                  <a:gd name="T1" fmla="*/ 0 h 330"/>
                  <a:gd name="T2" fmla="*/ 0 w 81"/>
                  <a:gd name="T3" fmla="*/ 319 h 330"/>
                  <a:gd name="T4" fmla="*/ 0 w 81"/>
                  <a:gd name="T5" fmla="*/ 330 h 330"/>
                  <a:gd name="T6" fmla="*/ 81 w 81"/>
                  <a:gd name="T7" fmla="*/ 0 h 3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1" h="330">
                    <a:moveTo>
                      <a:pt x="81" y="0"/>
                    </a:moveTo>
                    <a:lnTo>
                      <a:pt x="0" y="319"/>
                    </a:lnTo>
                    <a:lnTo>
                      <a:pt x="0" y="330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22" name="Freeform 89"/>
              <p:cNvSpPr>
                <a:spLocks/>
              </p:cNvSpPr>
              <p:nvPr/>
            </p:nvSpPr>
            <p:spPr bwMode="auto">
              <a:xfrm>
                <a:off x="2472" y="2545"/>
                <a:ext cx="81" cy="319"/>
              </a:xfrm>
              <a:custGeom>
                <a:avLst/>
                <a:gdLst>
                  <a:gd name="T0" fmla="*/ 81 w 81"/>
                  <a:gd name="T1" fmla="*/ 0 h 319"/>
                  <a:gd name="T2" fmla="*/ 0 w 81"/>
                  <a:gd name="T3" fmla="*/ 319 h 319"/>
                  <a:gd name="T4" fmla="*/ 76 w 81"/>
                  <a:gd name="T5" fmla="*/ 11 h 319"/>
                  <a:gd name="T6" fmla="*/ 81 w 81"/>
                  <a:gd name="T7" fmla="*/ 0 h 3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1" h="319">
                    <a:moveTo>
                      <a:pt x="81" y="0"/>
                    </a:moveTo>
                    <a:lnTo>
                      <a:pt x="0" y="319"/>
                    </a:lnTo>
                    <a:lnTo>
                      <a:pt x="76" y="11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23" name="Freeform 90"/>
              <p:cNvSpPr>
                <a:spLocks/>
              </p:cNvSpPr>
              <p:nvPr/>
            </p:nvSpPr>
            <p:spPr bwMode="auto">
              <a:xfrm>
                <a:off x="2472" y="2556"/>
                <a:ext cx="76" cy="308"/>
              </a:xfrm>
              <a:custGeom>
                <a:avLst/>
                <a:gdLst>
                  <a:gd name="T0" fmla="*/ 76 w 76"/>
                  <a:gd name="T1" fmla="*/ 0 h 308"/>
                  <a:gd name="T2" fmla="*/ 0 w 76"/>
                  <a:gd name="T3" fmla="*/ 297 h 308"/>
                  <a:gd name="T4" fmla="*/ 0 w 76"/>
                  <a:gd name="T5" fmla="*/ 308 h 308"/>
                  <a:gd name="T6" fmla="*/ 76 w 76"/>
                  <a:gd name="T7" fmla="*/ 0 h 3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" h="308">
                    <a:moveTo>
                      <a:pt x="76" y="0"/>
                    </a:moveTo>
                    <a:lnTo>
                      <a:pt x="0" y="297"/>
                    </a:lnTo>
                    <a:lnTo>
                      <a:pt x="0" y="308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24" name="Freeform 91"/>
              <p:cNvSpPr>
                <a:spLocks/>
              </p:cNvSpPr>
              <p:nvPr/>
            </p:nvSpPr>
            <p:spPr bwMode="auto">
              <a:xfrm>
                <a:off x="2472" y="2556"/>
                <a:ext cx="76" cy="297"/>
              </a:xfrm>
              <a:custGeom>
                <a:avLst/>
                <a:gdLst>
                  <a:gd name="T0" fmla="*/ 76 w 76"/>
                  <a:gd name="T1" fmla="*/ 0 h 297"/>
                  <a:gd name="T2" fmla="*/ 0 w 76"/>
                  <a:gd name="T3" fmla="*/ 297 h 297"/>
                  <a:gd name="T4" fmla="*/ 70 w 76"/>
                  <a:gd name="T5" fmla="*/ 11 h 297"/>
                  <a:gd name="T6" fmla="*/ 76 w 76"/>
                  <a:gd name="T7" fmla="*/ 0 h 2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" h="297">
                    <a:moveTo>
                      <a:pt x="76" y="0"/>
                    </a:moveTo>
                    <a:lnTo>
                      <a:pt x="0" y="297"/>
                    </a:lnTo>
                    <a:lnTo>
                      <a:pt x="70" y="11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25" name="Freeform 92"/>
              <p:cNvSpPr>
                <a:spLocks/>
              </p:cNvSpPr>
              <p:nvPr/>
            </p:nvSpPr>
            <p:spPr bwMode="auto">
              <a:xfrm>
                <a:off x="2472" y="2567"/>
                <a:ext cx="70" cy="286"/>
              </a:xfrm>
              <a:custGeom>
                <a:avLst/>
                <a:gdLst>
                  <a:gd name="T0" fmla="*/ 70 w 70"/>
                  <a:gd name="T1" fmla="*/ 0 h 286"/>
                  <a:gd name="T2" fmla="*/ 0 w 70"/>
                  <a:gd name="T3" fmla="*/ 275 h 286"/>
                  <a:gd name="T4" fmla="*/ 0 w 70"/>
                  <a:gd name="T5" fmla="*/ 286 h 286"/>
                  <a:gd name="T6" fmla="*/ 70 w 70"/>
                  <a:gd name="T7" fmla="*/ 0 h 28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0" h="286">
                    <a:moveTo>
                      <a:pt x="70" y="0"/>
                    </a:moveTo>
                    <a:lnTo>
                      <a:pt x="0" y="275"/>
                    </a:lnTo>
                    <a:lnTo>
                      <a:pt x="0" y="286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26" name="Freeform 93"/>
              <p:cNvSpPr>
                <a:spLocks/>
              </p:cNvSpPr>
              <p:nvPr/>
            </p:nvSpPr>
            <p:spPr bwMode="auto">
              <a:xfrm>
                <a:off x="2472" y="2567"/>
                <a:ext cx="70" cy="275"/>
              </a:xfrm>
              <a:custGeom>
                <a:avLst/>
                <a:gdLst>
                  <a:gd name="T0" fmla="*/ 70 w 70"/>
                  <a:gd name="T1" fmla="*/ 0 h 275"/>
                  <a:gd name="T2" fmla="*/ 0 w 70"/>
                  <a:gd name="T3" fmla="*/ 275 h 275"/>
                  <a:gd name="T4" fmla="*/ 65 w 70"/>
                  <a:gd name="T5" fmla="*/ 5 h 275"/>
                  <a:gd name="T6" fmla="*/ 70 w 70"/>
                  <a:gd name="T7" fmla="*/ 0 h 27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0" h="275">
                    <a:moveTo>
                      <a:pt x="70" y="0"/>
                    </a:moveTo>
                    <a:lnTo>
                      <a:pt x="0" y="275"/>
                    </a:lnTo>
                    <a:lnTo>
                      <a:pt x="65" y="5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27" name="Freeform 94"/>
              <p:cNvSpPr>
                <a:spLocks/>
              </p:cNvSpPr>
              <p:nvPr/>
            </p:nvSpPr>
            <p:spPr bwMode="auto">
              <a:xfrm>
                <a:off x="2472" y="2572"/>
                <a:ext cx="65" cy="270"/>
              </a:xfrm>
              <a:custGeom>
                <a:avLst/>
                <a:gdLst>
                  <a:gd name="T0" fmla="*/ 65 w 65"/>
                  <a:gd name="T1" fmla="*/ 0 h 270"/>
                  <a:gd name="T2" fmla="*/ 0 w 65"/>
                  <a:gd name="T3" fmla="*/ 259 h 270"/>
                  <a:gd name="T4" fmla="*/ 0 w 65"/>
                  <a:gd name="T5" fmla="*/ 270 h 270"/>
                  <a:gd name="T6" fmla="*/ 65 w 65"/>
                  <a:gd name="T7" fmla="*/ 0 h 27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5" h="270">
                    <a:moveTo>
                      <a:pt x="65" y="0"/>
                    </a:moveTo>
                    <a:lnTo>
                      <a:pt x="0" y="259"/>
                    </a:lnTo>
                    <a:lnTo>
                      <a:pt x="0" y="270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28" name="Freeform 95"/>
              <p:cNvSpPr>
                <a:spLocks/>
              </p:cNvSpPr>
              <p:nvPr/>
            </p:nvSpPr>
            <p:spPr bwMode="auto">
              <a:xfrm>
                <a:off x="2472" y="2572"/>
                <a:ext cx="65" cy="259"/>
              </a:xfrm>
              <a:custGeom>
                <a:avLst/>
                <a:gdLst>
                  <a:gd name="T0" fmla="*/ 65 w 65"/>
                  <a:gd name="T1" fmla="*/ 0 h 259"/>
                  <a:gd name="T2" fmla="*/ 0 w 65"/>
                  <a:gd name="T3" fmla="*/ 259 h 259"/>
                  <a:gd name="T4" fmla="*/ 60 w 65"/>
                  <a:gd name="T5" fmla="*/ 11 h 259"/>
                  <a:gd name="T6" fmla="*/ 65 w 65"/>
                  <a:gd name="T7" fmla="*/ 0 h 25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5" h="259">
                    <a:moveTo>
                      <a:pt x="65" y="0"/>
                    </a:moveTo>
                    <a:lnTo>
                      <a:pt x="0" y="259"/>
                    </a:lnTo>
                    <a:lnTo>
                      <a:pt x="60" y="11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29" name="Freeform 96"/>
              <p:cNvSpPr>
                <a:spLocks/>
              </p:cNvSpPr>
              <p:nvPr/>
            </p:nvSpPr>
            <p:spPr bwMode="auto">
              <a:xfrm>
                <a:off x="2472" y="2583"/>
                <a:ext cx="60" cy="248"/>
              </a:xfrm>
              <a:custGeom>
                <a:avLst/>
                <a:gdLst>
                  <a:gd name="T0" fmla="*/ 60 w 60"/>
                  <a:gd name="T1" fmla="*/ 0 h 248"/>
                  <a:gd name="T2" fmla="*/ 0 w 60"/>
                  <a:gd name="T3" fmla="*/ 243 h 248"/>
                  <a:gd name="T4" fmla="*/ 0 w 60"/>
                  <a:gd name="T5" fmla="*/ 248 h 248"/>
                  <a:gd name="T6" fmla="*/ 60 w 60"/>
                  <a:gd name="T7" fmla="*/ 0 h 2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248">
                    <a:moveTo>
                      <a:pt x="60" y="0"/>
                    </a:moveTo>
                    <a:lnTo>
                      <a:pt x="0" y="243"/>
                    </a:lnTo>
                    <a:lnTo>
                      <a:pt x="0" y="248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30" name="Freeform 97"/>
              <p:cNvSpPr>
                <a:spLocks/>
              </p:cNvSpPr>
              <p:nvPr/>
            </p:nvSpPr>
            <p:spPr bwMode="auto">
              <a:xfrm>
                <a:off x="2472" y="2583"/>
                <a:ext cx="60" cy="243"/>
              </a:xfrm>
              <a:custGeom>
                <a:avLst/>
                <a:gdLst>
                  <a:gd name="T0" fmla="*/ 60 w 60"/>
                  <a:gd name="T1" fmla="*/ 0 h 243"/>
                  <a:gd name="T2" fmla="*/ 0 w 60"/>
                  <a:gd name="T3" fmla="*/ 243 h 243"/>
                  <a:gd name="T4" fmla="*/ 60 w 60"/>
                  <a:gd name="T5" fmla="*/ 11 h 243"/>
                  <a:gd name="T6" fmla="*/ 60 w 60"/>
                  <a:gd name="T7" fmla="*/ 0 h 2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243">
                    <a:moveTo>
                      <a:pt x="60" y="0"/>
                    </a:moveTo>
                    <a:lnTo>
                      <a:pt x="0" y="243"/>
                    </a:lnTo>
                    <a:lnTo>
                      <a:pt x="60" y="11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31" name="Freeform 98"/>
              <p:cNvSpPr>
                <a:spLocks/>
              </p:cNvSpPr>
              <p:nvPr/>
            </p:nvSpPr>
            <p:spPr bwMode="auto">
              <a:xfrm>
                <a:off x="2472" y="2594"/>
                <a:ext cx="60" cy="232"/>
              </a:xfrm>
              <a:custGeom>
                <a:avLst/>
                <a:gdLst>
                  <a:gd name="T0" fmla="*/ 60 w 60"/>
                  <a:gd name="T1" fmla="*/ 0 h 232"/>
                  <a:gd name="T2" fmla="*/ 0 w 60"/>
                  <a:gd name="T3" fmla="*/ 221 h 232"/>
                  <a:gd name="T4" fmla="*/ 0 w 60"/>
                  <a:gd name="T5" fmla="*/ 232 h 232"/>
                  <a:gd name="T6" fmla="*/ 60 w 60"/>
                  <a:gd name="T7" fmla="*/ 0 h 2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232">
                    <a:moveTo>
                      <a:pt x="60" y="0"/>
                    </a:moveTo>
                    <a:lnTo>
                      <a:pt x="0" y="221"/>
                    </a:lnTo>
                    <a:lnTo>
                      <a:pt x="0" y="232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32" name="Freeform 99"/>
              <p:cNvSpPr>
                <a:spLocks/>
              </p:cNvSpPr>
              <p:nvPr/>
            </p:nvSpPr>
            <p:spPr bwMode="auto">
              <a:xfrm>
                <a:off x="2472" y="2594"/>
                <a:ext cx="60" cy="221"/>
              </a:xfrm>
              <a:custGeom>
                <a:avLst/>
                <a:gdLst>
                  <a:gd name="T0" fmla="*/ 60 w 60"/>
                  <a:gd name="T1" fmla="*/ 0 h 221"/>
                  <a:gd name="T2" fmla="*/ 0 w 60"/>
                  <a:gd name="T3" fmla="*/ 221 h 221"/>
                  <a:gd name="T4" fmla="*/ 54 w 60"/>
                  <a:gd name="T5" fmla="*/ 11 h 221"/>
                  <a:gd name="T6" fmla="*/ 60 w 60"/>
                  <a:gd name="T7" fmla="*/ 0 h 2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221">
                    <a:moveTo>
                      <a:pt x="60" y="0"/>
                    </a:moveTo>
                    <a:lnTo>
                      <a:pt x="0" y="221"/>
                    </a:lnTo>
                    <a:lnTo>
                      <a:pt x="54" y="11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33" name="Freeform 100"/>
              <p:cNvSpPr>
                <a:spLocks/>
              </p:cNvSpPr>
              <p:nvPr/>
            </p:nvSpPr>
            <p:spPr bwMode="auto">
              <a:xfrm>
                <a:off x="2472" y="2605"/>
                <a:ext cx="54" cy="210"/>
              </a:xfrm>
              <a:custGeom>
                <a:avLst/>
                <a:gdLst>
                  <a:gd name="T0" fmla="*/ 54 w 54"/>
                  <a:gd name="T1" fmla="*/ 0 h 210"/>
                  <a:gd name="T2" fmla="*/ 0 w 54"/>
                  <a:gd name="T3" fmla="*/ 199 h 210"/>
                  <a:gd name="T4" fmla="*/ 0 w 54"/>
                  <a:gd name="T5" fmla="*/ 210 h 210"/>
                  <a:gd name="T6" fmla="*/ 54 w 54"/>
                  <a:gd name="T7" fmla="*/ 0 h 2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4" h="210">
                    <a:moveTo>
                      <a:pt x="54" y="0"/>
                    </a:moveTo>
                    <a:lnTo>
                      <a:pt x="0" y="199"/>
                    </a:lnTo>
                    <a:lnTo>
                      <a:pt x="0" y="21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34" name="Freeform 101"/>
              <p:cNvSpPr>
                <a:spLocks/>
              </p:cNvSpPr>
              <p:nvPr/>
            </p:nvSpPr>
            <p:spPr bwMode="auto">
              <a:xfrm>
                <a:off x="2472" y="2605"/>
                <a:ext cx="54" cy="199"/>
              </a:xfrm>
              <a:custGeom>
                <a:avLst/>
                <a:gdLst>
                  <a:gd name="T0" fmla="*/ 54 w 54"/>
                  <a:gd name="T1" fmla="*/ 0 h 199"/>
                  <a:gd name="T2" fmla="*/ 0 w 54"/>
                  <a:gd name="T3" fmla="*/ 199 h 199"/>
                  <a:gd name="T4" fmla="*/ 49 w 54"/>
                  <a:gd name="T5" fmla="*/ 5 h 199"/>
                  <a:gd name="T6" fmla="*/ 54 w 54"/>
                  <a:gd name="T7" fmla="*/ 0 h 19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4" h="199">
                    <a:moveTo>
                      <a:pt x="54" y="0"/>
                    </a:moveTo>
                    <a:lnTo>
                      <a:pt x="0" y="199"/>
                    </a:lnTo>
                    <a:lnTo>
                      <a:pt x="49" y="5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35" name="Freeform 102"/>
              <p:cNvSpPr>
                <a:spLocks/>
              </p:cNvSpPr>
              <p:nvPr/>
            </p:nvSpPr>
            <p:spPr bwMode="auto">
              <a:xfrm>
                <a:off x="2472" y="2610"/>
                <a:ext cx="49" cy="194"/>
              </a:xfrm>
              <a:custGeom>
                <a:avLst/>
                <a:gdLst>
                  <a:gd name="T0" fmla="*/ 49 w 49"/>
                  <a:gd name="T1" fmla="*/ 0 h 194"/>
                  <a:gd name="T2" fmla="*/ 6 w 49"/>
                  <a:gd name="T3" fmla="*/ 184 h 194"/>
                  <a:gd name="T4" fmla="*/ 0 w 49"/>
                  <a:gd name="T5" fmla="*/ 194 h 194"/>
                  <a:gd name="T6" fmla="*/ 49 w 49"/>
                  <a:gd name="T7" fmla="*/ 0 h 19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9" h="194">
                    <a:moveTo>
                      <a:pt x="49" y="0"/>
                    </a:moveTo>
                    <a:lnTo>
                      <a:pt x="6" y="184"/>
                    </a:lnTo>
                    <a:lnTo>
                      <a:pt x="0" y="194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36" name="Freeform 103"/>
              <p:cNvSpPr>
                <a:spLocks/>
              </p:cNvSpPr>
              <p:nvPr/>
            </p:nvSpPr>
            <p:spPr bwMode="auto">
              <a:xfrm>
                <a:off x="2478" y="2610"/>
                <a:ext cx="43" cy="184"/>
              </a:xfrm>
              <a:custGeom>
                <a:avLst/>
                <a:gdLst>
                  <a:gd name="T0" fmla="*/ 43 w 43"/>
                  <a:gd name="T1" fmla="*/ 0 h 184"/>
                  <a:gd name="T2" fmla="*/ 0 w 43"/>
                  <a:gd name="T3" fmla="*/ 184 h 184"/>
                  <a:gd name="T4" fmla="*/ 37 w 43"/>
                  <a:gd name="T5" fmla="*/ 11 h 184"/>
                  <a:gd name="T6" fmla="*/ 43 w 43"/>
                  <a:gd name="T7" fmla="*/ 0 h 18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3" h="184">
                    <a:moveTo>
                      <a:pt x="43" y="0"/>
                    </a:moveTo>
                    <a:lnTo>
                      <a:pt x="0" y="184"/>
                    </a:lnTo>
                    <a:lnTo>
                      <a:pt x="37" y="11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37" name="Freeform 104"/>
              <p:cNvSpPr>
                <a:spLocks/>
              </p:cNvSpPr>
              <p:nvPr/>
            </p:nvSpPr>
            <p:spPr bwMode="auto">
              <a:xfrm>
                <a:off x="2478" y="2621"/>
                <a:ext cx="37" cy="173"/>
              </a:xfrm>
              <a:custGeom>
                <a:avLst/>
                <a:gdLst>
                  <a:gd name="T0" fmla="*/ 37 w 37"/>
                  <a:gd name="T1" fmla="*/ 0 h 173"/>
                  <a:gd name="T2" fmla="*/ 0 w 37"/>
                  <a:gd name="T3" fmla="*/ 162 h 173"/>
                  <a:gd name="T4" fmla="*/ 0 w 37"/>
                  <a:gd name="T5" fmla="*/ 173 h 173"/>
                  <a:gd name="T6" fmla="*/ 37 w 37"/>
                  <a:gd name="T7" fmla="*/ 0 h 17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" h="173">
                    <a:moveTo>
                      <a:pt x="37" y="0"/>
                    </a:moveTo>
                    <a:lnTo>
                      <a:pt x="0" y="162"/>
                    </a:lnTo>
                    <a:lnTo>
                      <a:pt x="0" y="17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38" name="Freeform 105"/>
              <p:cNvSpPr>
                <a:spLocks/>
              </p:cNvSpPr>
              <p:nvPr/>
            </p:nvSpPr>
            <p:spPr bwMode="auto">
              <a:xfrm>
                <a:off x="2478" y="2621"/>
                <a:ext cx="37" cy="162"/>
              </a:xfrm>
              <a:custGeom>
                <a:avLst/>
                <a:gdLst>
                  <a:gd name="T0" fmla="*/ 37 w 37"/>
                  <a:gd name="T1" fmla="*/ 0 h 162"/>
                  <a:gd name="T2" fmla="*/ 0 w 37"/>
                  <a:gd name="T3" fmla="*/ 162 h 162"/>
                  <a:gd name="T4" fmla="*/ 32 w 37"/>
                  <a:gd name="T5" fmla="*/ 11 h 162"/>
                  <a:gd name="T6" fmla="*/ 37 w 37"/>
                  <a:gd name="T7" fmla="*/ 0 h 16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" h="162">
                    <a:moveTo>
                      <a:pt x="37" y="0"/>
                    </a:moveTo>
                    <a:lnTo>
                      <a:pt x="0" y="162"/>
                    </a:lnTo>
                    <a:lnTo>
                      <a:pt x="32" y="1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39" name="Freeform 106"/>
              <p:cNvSpPr>
                <a:spLocks/>
              </p:cNvSpPr>
              <p:nvPr/>
            </p:nvSpPr>
            <p:spPr bwMode="auto">
              <a:xfrm>
                <a:off x="2478" y="2632"/>
                <a:ext cx="32" cy="151"/>
              </a:xfrm>
              <a:custGeom>
                <a:avLst/>
                <a:gdLst>
                  <a:gd name="T0" fmla="*/ 32 w 32"/>
                  <a:gd name="T1" fmla="*/ 0 h 151"/>
                  <a:gd name="T2" fmla="*/ 0 w 32"/>
                  <a:gd name="T3" fmla="*/ 140 h 151"/>
                  <a:gd name="T4" fmla="*/ 0 w 32"/>
                  <a:gd name="T5" fmla="*/ 151 h 151"/>
                  <a:gd name="T6" fmla="*/ 32 w 32"/>
                  <a:gd name="T7" fmla="*/ 0 h 1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151">
                    <a:moveTo>
                      <a:pt x="32" y="0"/>
                    </a:moveTo>
                    <a:lnTo>
                      <a:pt x="0" y="140"/>
                    </a:lnTo>
                    <a:lnTo>
                      <a:pt x="0" y="15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0" name="Freeform 107"/>
              <p:cNvSpPr>
                <a:spLocks/>
              </p:cNvSpPr>
              <p:nvPr/>
            </p:nvSpPr>
            <p:spPr bwMode="auto">
              <a:xfrm>
                <a:off x="2478" y="2632"/>
                <a:ext cx="32" cy="140"/>
              </a:xfrm>
              <a:custGeom>
                <a:avLst/>
                <a:gdLst>
                  <a:gd name="T0" fmla="*/ 32 w 32"/>
                  <a:gd name="T1" fmla="*/ 0 h 140"/>
                  <a:gd name="T2" fmla="*/ 0 w 32"/>
                  <a:gd name="T3" fmla="*/ 140 h 140"/>
                  <a:gd name="T4" fmla="*/ 32 w 32"/>
                  <a:gd name="T5" fmla="*/ 10 h 140"/>
                  <a:gd name="T6" fmla="*/ 32 w 32"/>
                  <a:gd name="T7" fmla="*/ 0 h 14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140">
                    <a:moveTo>
                      <a:pt x="32" y="0"/>
                    </a:moveTo>
                    <a:lnTo>
                      <a:pt x="0" y="140"/>
                    </a:lnTo>
                    <a:lnTo>
                      <a:pt x="32" y="1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1" name="Freeform 108"/>
              <p:cNvSpPr>
                <a:spLocks/>
              </p:cNvSpPr>
              <p:nvPr/>
            </p:nvSpPr>
            <p:spPr bwMode="auto">
              <a:xfrm>
                <a:off x="2478" y="2642"/>
                <a:ext cx="32" cy="130"/>
              </a:xfrm>
              <a:custGeom>
                <a:avLst/>
                <a:gdLst>
                  <a:gd name="T0" fmla="*/ 32 w 32"/>
                  <a:gd name="T1" fmla="*/ 0 h 130"/>
                  <a:gd name="T2" fmla="*/ 0 w 32"/>
                  <a:gd name="T3" fmla="*/ 119 h 130"/>
                  <a:gd name="T4" fmla="*/ 0 w 32"/>
                  <a:gd name="T5" fmla="*/ 130 h 130"/>
                  <a:gd name="T6" fmla="*/ 32 w 32"/>
                  <a:gd name="T7" fmla="*/ 0 h 1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130">
                    <a:moveTo>
                      <a:pt x="32" y="0"/>
                    </a:moveTo>
                    <a:lnTo>
                      <a:pt x="0" y="119"/>
                    </a:lnTo>
                    <a:lnTo>
                      <a:pt x="0" y="13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2" name="Freeform 109"/>
              <p:cNvSpPr>
                <a:spLocks/>
              </p:cNvSpPr>
              <p:nvPr/>
            </p:nvSpPr>
            <p:spPr bwMode="auto">
              <a:xfrm>
                <a:off x="2478" y="2642"/>
                <a:ext cx="32" cy="119"/>
              </a:xfrm>
              <a:custGeom>
                <a:avLst/>
                <a:gdLst>
                  <a:gd name="T0" fmla="*/ 32 w 32"/>
                  <a:gd name="T1" fmla="*/ 0 h 119"/>
                  <a:gd name="T2" fmla="*/ 0 w 32"/>
                  <a:gd name="T3" fmla="*/ 119 h 119"/>
                  <a:gd name="T4" fmla="*/ 27 w 32"/>
                  <a:gd name="T5" fmla="*/ 6 h 119"/>
                  <a:gd name="T6" fmla="*/ 32 w 32"/>
                  <a:gd name="T7" fmla="*/ 0 h 1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119">
                    <a:moveTo>
                      <a:pt x="32" y="0"/>
                    </a:moveTo>
                    <a:lnTo>
                      <a:pt x="0" y="119"/>
                    </a:lnTo>
                    <a:lnTo>
                      <a:pt x="27" y="6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3" name="Freeform 110"/>
              <p:cNvSpPr>
                <a:spLocks/>
              </p:cNvSpPr>
              <p:nvPr/>
            </p:nvSpPr>
            <p:spPr bwMode="auto">
              <a:xfrm>
                <a:off x="2478" y="2648"/>
                <a:ext cx="27" cy="113"/>
              </a:xfrm>
              <a:custGeom>
                <a:avLst/>
                <a:gdLst>
                  <a:gd name="T0" fmla="*/ 27 w 27"/>
                  <a:gd name="T1" fmla="*/ 0 h 113"/>
                  <a:gd name="T2" fmla="*/ 5 w 27"/>
                  <a:gd name="T3" fmla="*/ 102 h 113"/>
                  <a:gd name="T4" fmla="*/ 0 w 27"/>
                  <a:gd name="T5" fmla="*/ 113 h 113"/>
                  <a:gd name="T6" fmla="*/ 27 w 27"/>
                  <a:gd name="T7" fmla="*/ 0 h 1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113">
                    <a:moveTo>
                      <a:pt x="27" y="0"/>
                    </a:moveTo>
                    <a:lnTo>
                      <a:pt x="5" y="102"/>
                    </a:lnTo>
                    <a:lnTo>
                      <a:pt x="0" y="113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4" name="Freeform 111"/>
              <p:cNvSpPr>
                <a:spLocks/>
              </p:cNvSpPr>
              <p:nvPr/>
            </p:nvSpPr>
            <p:spPr bwMode="auto">
              <a:xfrm>
                <a:off x="2483" y="2648"/>
                <a:ext cx="22" cy="102"/>
              </a:xfrm>
              <a:custGeom>
                <a:avLst/>
                <a:gdLst>
                  <a:gd name="T0" fmla="*/ 22 w 22"/>
                  <a:gd name="T1" fmla="*/ 0 h 102"/>
                  <a:gd name="T2" fmla="*/ 0 w 22"/>
                  <a:gd name="T3" fmla="*/ 102 h 102"/>
                  <a:gd name="T4" fmla="*/ 22 w 22"/>
                  <a:gd name="T5" fmla="*/ 11 h 102"/>
                  <a:gd name="T6" fmla="*/ 22 w 22"/>
                  <a:gd name="T7" fmla="*/ 0 h 10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102">
                    <a:moveTo>
                      <a:pt x="22" y="0"/>
                    </a:moveTo>
                    <a:lnTo>
                      <a:pt x="0" y="102"/>
                    </a:lnTo>
                    <a:lnTo>
                      <a:pt x="22" y="1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5" name="Freeform 112"/>
              <p:cNvSpPr>
                <a:spLocks/>
              </p:cNvSpPr>
              <p:nvPr/>
            </p:nvSpPr>
            <p:spPr bwMode="auto">
              <a:xfrm>
                <a:off x="2483" y="2659"/>
                <a:ext cx="22" cy="91"/>
              </a:xfrm>
              <a:custGeom>
                <a:avLst/>
                <a:gdLst>
                  <a:gd name="T0" fmla="*/ 22 w 22"/>
                  <a:gd name="T1" fmla="*/ 0 h 91"/>
                  <a:gd name="T2" fmla="*/ 0 w 22"/>
                  <a:gd name="T3" fmla="*/ 81 h 91"/>
                  <a:gd name="T4" fmla="*/ 0 w 22"/>
                  <a:gd name="T5" fmla="*/ 91 h 91"/>
                  <a:gd name="T6" fmla="*/ 22 w 22"/>
                  <a:gd name="T7" fmla="*/ 0 h 9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91">
                    <a:moveTo>
                      <a:pt x="22" y="0"/>
                    </a:moveTo>
                    <a:lnTo>
                      <a:pt x="0" y="81"/>
                    </a:lnTo>
                    <a:lnTo>
                      <a:pt x="0" y="9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6" name="Freeform 113"/>
              <p:cNvSpPr>
                <a:spLocks/>
              </p:cNvSpPr>
              <p:nvPr/>
            </p:nvSpPr>
            <p:spPr bwMode="auto">
              <a:xfrm>
                <a:off x="2483" y="2659"/>
                <a:ext cx="22" cy="81"/>
              </a:xfrm>
              <a:custGeom>
                <a:avLst/>
                <a:gdLst>
                  <a:gd name="T0" fmla="*/ 22 w 22"/>
                  <a:gd name="T1" fmla="*/ 0 h 81"/>
                  <a:gd name="T2" fmla="*/ 0 w 22"/>
                  <a:gd name="T3" fmla="*/ 81 h 81"/>
                  <a:gd name="T4" fmla="*/ 16 w 22"/>
                  <a:gd name="T5" fmla="*/ 10 h 81"/>
                  <a:gd name="T6" fmla="*/ 22 w 22"/>
                  <a:gd name="T7" fmla="*/ 0 h 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81">
                    <a:moveTo>
                      <a:pt x="22" y="0"/>
                    </a:moveTo>
                    <a:lnTo>
                      <a:pt x="0" y="81"/>
                    </a:lnTo>
                    <a:lnTo>
                      <a:pt x="16" y="1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7" name="Freeform 114"/>
              <p:cNvSpPr>
                <a:spLocks/>
              </p:cNvSpPr>
              <p:nvPr/>
            </p:nvSpPr>
            <p:spPr bwMode="auto">
              <a:xfrm>
                <a:off x="2483" y="2669"/>
                <a:ext cx="16" cy="71"/>
              </a:xfrm>
              <a:custGeom>
                <a:avLst/>
                <a:gdLst>
                  <a:gd name="T0" fmla="*/ 16 w 16"/>
                  <a:gd name="T1" fmla="*/ 0 h 71"/>
                  <a:gd name="T2" fmla="*/ 0 w 16"/>
                  <a:gd name="T3" fmla="*/ 60 h 71"/>
                  <a:gd name="T4" fmla="*/ 0 w 16"/>
                  <a:gd name="T5" fmla="*/ 71 h 71"/>
                  <a:gd name="T6" fmla="*/ 16 w 16"/>
                  <a:gd name="T7" fmla="*/ 0 h 7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71">
                    <a:moveTo>
                      <a:pt x="16" y="0"/>
                    </a:moveTo>
                    <a:lnTo>
                      <a:pt x="0" y="60"/>
                    </a:lnTo>
                    <a:lnTo>
                      <a:pt x="0" y="7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8" name="Freeform 115"/>
              <p:cNvSpPr>
                <a:spLocks/>
              </p:cNvSpPr>
              <p:nvPr/>
            </p:nvSpPr>
            <p:spPr bwMode="auto">
              <a:xfrm>
                <a:off x="2483" y="2669"/>
                <a:ext cx="16" cy="60"/>
              </a:xfrm>
              <a:custGeom>
                <a:avLst/>
                <a:gdLst>
                  <a:gd name="T0" fmla="*/ 16 w 16"/>
                  <a:gd name="T1" fmla="*/ 0 h 60"/>
                  <a:gd name="T2" fmla="*/ 0 w 16"/>
                  <a:gd name="T3" fmla="*/ 60 h 60"/>
                  <a:gd name="T4" fmla="*/ 11 w 16"/>
                  <a:gd name="T5" fmla="*/ 11 h 60"/>
                  <a:gd name="T6" fmla="*/ 16 w 16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60">
                    <a:moveTo>
                      <a:pt x="16" y="0"/>
                    </a:moveTo>
                    <a:lnTo>
                      <a:pt x="0" y="60"/>
                    </a:lnTo>
                    <a:lnTo>
                      <a:pt x="11" y="1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9" name="Freeform 116"/>
              <p:cNvSpPr>
                <a:spLocks/>
              </p:cNvSpPr>
              <p:nvPr/>
            </p:nvSpPr>
            <p:spPr bwMode="auto">
              <a:xfrm>
                <a:off x="2483" y="2680"/>
                <a:ext cx="11" cy="49"/>
              </a:xfrm>
              <a:custGeom>
                <a:avLst/>
                <a:gdLst>
                  <a:gd name="T0" fmla="*/ 11 w 11"/>
                  <a:gd name="T1" fmla="*/ 0 h 49"/>
                  <a:gd name="T2" fmla="*/ 5 w 11"/>
                  <a:gd name="T3" fmla="*/ 38 h 49"/>
                  <a:gd name="T4" fmla="*/ 0 w 11"/>
                  <a:gd name="T5" fmla="*/ 49 h 49"/>
                  <a:gd name="T6" fmla="*/ 11 w 11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49">
                    <a:moveTo>
                      <a:pt x="11" y="0"/>
                    </a:moveTo>
                    <a:lnTo>
                      <a:pt x="5" y="38"/>
                    </a:lnTo>
                    <a:lnTo>
                      <a:pt x="0" y="4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0" name="Freeform 117"/>
              <p:cNvSpPr>
                <a:spLocks/>
              </p:cNvSpPr>
              <p:nvPr/>
            </p:nvSpPr>
            <p:spPr bwMode="auto">
              <a:xfrm>
                <a:off x="2488" y="2680"/>
                <a:ext cx="6" cy="38"/>
              </a:xfrm>
              <a:custGeom>
                <a:avLst/>
                <a:gdLst>
                  <a:gd name="T0" fmla="*/ 6 w 6"/>
                  <a:gd name="T1" fmla="*/ 0 h 38"/>
                  <a:gd name="T2" fmla="*/ 0 w 6"/>
                  <a:gd name="T3" fmla="*/ 38 h 38"/>
                  <a:gd name="T4" fmla="*/ 6 w 6"/>
                  <a:gd name="T5" fmla="*/ 11 h 38"/>
                  <a:gd name="T6" fmla="*/ 6 w 6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38">
                    <a:moveTo>
                      <a:pt x="6" y="0"/>
                    </a:moveTo>
                    <a:lnTo>
                      <a:pt x="0" y="38"/>
                    </a:lnTo>
                    <a:lnTo>
                      <a:pt x="6" y="1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1" name="Freeform 118"/>
              <p:cNvSpPr>
                <a:spLocks/>
              </p:cNvSpPr>
              <p:nvPr/>
            </p:nvSpPr>
            <p:spPr bwMode="auto">
              <a:xfrm>
                <a:off x="2488" y="2691"/>
                <a:ext cx="6" cy="27"/>
              </a:xfrm>
              <a:custGeom>
                <a:avLst/>
                <a:gdLst>
                  <a:gd name="T0" fmla="*/ 0 w 6"/>
                  <a:gd name="T1" fmla="*/ 27 h 27"/>
                  <a:gd name="T2" fmla="*/ 0 w 6"/>
                  <a:gd name="T3" fmla="*/ 22 h 27"/>
                  <a:gd name="T4" fmla="*/ 6 w 6"/>
                  <a:gd name="T5" fmla="*/ 0 h 27"/>
                  <a:gd name="T6" fmla="*/ 0 w 6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27">
                    <a:moveTo>
                      <a:pt x="0" y="27"/>
                    </a:moveTo>
                    <a:lnTo>
                      <a:pt x="0" y="22"/>
                    </a:lnTo>
                    <a:lnTo>
                      <a:pt x="6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2" name="Freeform 119"/>
              <p:cNvSpPr>
                <a:spLocks/>
              </p:cNvSpPr>
              <p:nvPr/>
            </p:nvSpPr>
            <p:spPr bwMode="auto">
              <a:xfrm>
                <a:off x="2488" y="2691"/>
                <a:ext cx="6" cy="22"/>
              </a:xfrm>
              <a:custGeom>
                <a:avLst/>
                <a:gdLst>
                  <a:gd name="T0" fmla="*/ 6 w 6"/>
                  <a:gd name="T1" fmla="*/ 0 h 22"/>
                  <a:gd name="T2" fmla="*/ 0 w 6"/>
                  <a:gd name="T3" fmla="*/ 22 h 22"/>
                  <a:gd name="T4" fmla="*/ 0 w 6"/>
                  <a:gd name="T5" fmla="*/ 11 h 22"/>
                  <a:gd name="T6" fmla="*/ 6 w 6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22">
                    <a:moveTo>
                      <a:pt x="6" y="0"/>
                    </a:moveTo>
                    <a:lnTo>
                      <a:pt x="0" y="22"/>
                    </a:lnTo>
                    <a:lnTo>
                      <a:pt x="0" y="1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3" name="Freeform 120"/>
              <p:cNvSpPr>
                <a:spLocks/>
              </p:cNvSpPr>
              <p:nvPr/>
            </p:nvSpPr>
            <p:spPr bwMode="auto">
              <a:xfrm>
                <a:off x="2472" y="2421"/>
                <a:ext cx="600" cy="605"/>
              </a:xfrm>
              <a:custGeom>
                <a:avLst/>
                <a:gdLst>
                  <a:gd name="T0" fmla="*/ 33 w 600"/>
                  <a:gd name="T1" fmla="*/ 605 h 605"/>
                  <a:gd name="T2" fmla="*/ 22 w 600"/>
                  <a:gd name="T3" fmla="*/ 589 h 605"/>
                  <a:gd name="T4" fmla="*/ 16 w 600"/>
                  <a:gd name="T5" fmla="*/ 567 h 605"/>
                  <a:gd name="T6" fmla="*/ 16 w 600"/>
                  <a:gd name="T7" fmla="*/ 545 h 605"/>
                  <a:gd name="T8" fmla="*/ 11 w 600"/>
                  <a:gd name="T9" fmla="*/ 529 h 605"/>
                  <a:gd name="T10" fmla="*/ 6 w 600"/>
                  <a:gd name="T11" fmla="*/ 508 h 605"/>
                  <a:gd name="T12" fmla="*/ 6 w 600"/>
                  <a:gd name="T13" fmla="*/ 486 h 605"/>
                  <a:gd name="T14" fmla="*/ 0 w 600"/>
                  <a:gd name="T15" fmla="*/ 464 h 605"/>
                  <a:gd name="T16" fmla="*/ 0 w 600"/>
                  <a:gd name="T17" fmla="*/ 443 h 605"/>
                  <a:gd name="T18" fmla="*/ 0 w 600"/>
                  <a:gd name="T19" fmla="*/ 421 h 605"/>
                  <a:gd name="T20" fmla="*/ 0 w 600"/>
                  <a:gd name="T21" fmla="*/ 405 h 605"/>
                  <a:gd name="T22" fmla="*/ 0 w 600"/>
                  <a:gd name="T23" fmla="*/ 383 h 605"/>
                  <a:gd name="T24" fmla="*/ 6 w 600"/>
                  <a:gd name="T25" fmla="*/ 362 h 605"/>
                  <a:gd name="T26" fmla="*/ 6 w 600"/>
                  <a:gd name="T27" fmla="*/ 340 h 605"/>
                  <a:gd name="T28" fmla="*/ 11 w 600"/>
                  <a:gd name="T29" fmla="*/ 319 h 605"/>
                  <a:gd name="T30" fmla="*/ 16 w 600"/>
                  <a:gd name="T31" fmla="*/ 297 h 605"/>
                  <a:gd name="T32" fmla="*/ 16 w 600"/>
                  <a:gd name="T33" fmla="*/ 281 h 605"/>
                  <a:gd name="T34" fmla="*/ 22 w 600"/>
                  <a:gd name="T35" fmla="*/ 259 h 605"/>
                  <a:gd name="T36" fmla="*/ 33 w 600"/>
                  <a:gd name="T37" fmla="*/ 238 h 605"/>
                  <a:gd name="T38" fmla="*/ 38 w 600"/>
                  <a:gd name="T39" fmla="*/ 221 h 605"/>
                  <a:gd name="T40" fmla="*/ 43 w 600"/>
                  <a:gd name="T41" fmla="*/ 200 h 605"/>
                  <a:gd name="T42" fmla="*/ 54 w 600"/>
                  <a:gd name="T43" fmla="*/ 184 h 605"/>
                  <a:gd name="T44" fmla="*/ 60 w 600"/>
                  <a:gd name="T45" fmla="*/ 162 h 605"/>
                  <a:gd name="T46" fmla="*/ 70 w 600"/>
                  <a:gd name="T47" fmla="*/ 146 h 605"/>
                  <a:gd name="T48" fmla="*/ 81 w 600"/>
                  <a:gd name="T49" fmla="*/ 124 h 605"/>
                  <a:gd name="T50" fmla="*/ 92 w 600"/>
                  <a:gd name="T51" fmla="*/ 108 h 605"/>
                  <a:gd name="T52" fmla="*/ 103 w 600"/>
                  <a:gd name="T53" fmla="*/ 92 h 605"/>
                  <a:gd name="T54" fmla="*/ 114 w 600"/>
                  <a:gd name="T55" fmla="*/ 76 h 605"/>
                  <a:gd name="T56" fmla="*/ 130 w 600"/>
                  <a:gd name="T57" fmla="*/ 54 h 605"/>
                  <a:gd name="T58" fmla="*/ 141 w 600"/>
                  <a:gd name="T59" fmla="*/ 43 h 605"/>
                  <a:gd name="T60" fmla="*/ 157 w 600"/>
                  <a:gd name="T61" fmla="*/ 27 h 605"/>
                  <a:gd name="T62" fmla="*/ 168 w 600"/>
                  <a:gd name="T63" fmla="*/ 11 h 605"/>
                  <a:gd name="T64" fmla="*/ 600 w 600"/>
                  <a:gd name="T65" fmla="*/ 421 h 60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600" h="605">
                    <a:moveTo>
                      <a:pt x="600" y="421"/>
                    </a:moveTo>
                    <a:lnTo>
                      <a:pt x="33" y="605"/>
                    </a:lnTo>
                    <a:lnTo>
                      <a:pt x="27" y="599"/>
                    </a:lnTo>
                    <a:lnTo>
                      <a:pt x="22" y="589"/>
                    </a:lnTo>
                    <a:lnTo>
                      <a:pt x="22" y="578"/>
                    </a:lnTo>
                    <a:lnTo>
                      <a:pt x="16" y="567"/>
                    </a:lnTo>
                    <a:lnTo>
                      <a:pt x="16" y="556"/>
                    </a:lnTo>
                    <a:lnTo>
                      <a:pt x="16" y="545"/>
                    </a:lnTo>
                    <a:lnTo>
                      <a:pt x="11" y="535"/>
                    </a:lnTo>
                    <a:lnTo>
                      <a:pt x="11" y="529"/>
                    </a:lnTo>
                    <a:lnTo>
                      <a:pt x="11" y="518"/>
                    </a:lnTo>
                    <a:lnTo>
                      <a:pt x="6" y="508"/>
                    </a:lnTo>
                    <a:lnTo>
                      <a:pt x="6" y="497"/>
                    </a:lnTo>
                    <a:lnTo>
                      <a:pt x="6" y="486"/>
                    </a:lnTo>
                    <a:lnTo>
                      <a:pt x="6" y="475"/>
                    </a:lnTo>
                    <a:lnTo>
                      <a:pt x="0" y="464"/>
                    </a:lnTo>
                    <a:lnTo>
                      <a:pt x="0" y="454"/>
                    </a:lnTo>
                    <a:lnTo>
                      <a:pt x="0" y="443"/>
                    </a:lnTo>
                    <a:lnTo>
                      <a:pt x="0" y="432"/>
                    </a:lnTo>
                    <a:lnTo>
                      <a:pt x="0" y="421"/>
                    </a:lnTo>
                    <a:lnTo>
                      <a:pt x="0" y="410"/>
                    </a:lnTo>
                    <a:lnTo>
                      <a:pt x="0" y="405"/>
                    </a:lnTo>
                    <a:lnTo>
                      <a:pt x="0" y="394"/>
                    </a:lnTo>
                    <a:lnTo>
                      <a:pt x="0" y="383"/>
                    </a:lnTo>
                    <a:lnTo>
                      <a:pt x="6" y="373"/>
                    </a:lnTo>
                    <a:lnTo>
                      <a:pt x="6" y="362"/>
                    </a:lnTo>
                    <a:lnTo>
                      <a:pt x="6" y="351"/>
                    </a:lnTo>
                    <a:lnTo>
                      <a:pt x="6" y="340"/>
                    </a:lnTo>
                    <a:lnTo>
                      <a:pt x="11" y="329"/>
                    </a:lnTo>
                    <a:lnTo>
                      <a:pt x="11" y="319"/>
                    </a:lnTo>
                    <a:lnTo>
                      <a:pt x="11" y="308"/>
                    </a:lnTo>
                    <a:lnTo>
                      <a:pt x="16" y="297"/>
                    </a:lnTo>
                    <a:lnTo>
                      <a:pt x="16" y="292"/>
                    </a:lnTo>
                    <a:lnTo>
                      <a:pt x="16" y="281"/>
                    </a:lnTo>
                    <a:lnTo>
                      <a:pt x="22" y="270"/>
                    </a:lnTo>
                    <a:lnTo>
                      <a:pt x="22" y="259"/>
                    </a:lnTo>
                    <a:lnTo>
                      <a:pt x="27" y="248"/>
                    </a:lnTo>
                    <a:lnTo>
                      <a:pt x="33" y="238"/>
                    </a:lnTo>
                    <a:lnTo>
                      <a:pt x="33" y="227"/>
                    </a:lnTo>
                    <a:lnTo>
                      <a:pt x="38" y="221"/>
                    </a:lnTo>
                    <a:lnTo>
                      <a:pt x="38" y="211"/>
                    </a:lnTo>
                    <a:lnTo>
                      <a:pt x="43" y="200"/>
                    </a:lnTo>
                    <a:lnTo>
                      <a:pt x="49" y="189"/>
                    </a:lnTo>
                    <a:lnTo>
                      <a:pt x="54" y="184"/>
                    </a:lnTo>
                    <a:lnTo>
                      <a:pt x="60" y="173"/>
                    </a:lnTo>
                    <a:lnTo>
                      <a:pt x="60" y="162"/>
                    </a:lnTo>
                    <a:lnTo>
                      <a:pt x="65" y="151"/>
                    </a:lnTo>
                    <a:lnTo>
                      <a:pt x="70" y="146"/>
                    </a:lnTo>
                    <a:lnTo>
                      <a:pt x="76" y="135"/>
                    </a:lnTo>
                    <a:lnTo>
                      <a:pt x="81" y="124"/>
                    </a:lnTo>
                    <a:lnTo>
                      <a:pt x="87" y="119"/>
                    </a:lnTo>
                    <a:lnTo>
                      <a:pt x="92" y="108"/>
                    </a:lnTo>
                    <a:lnTo>
                      <a:pt x="97" y="97"/>
                    </a:lnTo>
                    <a:lnTo>
                      <a:pt x="103" y="92"/>
                    </a:lnTo>
                    <a:lnTo>
                      <a:pt x="108" y="81"/>
                    </a:lnTo>
                    <a:lnTo>
                      <a:pt x="114" y="76"/>
                    </a:lnTo>
                    <a:lnTo>
                      <a:pt x="119" y="65"/>
                    </a:lnTo>
                    <a:lnTo>
                      <a:pt x="130" y="54"/>
                    </a:lnTo>
                    <a:lnTo>
                      <a:pt x="135" y="49"/>
                    </a:lnTo>
                    <a:lnTo>
                      <a:pt x="141" y="43"/>
                    </a:lnTo>
                    <a:lnTo>
                      <a:pt x="146" y="32"/>
                    </a:lnTo>
                    <a:lnTo>
                      <a:pt x="157" y="27"/>
                    </a:lnTo>
                    <a:lnTo>
                      <a:pt x="162" y="16"/>
                    </a:lnTo>
                    <a:lnTo>
                      <a:pt x="168" y="11"/>
                    </a:lnTo>
                    <a:lnTo>
                      <a:pt x="173" y="0"/>
                    </a:lnTo>
                    <a:lnTo>
                      <a:pt x="600" y="4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4" name="Freeform 121"/>
              <p:cNvSpPr>
                <a:spLocks/>
              </p:cNvSpPr>
              <p:nvPr/>
            </p:nvSpPr>
            <p:spPr bwMode="auto">
              <a:xfrm>
                <a:off x="2505" y="2842"/>
                <a:ext cx="567" cy="594"/>
              </a:xfrm>
              <a:custGeom>
                <a:avLst/>
                <a:gdLst>
                  <a:gd name="T0" fmla="*/ 0 w 567"/>
                  <a:gd name="T1" fmla="*/ 184 h 594"/>
                  <a:gd name="T2" fmla="*/ 513 w 567"/>
                  <a:gd name="T3" fmla="*/ 594 h 594"/>
                  <a:gd name="T4" fmla="*/ 567 w 567"/>
                  <a:gd name="T5" fmla="*/ 0 h 594"/>
                  <a:gd name="T6" fmla="*/ 0 w 567"/>
                  <a:gd name="T7" fmla="*/ 184 h 59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7" h="594">
                    <a:moveTo>
                      <a:pt x="0" y="184"/>
                    </a:moveTo>
                    <a:lnTo>
                      <a:pt x="513" y="594"/>
                    </a:lnTo>
                    <a:lnTo>
                      <a:pt x="567" y="0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5" name="Freeform 122"/>
              <p:cNvSpPr>
                <a:spLocks/>
              </p:cNvSpPr>
              <p:nvPr/>
            </p:nvSpPr>
            <p:spPr bwMode="auto">
              <a:xfrm>
                <a:off x="2505" y="3026"/>
                <a:ext cx="513" cy="410"/>
              </a:xfrm>
              <a:custGeom>
                <a:avLst/>
                <a:gdLst>
                  <a:gd name="T0" fmla="*/ 0 w 513"/>
                  <a:gd name="T1" fmla="*/ 0 h 410"/>
                  <a:gd name="T2" fmla="*/ 502 w 513"/>
                  <a:gd name="T3" fmla="*/ 410 h 410"/>
                  <a:gd name="T4" fmla="*/ 513 w 513"/>
                  <a:gd name="T5" fmla="*/ 410 h 410"/>
                  <a:gd name="T6" fmla="*/ 0 w 513"/>
                  <a:gd name="T7" fmla="*/ 0 h 4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13" h="410">
                    <a:moveTo>
                      <a:pt x="0" y="0"/>
                    </a:moveTo>
                    <a:lnTo>
                      <a:pt x="502" y="410"/>
                    </a:lnTo>
                    <a:lnTo>
                      <a:pt x="513" y="4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6" name="Freeform 123"/>
              <p:cNvSpPr>
                <a:spLocks/>
              </p:cNvSpPr>
              <p:nvPr/>
            </p:nvSpPr>
            <p:spPr bwMode="auto">
              <a:xfrm>
                <a:off x="2505" y="3026"/>
                <a:ext cx="502" cy="410"/>
              </a:xfrm>
              <a:custGeom>
                <a:avLst/>
                <a:gdLst>
                  <a:gd name="T0" fmla="*/ 0 w 502"/>
                  <a:gd name="T1" fmla="*/ 11 h 410"/>
                  <a:gd name="T2" fmla="*/ 502 w 502"/>
                  <a:gd name="T3" fmla="*/ 410 h 410"/>
                  <a:gd name="T4" fmla="*/ 0 w 502"/>
                  <a:gd name="T5" fmla="*/ 0 h 410"/>
                  <a:gd name="T6" fmla="*/ 0 w 502"/>
                  <a:gd name="T7" fmla="*/ 11 h 4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02" h="410">
                    <a:moveTo>
                      <a:pt x="0" y="11"/>
                    </a:moveTo>
                    <a:lnTo>
                      <a:pt x="502" y="410"/>
                    </a:lnTo>
                    <a:lnTo>
                      <a:pt x="0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7" name="Freeform 124"/>
              <p:cNvSpPr>
                <a:spLocks/>
              </p:cNvSpPr>
              <p:nvPr/>
            </p:nvSpPr>
            <p:spPr bwMode="auto">
              <a:xfrm>
                <a:off x="2505" y="3037"/>
                <a:ext cx="502" cy="399"/>
              </a:xfrm>
              <a:custGeom>
                <a:avLst/>
                <a:gdLst>
                  <a:gd name="T0" fmla="*/ 0 w 502"/>
                  <a:gd name="T1" fmla="*/ 0 h 399"/>
                  <a:gd name="T2" fmla="*/ 491 w 502"/>
                  <a:gd name="T3" fmla="*/ 399 h 399"/>
                  <a:gd name="T4" fmla="*/ 502 w 502"/>
                  <a:gd name="T5" fmla="*/ 399 h 399"/>
                  <a:gd name="T6" fmla="*/ 0 w 502"/>
                  <a:gd name="T7" fmla="*/ 0 h 39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02" h="399">
                    <a:moveTo>
                      <a:pt x="0" y="0"/>
                    </a:moveTo>
                    <a:lnTo>
                      <a:pt x="491" y="399"/>
                    </a:lnTo>
                    <a:lnTo>
                      <a:pt x="502" y="3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8" name="Freeform 125"/>
              <p:cNvSpPr>
                <a:spLocks/>
              </p:cNvSpPr>
              <p:nvPr/>
            </p:nvSpPr>
            <p:spPr bwMode="auto">
              <a:xfrm>
                <a:off x="2505" y="3037"/>
                <a:ext cx="491" cy="399"/>
              </a:xfrm>
              <a:custGeom>
                <a:avLst/>
                <a:gdLst>
                  <a:gd name="T0" fmla="*/ 5 w 491"/>
                  <a:gd name="T1" fmla="*/ 10 h 399"/>
                  <a:gd name="T2" fmla="*/ 491 w 491"/>
                  <a:gd name="T3" fmla="*/ 399 h 399"/>
                  <a:gd name="T4" fmla="*/ 0 w 491"/>
                  <a:gd name="T5" fmla="*/ 0 h 399"/>
                  <a:gd name="T6" fmla="*/ 5 w 491"/>
                  <a:gd name="T7" fmla="*/ 10 h 39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91" h="399">
                    <a:moveTo>
                      <a:pt x="5" y="10"/>
                    </a:moveTo>
                    <a:lnTo>
                      <a:pt x="491" y="399"/>
                    </a:lnTo>
                    <a:lnTo>
                      <a:pt x="0" y="0"/>
                    </a:ln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9" name="Freeform 126"/>
              <p:cNvSpPr>
                <a:spLocks/>
              </p:cNvSpPr>
              <p:nvPr/>
            </p:nvSpPr>
            <p:spPr bwMode="auto">
              <a:xfrm>
                <a:off x="2510" y="3047"/>
                <a:ext cx="486" cy="389"/>
              </a:xfrm>
              <a:custGeom>
                <a:avLst/>
                <a:gdLst>
                  <a:gd name="T0" fmla="*/ 0 w 486"/>
                  <a:gd name="T1" fmla="*/ 0 h 389"/>
                  <a:gd name="T2" fmla="*/ 475 w 486"/>
                  <a:gd name="T3" fmla="*/ 389 h 389"/>
                  <a:gd name="T4" fmla="*/ 486 w 486"/>
                  <a:gd name="T5" fmla="*/ 389 h 389"/>
                  <a:gd name="T6" fmla="*/ 0 w 486"/>
                  <a:gd name="T7" fmla="*/ 0 h 3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86" h="389">
                    <a:moveTo>
                      <a:pt x="0" y="0"/>
                    </a:moveTo>
                    <a:lnTo>
                      <a:pt x="475" y="389"/>
                    </a:lnTo>
                    <a:lnTo>
                      <a:pt x="486" y="3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60" name="Freeform 127"/>
              <p:cNvSpPr>
                <a:spLocks/>
              </p:cNvSpPr>
              <p:nvPr/>
            </p:nvSpPr>
            <p:spPr bwMode="auto">
              <a:xfrm>
                <a:off x="2510" y="3047"/>
                <a:ext cx="475" cy="389"/>
              </a:xfrm>
              <a:custGeom>
                <a:avLst/>
                <a:gdLst>
                  <a:gd name="T0" fmla="*/ 0 w 475"/>
                  <a:gd name="T1" fmla="*/ 11 h 389"/>
                  <a:gd name="T2" fmla="*/ 475 w 475"/>
                  <a:gd name="T3" fmla="*/ 389 h 389"/>
                  <a:gd name="T4" fmla="*/ 0 w 475"/>
                  <a:gd name="T5" fmla="*/ 0 h 389"/>
                  <a:gd name="T6" fmla="*/ 0 w 475"/>
                  <a:gd name="T7" fmla="*/ 11 h 3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75" h="389">
                    <a:moveTo>
                      <a:pt x="0" y="11"/>
                    </a:moveTo>
                    <a:lnTo>
                      <a:pt x="475" y="389"/>
                    </a:lnTo>
                    <a:lnTo>
                      <a:pt x="0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61" name="Freeform 128"/>
              <p:cNvSpPr>
                <a:spLocks/>
              </p:cNvSpPr>
              <p:nvPr/>
            </p:nvSpPr>
            <p:spPr bwMode="auto">
              <a:xfrm>
                <a:off x="2510" y="3058"/>
                <a:ext cx="475" cy="378"/>
              </a:xfrm>
              <a:custGeom>
                <a:avLst/>
                <a:gdLst>
                  <a:gd name="T0" fmla="*/ 0 w 475"/>
                  <a:gd name="T1" fmla="*/ 0 h 378"/>
                  <a:gd name="T2" fmla="*/ 464 w 475"/>
                  <a:gd name="T3" fmla="*/ 373 h 378"/>
                  <a:gd name="T4" fmla="*/ 475 w 475"/>
                  <a:gd name="T5" fmla="*/ 378 h 378"/>
                  <a:gd name="T6" fmla="*/ 0 w 475"/>
                  <a:gd name="T7" fmla="*/ 0 h 37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75" h="378">
                    <a:moveTo>
                      <a:pt x="0" y="0"/>
                    </a:moveTo>
                    <a:lnTo>
                      <a:pt x="464" y="373"/>
                    </a:lnTo>
                    <a:lnTo>
                      <a:pt x="475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62" name="Freeform 129"/>
              <p:cNvSpPr>
                <a:spLocks/>
              </p:cNvSpPr>
              <p:nvPr/>
            </p:nvSpPr>
            <p:spPr bwMode="auto">
              <a:xfrm>
                <a:off x="2510" y="3058"/>
                <a:ext cx="464" cy="373"/>
              </a:xfrm>
              <a:custGeom>
                <a:avLst/>
                <a:gdLst>
                  <a:gd name="T0" fmla="*/ 5 w 464"/>
                  <a:gd name="T1" fmla="*/ 11 h 373"/>
                  <a:gd name="T2" fmla="*/ 464 w 464"/>
                  <a:gd name="T3" fmla="*/ 373 h 373"/>
                  <a:gd name="T4" fmla="*/ 0 w 464"/>
                  <a:gd name="T5" fmla="*/ 0 h 373"/>
                  <a:gd name="T6" fmla="*/ 5 w 464"/>
                  <a:gd name="T7" fmla="*/ 11 h 37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64" h="373">
                    <a:moveTo>
                      <a:pt x="5" y="11"/>
                    </a:moveTo>
                    <a:lnTo>
                      <a:pt x="464" y="373"/>
                    </a:lnTo>
                    <a:lnTo>
                      <a:pt x="0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63" name="Freeform 130"/>
              <p:cNvSpPr>
                <a:spLocks/>
              </p:cNvSpPr>
              <p:nvPr/>
            </p:nvSpPr>
            <p:spPr bwMode="auto">
              <a:xfrm>
                <a:off x="2515" y="3069"/>
                <a:ext cx="459" cy="362"/>
              </a:xfrm>
              <a:custGeom>
                <a:avLst/>
                <a:gdLst>
                  <a:gd name="T0" fmla="*/ 0 w 459"/>
                  <a:gd name="T1" fmla="*/ 0 h 362"/>
                  <a:gd name="T2" fmla="*/ 449 w 459"/>
                  <a:gd name="T3" fmla="*/ 362 h 362"/>
                  <a:gd name="T4" fmla="*/ 459 w 459"/>
                  <a:gd name="T5" fmla="*/ 362 h 362"/>
                  <a:gd name="T6" fmla="*/ 0 w 459"/>
                  <a:gd name="T7" fmla="*/ 0 h 36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59" h="362">
                    <a:moveTo>
                      <a:pt x="0" y="0"/>
                    </a:moveTo>
                    <a:lnTo>
                      <a:pt x="449" y="362"/>
                    </a:lnTo>
                    <a:lnTo>
                      <a:pt x="459" y="3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64" name="Freeform 131"/>
              <p:cNvSpPr>
                <a:spLocks/>
              </p:cNvSpPr>
              <p:nvPr/>
            </p:nvSpPr>
            <p:spPr bwMode="auto">
              <a:xfrm>
                <a:off x="2515" y="3069"/>
                <a:ext cx="449" cy="362"/>
              </a:xfrm>
              <a:custGeom>
                <a:avLst/>
                <a:gdLst>
                  <a:gd name="T0" fmla="*/ 6 w 449"/>
                  <a:gd name="T1" fmla="*/ 5 h 362"/>
                  <a:gd name="T2" fmla="*/ 449 w 449"/>
                  <a:gd name="T3" fmla="*/ 362 h 362"/>
                  <a:gd name="T4" fmla="*/ 0 w 449"/>
                  <a:gd name="T5" fmla="*/ 0 h 362"/>
                  <a:gd name="T6" fmla="*/ 6 w 449"/>
                  <a:gd name="T7" fmla="*/ 5 h 36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9" h="362">
                    <a:moveTo>
                      <a:pt x="6" y="5"/>
                    </a:moveTo>
                    <a:lnTo>
                      <a:pt x="449" y="362"/>
                    </a:lnTo>
                    <a:lnTo>
                      <a:pt x="0" y="0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65" name="Freeform 132"/>
              <p:cNvSpPr>
                <a:spLocks/>
              </p:cNvSpPr>
              <p:nvPr/>
            </p:nvSpPr>
            <p:spPr bwMode="auto">
              <a:xfrm>
                <a:off x="2521" y="3074"/>
                <a:ext cx="443" cy="357"/>
              </a:xfrm>
              <a:custGeom>
                <a:avLst/>
                <a:gdLst>
                  <a:gd name="T0" fmla="*/ 0 w 443"/>
                  <a:gd name="T1" fmla="*/ 0 h 357"/>
                  <a:gd name="T2" fmla="*/ 432 w 443"/>
                  <a:gd name="T3" fmla="*/ 357 h 357"/>
                  <a:gd name="T4" fmla="*/ 443 w 443"/>
                  <a:gd name="T5" fmla="*/ 357 h 357"/>
                  <a:gd name="T6" fmla="*/ 0 w 443"/>
                  <a:gd name="T7" fmla="*/ 0 h 35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3" h="357">
                    <a:moveTo>
                      <a:pt x="0" y="0"/>
                    </a:moveTo>
                    <a:lnTo>
                      <a:pt x="432" y="357"/>
                    </a:lnTo>
                    <a:lnTo>
                      <a:pt x="443" y="3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66" name="Freeform 133"/>
              <p:cNvSpPr>
                <a:spLocks/>
              </p:cNvSpPr>
              <p:nvPr/>
            </p:nvSpPr>
            <p:spPr bwMode="auto">
              <a:xfrm>
                <a:off x="2521" y="3074"/>
                <a:ext cx="432" cy="357"/>
              </a:xfrm>
              <a:custGeom>
                <a:avLst/>
                <a:gdLst>
                  <a:gd name="T0" fmla="*/ 5 w 432"/>
                  <a:gd name="T1" fmla="*/ 11 h 357"/>
                  <a:gd name="T2" fmla="*/ 432 w 432"/>
                  <a:gd name="T3" fmla="*/ 357 h 357"/>
                  <a:gd name="T4" fmla="*/ 0 w 432"/>
                  <a:gd name="T5" fmla="*/ 0 h 357"/>
                  <a:gd name="T6" fmla="*/ 5 w 432"/>
                  <a:gd name="T7" fmla="*/ 11 h 35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32" h="357">
                    <a:moveTo>
                      <a:pt x="5" y="11"/>
                    </a:moveTo>
                    <a:lnTo>
                      <a:pt x="432" y="357"/>
                    </a:lnTo>
                    <a:lnTo>
                      <a:pt x="0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67" name="Freeform 134"/>
              <p:cNvSpPr>
                <a:spLocks/>
              </p:cNvSpPr>
              <p:nvPr/>
            </p:nvSpPr>
            <p:spPr bwMode="auto">
              <a:xfrm>
                <a:off x="2526" y="3085"/>
                <a:ext cx="427" cy="346"/>
              </a:xfrm>
              <a:custGeom>
                <a:avLst/>
                <a:gdLst>
                  <a:gd name="T0" fmla="*/ 0 w 427"/>
                  <a:gd name="T1" fmla="*/ 0 h 346"/>
                  <a:gd name="T2" fmla="*/ 421 w 427"/>
                  <a:gd name="T3" fmla="*/ 340 h 346"/>
                  <a:gd name="T4" fmla="*/ 427 w 427"/>
                  <a:gd name="T5" fmla="*/ 346 h 346"/>
                  <a:gd name="T6" fmla="*/ 0 w 427"/>
                  <a:gd name="T7" fmla="*/ 0 h 3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27" h="346">
                    <a:moveTo>
                      <a:pt x="0" y="0"/>
                    </a:moveTo>
                    <a:lnTo>
                      <a:pt x="421" y="340"/>
                    </a:lnTo>
                    <a:lnTo>
                      <a:pt x="427" y="3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68" name="Freeform 135"/>
              <p:cNvSpPr>
                <a:spLocks/>
              </p:cNvSpPr>
              <p:nvPr/>
            </p:nvSpPr>
            <p:spPr bwMode="auto">
              <a:xfrm>
                <a:off x="2526" y="3085"/>
                <a:ext cx="421" cy="340"/>
              </a:xfrm>
              <a:custGeom>
                <a:avLst/>
                <a:gdLst>
                  <a:gd name="T0" fmla="*/ 6 w 421"/>
                  <a:gd name="T1" fmla="*/ 11 h 340"/>
                  <a:gd name="T2" fmla="*/ 421 w 421"/>
                  <a:gd name="T3" fmla="*/ 340 h 340"/>
                  <a:gd name="T4" fmla="*/ 0 w 421"/>
                  <a:gd name="T5" fmla="*/ 0 h 340"/>
                  <a:gd name="T6" fmla="*/ 6 w 421"/>
                  <a:gd name="T7" fmla="*/ 11 h 34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21" h="340">
                    <a:moveTo>
                      <a:pt x="6" y="11"/>
                    </a:moveTo>
                    <a:lnTo>
                      <a:pt x="421" y="340"/>
                    </a:lnTo>
                    <a:lnTo>
                      <a:pt x="0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69" name="Freeform 136"/>
              <p:cNvSpPr>
                <a:spLocks/>
              </p:cNvSpPr>
              <p:nvPr/>
            </p:nvSpPr>
            <p:spPr bwMode="auto">
              <a:xfrm>
                <a:off x="2532" y="3096"/>
                <a:ext cx="415" cy="329"/>
              </a:xfrm>
              <a:custGeom>
                <a:avLst/>
                <a:gdLst>
                  <a:gd name="T0" fmla="*/ 0 w 415"/>
                  <a:gd name="T1" fmla="*/ 0 h 329"/>
                  <a:gd name="T2" fmla="*/ 405 w 415"/>
                  <a:gd name="T3" fmla="*/ 329 h 329"/>
                  <a:gd name="T4" fmla="*/ 415 w 415"/>
                  <a:gd name="T5" fmla="*/ 329 h 329"/>
                  <a:gd name="T6" fmla="*/ 0 w 415"/>
                  <a:gd name="T7" fmla="*/ 0 h 3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5" h="329">
                    <a:moveTo>
                      <a:pt x="0" y="0"/>
                    </a:moveTo>
                    <a:lnTo>
                      <a:pt x="405" y="329"/>
                    </a:lnTo>
                    <a:lnTo>
                      <a:pt x="415" y="3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70" name="Freeform 137"/>
              <p:cNvSpPr>
                <a:spLocks/>
              </p:cNvSpPr>
              <p:nvPr/>
            </p:nvSpPr>
            <p:spPr bwMode="auto">
              <a:xfrm>
                <a:off x="2532" y="3096"/>
                <a:ext cx="405" cy="329"/>
              </a:xfrm>
              <a:custGeom>
                <a:avLst/>
                <a:gdLst>
                  <a:gd name="T0" fmla="*/ 0 w 405"/>
                  <a:gd name="T1" fmla="*/ 11 h 329"/>
                  <a:gd name="T2" fmla="*/ 405 w 405"/>
                  <a:gd name="T3" fmla="*/ 329 h 329"/>
                  <a:gd name="T4" fmla="*/ 0 w 405"/>
                  <a:gd name="T5" fmla="*/ 0 h 329"/>
                  <a:gd name="T6" fmla="*/ 0 w 405"/>
                  <a:gd name="T7" fmla="*/ 11 h 3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05" h="329">
                    <a:moveTo>
                      <a:pt x="0" y="11"/>
                    </a:moveTo>
                    <a:lnTo>
                      <a:pt x="405" y="329"/>
                    </a:lnTo>
                    <a:lnTo>
                      <a:pt x="0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71" name="Freeform 138"/>
              <p:cNvSpPr>
                <a:spLocks/>
              </p:cNvSpPr>
              <p:nvPr/>
            </p:nvSpPr>
            <p:spPr bwMode="auto">
              <a:xfrm>
                <a:off x="2532" y="3107"/>
                <a:ext cx="405" cy="318"/>
              </a:xfrm>
              <a:custGeom>
                <a:avLst/>
                <a:gdLst>
                  <a:gd name="T0" fmla="*/ 0 w 405"/>
                  <a:gd name="T1" fmla="*/ 0 h 318"/>
                  <a:gd name="T2" fmla="*/ 394 w 405"/>
                  <a:gd name="T3" fmla="*/ 313 h 318"/>
                  <a:gd name="T4" fmla="*/ 405 w 405"/>
                  <a:gd name="T5" fmla="*/ 318 h 318"/>
                  <a:gd name="T6" fmla="*/ 0 w 405"/>
                  <a:gd name="T7" fmla="*/ 0 h 3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05" h="318">
                    <a:moveTo>
                      <a:pt x="0" y="0"/>
                    </a:moveTo>
                    <a:lnTo>
                      <a:pt x="394" y="313"/>
                    </a:lnTo>
                    <a:lnTo>
                      <a:pt x="405" y="3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72" name="Freeform 139"/>
              <p:cNvSpPr>
                <a:spLocks/>
              </p:cNvSpPr>
              <p:nvPr/>
            </p:nvSpPr>
            <p:spPr bwMode="auto">
              <a:xfrm>
                <a:off x="2532" y="3107"/>
                <a:ext cx="394" cy="313"/>
              </a:xfrm>
              <a:custGeom>
                <a:avLst/>
                <a:gdLst>
                  <a:gd name="T0" fmla="*/ 5 w 394"/>
                  <a:gd name="T1" fmla="*/ 5 h 313"/>
                  <a:gd name="T2" fmla="*/ 394 w 394"/>
                  <a:gd name="T3" fmla="*/ 313 h 313"/>
                  <a:gd name="T4" fmla="*/ 0 w 394"/>
                  <a:gd name="T5" fmla="*/ 0 h 313"/>
                  <a:gd name="T6" fmla="*/ 5 w 394"/>
                  <a:gd name="T7" fmla="*/ 5 h 3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94" h="313">
                    <a:moveTo>
                      <a:pt x="5" y="5"/>
                    </a:moveTo>
                    <a:lnTo>
                      <a:pt x="394" y="313"/>
                    </a:lnTo>
                    <a:lnTo>
                      <a:pt x="0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73" name="Freeform 140"/>
              <p:cNvSpPr>
                <a:spLocks/>
              </p:cNvSpPr>
              <p:nvPr/>
            </p:nvSpPr>
            <p:spPr bwMode="auto">
              <a:xfrm>
                <a:off x="2537" y="3112"/>
                <a:ext cx="389" cy="308"/>
              </a:xfrm>
              <a:custGeom>
                <a:avLst/>
                <a:gdLst>
                  <a:gd name="T0" fmla="*/ 0 w 389"/>
                  <a:gd name="T1" fmla="*/ 0 h 308"/>
                  <a:gd name="T2" fmla="*/ 378 w 389"/>
                  <a:gd name="T3" fmla="*/ 308 h 308"/>
                  <a:gd name="T4" fmla="*/ 389 w 389"/>
                  <a:gd name="T5" fmla="*/ 308 h 308"/>
                  <a:gd name="T6" fmla="*/ 0 w 389"/>
                  <a:gd name="T7" fmla="*/ 0 h 3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9" h="308">
                    <a:moveTo>
                      <a:pt x="0" y="0"/>
                    </a:moveTo>
                    <a:lnTo>
                      <a:pt x="378" y="308"/>
                    </a:lnTo>
                    <a:lnTo>
                      <a:pt x="389" y="3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74" name="Freeform 141"/>
              <p:cNvSpPr>
                <a:spLocks/>
              </p:cNvSpPr>
              <p:nvPr/>
            </p:nvSpPr>
            <p:spPr bwMode="auto">
              <a:xfrm>
                <a:off x="2537" y="3112"/>
                <a:ext cx="378" cy="308"/>
              </a:xfrm>
              <a:custGeom>
                <a:avLst/>
                <a:gdLst>
                  <a:gd name="T0" fmla="*/ 5 w 378"/>
                  <a:gd name="T1" fmla="*/ 11 h 308"/>
                  <a:gd name="T2" fmla="*/ 378 w 378"/>
                  <a:gd name="T3" fmla="*/ 308 h 308"/>
                  <a:gd name="T4" fmla="*/ 0 w 378"/>
                  <a:gd name="T5" fmla="*/ 0 h 308"/>
                  <a:gd name="T6" fmla="*/ 5 w 378"/>
                  <a:gd name="T7" fmla="*/ 11 h 3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8" h="308">
                    <a:moveTo>
                      <a:pt x="5" y="11"/>
                    </a:moveTo>
                    <a:lnTo>
                      <a:pt x="378" y="308"/>
                    </a:lnTo>
                    <a:lnTo>
                      <a:pt x="0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75" name="Freeform 142"/>
              <p:cNvSpPr>
                <a:spLocks/>
              </p:cNvSpPr>
              <p:nvPr/>
            </p:nvSpPr>
            <p:spPr bwMode="auto">
              <a:xfrm>
                <a:off x="2542" y="3123"/>
                <a:ext cx="373" cy="297"/>
              </a:xfrm>
              <a:custGeom>
                <a:avLst/>
                <a:gdLst>
                  <a:gd name="T0" fmla="*/ 0 w 373"/>
                  <a:gd name="T1" fmla="*/ 0 h 297"/>
                  <a:gd name="T2" fmla="*/ 362 w 373"/>
                  <a:gd name="T3" fmla="*/ 292 h 297"/>
                  <a:gd name="T4" fmla="*/ 373 w 373"/>
                  <a:gd name="T5" fmla="*/ 297 h 297"/>
                  <a:gd name="T6" fmla="*/ 0 w 373"/>
                  <a:gd name="T7" fmla="*/ 0 h 2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3" h="297">
                    <a:moveTo>
                      <a:pt x="0" y="0"/>
                    </a:moveTo>
                    <a:lnTo>
                      <a:pt x="362" y="292"/>
                    </a:lnTo>
                    <a:lnTo>
                      <a:pt x="373" y="2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76" name="Freeform 143"/>
              <p:cNvSpPr>
                <a:spLocks/>
              </p:cNvSpPr>
              <p:nvPr/>
            </p:nvSpPr>
            <p:spPr bwMode="auto">
              <a:xfrm>
                <a:off x="2542" y="3123"/>
                <a:ext cx="362" cy="292"/>
              </a:xfrm>
              <a:custGeom>
                <a:avLst/>
                <a:gdLst>
                  <a:gd name="T0" fmla="*/ 6 w 362"/>
                  <a:gd name="T1" fmla="*/ 11 h 292"/>
                  <a:gd name="T2" fmla="*/ 362 w 362"/>
                  <a:gd name="T3" fmla="*/ 292 h 292"/>
                  <a:gd name="T4" fmla="*/ 0 w 362"/>
                  <a:gd name="T5" fmla="*/ 0 h 292"/>
                  <a:gd name="T6" fmla="*/ 6 w 362"/>
                  <a:gd name="T7" fmla="*/ 11 h 29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2" h="292">
                    <a:moveTo>
                      <a:pt x="6" y="11"/>
                    </a:moveTo>
                    <a:lnTo>
                      <a:pt x="362" y="292"/>
                    </a:lnTo>
                    <a:lnTo>
                      <a:pt x="0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77" name="Freeform 144"/>
              <p:cNvSpPr>
                <a:spLocks/>
              </p:cNvSpPr>
              <p:nvPr/>
            </p:nvSpPr>
            <p:spPr bwMode="auto">
              <a:xfrm>
                <a:off x="2548" y="3134"/>
                <a:ext cx="356" cy="281"/>
              </a:xfrm>
              <a:custGeom>
                <a:avLst/>
                <a:gdLst>
                  <a:gd name="T0" fmla="*/ 0 w 356"/>
                  <a:gd name="T1" fmla="*/ 0 h 281"/>
                  <a:gd name="T2" fmla="*/ 345 w 356"/>
                  <a:gd name="T3" fmla="*/ 281 h 281"/>
                  <a:gd name="T4" fmla="*/ 356 w 356"/>
                  <a:gd name="T5" fmla="*/ 281 h 281"/>
                  <a:gd name="T6" fmla="*/ 0 w 356"/>
                  <a:gd name="T7" fmla="*/ 0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56" h="281">
                    <a:moveTo>
                      <a:pt x="0" y="0"/>
                    </a:moveTo>
                    <a:lnTo>
                      <a:pt x="345" y="281"/>
                    </a:lnTo>
                    <a:lnTo>
                      <a:pt x="356" y="2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78" name="Freeform 145"/>
              <p:cNvSpPr>
                <a:spLocks/>
              </p:cNvSpPr>
              <p:nvPr/>
            </p:nvSpPr>
            <p:spPr bwMode="auto">
              <a:xfrm>
                <a:off x="2548" y="3134"/>
                <a:ext cx="345" cy="281"/>
              </a:xfrm>
              <a:custGeom>
                <a:avLst/>
                <a:gdLst>
                  <a:gd name="T0" fmla="*/ 5 w 345"/>
                  <a:gd name="T1" fmla="*/ 11 h 281"/>
                  <a:gd name="T2" fmla="*/ 345 w 345"/>
                  <a:gd name="T3" fmla="*/ 281 h 281"/>
                  <a:gd name="T4" fmla="*/ 0 w 345"/>
                  <a:gd name="T5" fmla="*/ 0 h 281"/>
                  <a:gd name="T6" fmla="*/ 5 w 345"/>
                  <a:gd name="T7" fmla="*/ 11 h 2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5" h="281">
                    <a:moveTo>
                      <a:pt x="5" y="11"/>
                    </a:moveTo>
                    <a:lnTo>
                      <a:pt x="345" y="281"/>
                    </a:lnTo>
                    <a:lnTo>
                      <a:pt x="0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79" name="Freeform 146"/>
              <p:cNvSpPr>
                <a:spLocks/>
              </p:cNvSpPr>
              <p:nvPr/>
            </p:nvSpPr>
            <p:spPr bwMode="auto">
              <a:xfrm>
                <a:off x="2553" y="3145"/>
                <a:ext cx="340" cy="270"/>
              </a:xfrm>
              <a:custGeom>
                <a:avLst/>
                <a:gdLst>
                  <a:gd name="T0" fmla="*/ 0 w 340"/>
                  <a:gd name="T1" fmla="*/ 0 h 270"/>
                  <a:gd name="T2" fmla="*/ 330 w 340"/>
                  <a:gd name="T3" fmla="*/ 264 h 270"/>
                  <a:gd name="T4" fmla="*/ 340 w 340"/>
                  <a:gd name="T5" fmla="*/ 270 h 270"/>
                  <a:gd name="T6" fmla="*/ 0 w 340"/>
                  <a:gd name="T7" fmla="*/ 0 h 27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0" h="270">
                    <a:moveTo>
                      <a:pt x="0" y="0"/>
                    </a:moveTo>
                    <a:lnTo>
                      <a:pt x="330" y="264"/>
                    </a:lnTo>
                    <a:lnTo>
                      <a:pt x="340" y="2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80" name="Freeform 147"/>
              <p:cNvSpPr>
                <a:spLocks/>
              </p:cNvSpPr>
              <p:nvPr/>
            </p:nvSpPr>
            <p:spPr bwMode="auto">
              <a:xfrm>
                <a:off x="2553" y="3145"/>
                <a:ext cx="330" cy="264"/>
              </a:xfrm>
              <a:custGeom>
                <a:avLst/>
                <a:gdLst>
                  <a:gd name="T0" fmla="*/ 6 w 330"/>
                  <a:gd name="T1" fmla="*/ 5 h 264"/>
                  <a:gd name="T2" fmla="*/ 330 w 330"/>
                  <a:gd name="T3" fmla="*/ 264 h 264"/>
                  <a:gd name="T4" fmla="*/ 0 w 330"/>
                  <a:gd name="T5" fmla="*/ 0 h 264"/>
                  <a:gd name="T6" fmla="*/ 6 w 330"/>
                  <a:gd name="T7" fmla="*/ 5 h 26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0" h="264">
                    <a:moveTo>
                      <a:pt x="6" y="5"/>
                    </a:moveTo>
                    <a:lnTo>
                      <a:pt x="330" y="264"/>
                    </a:lnTo>
                    <a:lnTo>
                      <a:pt x="0" y="0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81" name="Freeform 148"/>
              <p:cNvSpPr>
                <a:spLocks/>
              </p:cNvSpPr>
              <p:nvPr/>
            </p:nvSpPr>
            <p:spPr bwMode="auto">
              <a:xfrm>
                <a:off x="2559" y="3150"/>
                <a:ext cx="324" cy="259"/>
              </a:xfrm>
              <a:custGeom>
                <a:avLst/>
                <a:gdLst>
                  <a:gd name="T0" fmla="*/ 0 w 324"/>
                  <a:gd name="T1" fmla="*/ 0 h 259"/>
                  <a:gd name="T2" fmla="*/ 318 w 324"/>
                  <a:gd name="T3" fmla="*/ 259 h 259"/>
                  <a:gd name="T4" fmla="*/ 324 w 324"/>
                  <a:gd name="T5" fmla="*/ 259 h 259"/>
                  <a:gd name="T6" fmla="*/ 0 w 324"/>
                  <a:gd name="T7" fmla="*/ 0 h 25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4" h="259">
                    <a:moveTo>
                      <a:pt x="0" y="0"/>
                    </a:moveTo>
                    <a:lnTo>
                      <a:pt x="318" y="259"/>
                    </a:lnTo>
                    <a:lnTo>
                      <a:pt x="324" y="2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82" name="Freeform 149"/>
              <p:cNvSpPr>
                <a:spLocks/>
              </p:cNvSpPr>
              <p:nvPr/>
            </p:nvSpPr>
            <p:spPr bwMode="auto">
              <a:xfrm>
                <a:off x="2559" y="3150"/>
                <a:ext cx="318" cy="259"/>
              </a:xfrm>
              <a:custGeom>
                <a:avLst/>
                <a:gdLst>
                  <a:gd name="T0" fmla="*/ 5 w 318"/>
                  <a:gd name="T1" fmla="*/ 11 h 259"/>
                  <a:gd name="T2" fmla="*/ 318 w 318"/>
                  <a:gd name="T3" fmla="*/ 259 h 259"/>
                  <a:gd name="T4" fmla="*/ 0 w 318"/>
                  <a:gd name="T5" fmla="*/ 0 h 259"/>
                  <a:gd name="T6" fmla="*/ 5 w 318"/>
                  <a:gd name="T7" fmla="*/ 11 h 25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8" h="259">
                    <a:moveTo>
                      <a:pt x="5" y="11"/>
                    </a:moveTo>
                    <a:lnTo>
                      <a:pt x="318" y="259"/>
                    </a:lnTo>
                    <a:lnTo>
                      <a:pt x="0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83" name="Freeform 150"/>
              <p:cNvSpPr>
                <a:spLocks/>
              </p:cNvSpPr>
              <p:nvPr/>
            </p:nvSpPr>
            <p:spPr bwMode="auto">
              <a:xfrm>
                <a:off x="2564" y="3161"/>
                <a:ext cx="313" cy="248"/>
              </a:xfrm>
              <a:custGeom>
                <a:avLst/>
                <a:gdLst>
                  <a:gd name="T0" fmla="*/ 0 w 313"/>
                  <a:gd name="T1" fmla="*/ 0 h 248"/>
                  <a:gd name="T2" fmla="*/ 302 w 313"/>
                  <a:gd name="T3" fmla="*/ 243 h 248"/>
                  <a:gd name="T4" fmla="*/ 313 w 313"/>
                  <a:gd name="T5" fmla="*/ 248 h 248"/>
                  <a:gd name="T6" fmla="*/ 0 w 313"/>
                  <a:gd name="T7" fmla="*/ 0 h 2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3" h="248">
                    <a:moveTo>
                      <a:pt x="0" y="0"/>
                    </a:moveTo>
                    <a:lnTo>
                      <a:pt x="302" y="243"/>
                    </a:lnTo>
                    <a:lnTo>
                      <a:pt x="313" y="2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84" name="Freeform 151"/>
              <p:cNvSpPr>
                <a:spLocks/>
              </p:cNvSpPr>
              <p:nvPr/>
            </p:nvSpPr>
            <p:spPr bwMode="auto">
              <a:xfrm>
                <a:off x="2564" y="3161"/>
                <a:ext cx="302" cy="243"/>
              </a:xfrm>
              <a:custGeom>
                <a:avLst/>
                <a:gdLst>
                  <a:gd name="T0" fmla="*/ 5 w 302"/>
                  <a:gd name="T1" fmla="*/ 5 h 243"/>
                  <a:gd name="T2" fmla="*/ 302 w 302"/>
                  <a:gd name="T3" fmla="*/ 243 h 243"/>
                  <a:gd name="T4" fmla="*/ 0 w 302"/>
                  <a:gd name="T5" fmla="*/ 0 h 243"/>
                  <a:gd name="T6" fmla="*/ 5 w 302"/>
                  <a:gd name="T7" fmla="*/ 5 h 2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2" h="243">
                    <a:moveTo>
                      <a:pt x="5" y="5"/>
                    </a:moveTo>
                    <a:lnTo>
                      <a:pt x="302" y="243"/>
                    </a:lnTo>
                    <a:lnTo>
                      <a:pt x="0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85" name="Freeform 152"/>
              <p:cNvSpPr>
                <a:spLocks/>
              </p:cNvSpPr>
              <p:nvPr/>
            </p:nvSpPr>
            <p:spPr bwMode="auto">
              <a:xfrm>
                <a:off x="2569" y="3166"/>
                <a:ext cx="297" cy="238"/>
              </a:xfrm>
              <a:custGeom>
                <a:avLst/>
                <a:gdLst>
                  <a:gd name="T0" fmla="*/ 0 w 297"/>
                  <a:gd name="T1" fmla="*/ 0 h 238"/>
                  <a:gd name="T2" fmla="*/ 287 w 297"/>
                  <a:gd name="T3" fmla="*/ 232 h 238"/>
                  <a:gd name="T4" fmla="*/ 297 w 297"/>
                  <a:gd name="T5" fmla="*/ 238 h 238"/>
                  <a:gd name="T6" fmla="*/ 0 w 297"/>
                  <a:gd name="T7" fmla="*/ 0 h 2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7" h="238">
                    <a:moveTo>
                      <a:pt x="0" y="0"/>
                    </a:moveTo>
                    <a:lnTo>
                      <a:pt x="287" y="232"/>
                    </a:lnTo>
                    <a:lnTo>
                      <a:pt x="297" y="2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86" name="Freeform 153"/>
              <p:cNvSpPr>
                <a:spLocks/>
              </p:cNvSpPr>
              <p:nvPr/>
            </p:nvSpPr>
            <p:spPr bwMode="auto">
              <a:xfrm>
                <a:off x="2569" y="3166"/>
                <a:ext cx="287" cy="232"/>
              </a:xfrm>
              <a:custGeom>
                <a:avLst/>
                <a:gdLst>
                  <a:gd name="T0" fmla="*/ 6 w 287"/>
                  <a:gd name="T1" fmla="*/ 11 h 232"/>
                  <a:gd name="T2" fmla="*/ 287 w 287"/>
                  <a:gd name="T3" fmla="*/ 232 h 232"/>
                  <a:gd name="T4" fmla="*/ 0 w 287"/>
                  <a:gd name="T5" fmla="*/ 0 h 232"/>
                  <a:gd name="T6" fmla="*/ 6 w 287"/>
                  <a:gd name="T7" fmla="*/ 11 h 2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7" h="232">
                    <a:moveTo>
                      <a:pt x="6" y="11"/>
                    </a:moveTo>
                    <a:lnTo>
                      <a:pt x="287" y="232"/>
                    </a:lnTo>
                    <a:lnTo>
                      <a:pt x="0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87" name="Freeform 154"/>
              <p:cNvSpPr>
                <a:spLocks/>
              </p:cNvSpPr>
              <p:nvPr/>
            </p:nvSpPr>
            <p:spPr bwMode="auto">
              <a:xfrm>
                <a:off x="2575" y="3177"/>
                <a:ext cx="281" cy="221"/>
              </a:xfrm>
              <a:custGeom>
                <a:avLst/>
                <a:gdLst>
                  <a:gd name="T0" fmla="*/ 0 w 281"/>
                  <a:gd name="T1" fmla="*/ 0 h 221"/>
                  <a:gd name="T2" fmla="*/ 270 w 281"/>
                  <a:gd name="T3" fmla="*/ 221 h 221"/>
                  <a:gd name="T4" fmla="*/ 281 w 281"/>
                  <a:gd name="T5" fmla="*/ 221 h 221"/>
                  <a:gd name="T6" fmla="*/ 0 w 281"/>
                  <a:gd name="T7" fmla="*/ 0 h 2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1" h="221">
                    <a:moveTo>
                      <a:pt x="0" y="0"/>
                    </a:moveTo>
                    <a:lnTo>
                      <a:pt x="270" y="221"/>
                    </a:lnTo>
                    <a:lnTo>
                      <a:pt x="281" y="2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88" name="Freeform 155"/>
              <p:cNvSpPr>
                <a:spLocks/>
              </p:cNvSpPr>
              <p:nvPr/>
            </p:nvSpPr>
            <p:spPr bwMode="auto">
              <a:xfrm>
                <a:off x="2575" y="3177"/>
                <a:ext cx="270" cy="221"/>
              </a:xfrm>
              <a:custGeom>
                <a:avLst/>
                <a:gdLst>
                  <a:gd name="T0" fmla="*/ 5 w 270"/>
                  <a:gd name="T1" fmla="*/ 11 h 221"/>
                  <a:gd name="T2" fmla="*/ 270 w 270"/>
                  <a:gd name="T3" fmla="*/ 221 h 221"/>
                  <a:gd name="T4" fmla="*/ 0 w 270"/>
                  <a:gd name="T5" fmla="*/ 0 h 221"/>
                  <a:gd name="T6" fmla="*/ 5 w 270"/>
                  <a:gd name="T7" fmla="*/ 11 h 2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0" h="221">
                    <a:moveTo>
                      <a:pt x="5" y="11"/>
                    </a:moveTo>
                    <a:lnTo>
                      <a:pt x="270" y="221"/>
                    </a:lnTo>
                    <a:lnTo>
                      <a:pt x="0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89" name="Freeform 156"/>
              <p:cNvSpPr>
                <a:spLocks/>
              </p:cNvSpPr>
              <p:nvPr/>
            </p:nvSpPr>
            <p:spPr bwMode="auto">
              <a:xfrm>
                <a:off x="2580" y="3188"/>
                <a:ext cx="265" cy="210"/>
              </a:xfrm>
              <a:custGeom>
                <a:avLst/>
                <a:gdLst>
                  <a:gd name="T0" fmla="*/ 0 w 265"/>
                  <a:gd name="T1" fmla="*/ 0 h 210"/>
                  <a:gd name="T2" fmla="*/ 254 w 265"/>
                  <a:gd name="T3" fmla="*/ 205 h 210"/>
                  <a:gd name="T4" fmla="*/ 265 w 265"/>
                  <a:gd name="T5" fmla="*/ 210 h 210"/>
                  <a:gd name="T6" fmla="*/ 0 w 265"/>
                  <a:gd name="T7" fmla="*/ 0 h 2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5" h="210">
                    <a:moveTo>
                      <a:pt x="0" y="0"/>
                    </a:moveTo>
                    <a:lnTo>
                      <a:pt x="254" y="205"/>
                    </a:lnTo>
                    <a:lnTo>
                      <a:pt x="265" y="2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90" name="Freeform 157"/>
              <p:cNvSpPr>
                <a:spLocks/>
              </p:cNvSpPr>
              <p:nvPr/>
            </p:nvSpPr>
            <p:spPr bwMode="auto">
              <a:xfrm>
                <a:off x="2580" y="3188"/>
                <a:ext cx="254" cy="205"/>
              </a:xfrm>
              <a:custGeom>
                <a:avLst/>
                <a:gdLst>
                  <a:gd name="T0" fmla="*/ 6 w 254"/>
                  <a:gd name="T1" fmla="*/ 5 h 205"/>
                  <a:gd name="T2" fmla="*/ 254 w 254"/>
                  <a:gd name="T3" fmla="*/ 205 h 205"/>
                  <a:gd name="T4" fmla="*/ 0 w 254"/>
                  <a:gd name="T5" fmla="*/ 0 h 205"/>
                  <a:gd name="T6" fmla="*/ 6 w 254"/>
                  <a:gd name="T7" fmla="*/ 5 h 2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54" h="205">
                    <a:moveTo>
                      <a:pt x="6" y="5"/>
                    </a:moveTo>
                    <a:lnTo>
                      <a:pt x="254" y="205"/>
                    </a:lnTo>
                    <a:lnTo>
                      <a:pt x="0" y="0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91" name="Freeform 158"/>
              <p:cNvSpPr>
                <a:spLocks/>
              </p:cNvSpPr>
              <p:nvPr/>
            </p:nvSpPr>
            <p:spPr bwMode="auto">
              <a:xfrm>
                <a:off x="2586" y="3193"/>
                <a:ext cx="248" cy="200"/>
              </a:xfrm>
              <a:custGeom>
                <a:avLst/>
                <a:gdLst>
                  <a:gd name="T0" fmla="*/ 0 w 248"/>
                  <a:gd name="T1" fmla="*/ 0 h 200"/>
                  <a:gd name="T2" fmla="*/ 243 w 248"/>
                  <a:gd name="T3" fmla="*/ 195 h 200"/>
                  <a:gd name="T4" fmla="*/ 248 w 248"/>
                  <a:gd name="T5" fmla="*/ 200 h 200"/>
                  <a:gd name="T6" fmla="*/ 0 w 248"/>
                  <a:gd name="T7" fmla="*/ 0 h 2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8" h="200">
                    <a:moveTo>
                      <a:pt x="0" y="0"/>
                    </a:moveTo>
                    <a:lnTo>
                      <a:pt x="243" y="195"/>
                    </a:lnTo>
                    <a:lnTo>
                      <a:pt x="248" y="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92" name="Freeform 159"/>
              <p:cNvSpPr>
                <a:spLocks/>
              </p:cNvSpPr>
              <p:nvPr/>
            </p:nvSpPr>
            <p:spPr bwMode="auto">
              <a:xfrm>
                <a:off x="2586" y="3193"/>
                <a:ext cx="243" cy="195"/>
              </a:xfrm>
              <a:custGeom>
                <a:avLst/>
                <a:gdLst>
                  <a:gd name="T0" fmla="*/ 5 w 243"/>
                  <a:gd name="T1" fmla="*/ 11 h 195"/>
                  <a:gd name="T2" fmla="*/ 243 w 243"/>
                  <a:gd name="T3" fmla="*/ 195 h 195"/>
                  <a:gd name="T4" fmla="*/ 0 w 243"/>
                  <a:gd name="T5" fmla="*/ 0 h 195"/>
                  <a:gd name="T6" fmla="*/ 5 w 243"/>
                  <a:gd name="T7" fmla="*/ 11 h 19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3" h="195">
                    <a:moveTo>
                      <a:pt x="5" y="11"/>
                    </a:moveTo>
                    <a:lnTo>
                      <a:pt x="243" y="195"/>
                    </a:lnTo>
                    <a:lnTo>
                      <a:pt x="0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93" name="Freeform 160"/>
              <p:cNvSpPr>
                <a:spLocks/>
              </p:cNvSpPr>
              <p:nvPr/>
            </p:nvSpPr>
            <p:spPr bwMode="auto">
              <a:xfrm>
                <a:off x="2591" y="3204"/>
                <a:ext cx="238" cy="184"/>
              </a:xfrm>
              <a:custGeom>
                <a:avLst/>
                <a:gdLst>
                  <a:gd name="T0" fmla="*/ 0 w 238"/>
                  <a:gd name="T1" fmla="*/ 0 h 184"/>
                  <a:gd name="T2" fmla="*/ 227 w 238"/>
                  <a:gd name="T3" fmla="*/ 178 h 184"/>
                  <a:gd name="T4" fmla="*/ 238 w 238"/>
                  <a:gd name="T5" fmla="*/ 184 h 184"/>
                  <a:gd name="T6" fmla="*/ 0 w 238"/>
                  <a:gd name="T7" fmla="*/ 0 h 18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8" h="184">
                    <a:moveTo>
                      <a:pt x="0" y="0"/>
                    </a:moveTo>
                    <a:lnTo>
                      <a:pt x="227" y="178"/>
                    </a:lnTo>
                    <a:lnTo>
                      <a:pt x="238" y="1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94" name="Freeform 161"/>
              <p:cNvSpPr>
                <a:spLocks/>
              </p:cNvSpPr>
              <p:nvPr/>
            </p:nvSpPr>
            <p:spPr bwMode="auto">
              <a:xfrm>
                <a:off x="2591" y="3204"/>
                <a:ext cx="227" cy="178"/>
              </a:xfrm>
              <a:custGeom>
                <a:avLst/>
                <a:gdLst>
                  <a:gd name="T0" fmla="*/ 11 w 227"/>
                  <a:gd name="T1" fmla="*/ 5 h 178"/>
                  <a:gd name="T2" fmla="*/ 227 w 227"/>
                  <a:gd name="T3" fmla="*/ 178 h 178"/>
                  <a:gd name="T4" fmla="*/ 0 w 227"/>
                  <a:gd name="T5" fmla="*/ 0 h 178"/>
                  <a:gd name="T6" fmla="*/ 11 w 227"/>
                  <a:gd name="T7" fmla="*/ 5 h 17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7" h="178">
                    <a:moveTo>
                      <a:pt x="11" y="5"/>
                    </a:moveTo>
                    <a:lnTo>
                      <a:pt x="227" y="178"/>
                    </a:lnTo>
                    <a:lnTo>
                      <a:pt x="0" y="0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95" name="Freeform 162"/>
              <p:cNvSpPr>
                <a:spLocks/>
              </p:cNvSpPr>
              <p:nvPr/>
            </p:nvSpPr>
            <p:spPr bwMode="auto">
              <a:xfrm>
                <a:off x="2602" y="3209"/>
                <a:ext cx="216" cy="173"/>
              </a:xfrm>
              <a:custGeom>
                <a:avLst/>
                <a:gdLst>
                  <a:gd name="T0" fmla="*/ 0 w 216"/>
                  <a:gd name="T1" fmla="*/ 0 h 173"/>
                  <a:gd name="T2" fmla="*/ 205 w 216"/>
                  <a:gd name="T3" fmla="*/ 168 h 173"/>
                  <a:gd name="T4" fmla="*/ 216 w 216"/>
                  <a:gd name="T5" fmla="*/ 173 h 173"/>
                  <a:gd name="T6" fmla="*/ 0 w 216"/>
                  <a:gd name="T7" fmla="*/ 0 h 17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" h="173">
                    <a:moveTo>
                      <a:pt x="0" y="0"/>
                    </a:moveTo>
                    <a:lnTo>
                      <a:pt x="205" y="168"/>
                    </a:lnTo>
                    <a:lnTo>
                      <a:pt x="216" y="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96" name="Freeform 163"/>
              <p:cNvSpPr>
                <a:spLocks/>
              </p:cNvSpPr>
              <p:nvPr/>
            </p:nvSpPr>
            <p:spPr bwMode="auto">
              <a:xfrm>
                <a:off x="2602" y="3209"/>
                <a:ext cx="205" cy="168"/>
              </a:xfrm>
              <a:custGeom>
                <a:avLst/>
                <a:gdLst>
                  <a:gd name="T0" fmla="*/ 5 w 205"/>
                  <a:gd name="T1" fmla="*/ 11 h 168"/>
                  <a:gd name="T2" fmla="*/ 205 w 205"/>
                  <a:gd name="T3" fmla="*/ 168 h 168"/>
                  <a:gd name="T4" fmla="*/ 0 w 205"/>
                  <a:gd name="T5" fmla="*/ 0 h 168"/>
                  <a:gd name="T6" fmla="*/ 5 w 205"/>
                  <a:gd name="T7" fmla="*/ 11 h 16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5" h="168">
                    <a:moveTo>
                      <a:pt x="5" y="11"/>
                    </a:moveTo>
                    <a:lnTo>
                      <a:pt x="205" y="168"/>
                    </a:lnTo>
                    <a:lnTo>
                      <a:pt x="0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97" name="Freeform 164"/>
              <p:cNvSpPr>
                <a:spLocks/>
              </p:cNvSpPr>
              <p:nvPr/>
            </p:nvSpPr>
            <p:spPr bwMode="auto">
              <a:xfrm>
                <a:off x="2607" y="3220"/>
                <a:ext cx="200" cy="157"/>
              </a:xfrm>
              <a:custGeom>
                <a:avLst/>
                <a:gdLst>
                  <a:gd name="T0" fmla="*/ 0 w 200"/>
                  <a:gd name="T1" fmla="*/ 0 h 157"/>
                  <a:gd name="T2" fmla="*/ 189 w 200"/>
                  <a:gd name="T3" fmla="*/ 157 h 157"/>
                  <a:gd name="T4" fmla="*/ 200 w 200"/>
                  <a:gd name="T5" fmla="*/ 157 h 157"/>
                  <a:gd name="T6" fmla="*/ 0 w 200"/>
                  <a:gd name="T7" fmla="*/ 0 h 15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0" h="157">
                    <a:moveTo>
                      <a:pt x="0" y="0"/>
                    </a:moveTo>
                    <a:lnTo>
                      <a:pt x="189" y="157"/>
                    </a:lnTo>
                    <a:lnTo>
                      <a:pt x="200" y="1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98" name="Freeform 165"/>
              <p:cNvSpPr>
                <a:spLocks/>
              </p:cNvSpPr>
              <p:nvPr/>
            </p:nvSpPr>
            <p:spPr bwMode="auto">
              <a:xfrm>
                <a:off x="2607" y="3220"/>
                <a:ext cx="189" cy="157"/>
              </a:xfrm>
              <a:custGeom>
                <a:avLst/>
                <a:gdLst>
                  <a:gd name="T0" fmla="*/ 6 w 189"/>
                  <a:gd name="T1" fmla="*/ 6 h 157"/>
                  <a:gd name="T2" fmla="*/ 189 w 189"/>
                  <a:gd name="T3" fmla="*/ 157 h 157"/>
                  <a:gd name="T4" fmla="*/ 0 w 189"/>
                  <a:gd name="T5" fmla="*/ 0 h 157"/>
                  <a:gd name="T6" fmla="*/ 6 w 189"/>
                  <a:gd name="T7" fmla="*/ 6 h 15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9" h="157">
                    <a:moveTo>
                      <a:pt x="6" y="6"/>
                    </a:moveTo>
                    <a:lnTo>
                      <a:pt x="189" y="157"/>
                    </a:lnTo>
                    <a:lnTo>
                      <a:pt x="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99" name="Freeform 166"/>
              <p:cNvSpPr>
                <a:spLocks/>
              </p:cNvSpPr>
              <p:nvPr/>
            </p:nvSpPr>
            <p:spPr bwMode="auto">
              <a:xfrm>
                <a:off x="2613" y="3226"/>
                <a:ext cx="183" cy="151"/>
              </a:xfrm>
              <a:custGeom>
                <a:avLst/>
                <a:gdLst>
                  <a:gd name="T0" fmla="*/ 0 w 183"/>
                  <a:gd name="T1" fmla="*/ 0 h 151"/>
                  <a:gd name="T2" fmla="*/ 178 w 183"/>
                  <a:gd name="T3" fmla="*/ 145 h 151"/>
                  <a:gd name="T4" fmla="*/ 183 w 183"/>
                  <a:gd name="T5" fmla="*/ 151 h 151"/>
                  <a:gd name="T6" fmla="*/ 0 w 183"/>
                  <a:gd name="T7" fmla="*/ 0 h 1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3" h="151">
                    <a:moveTo>
                      <a:pt x="0" y="0"/>
                    </a:moveTo>
                    <a:lnTo>
                      <a:pt x="178" y="145"/>
                    </a:lnTo>
                    <a:lnTo>
                      <a:pt x="183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00" name="Freeform 167"/>
              <p:cNvSpPr>
                <a:spLocks/>
              </p:cNvSpPr>
              <p:nvPr/>
            </p:nvSpPr>
            <p:spPr bwMode="auto">
              <a:xfrm>
                <a:off x="2613" y="3226"/>
                <a:ext cx="178" cy="145"/>
              </a:xfrm>
              <a:custGeom>
                <a:avLst/>
                <a:gdLst>
                  <a:gd name="T0" fmla="*/ 5 w 178"/>
                  <a:gd name="T1" fmla="*/ 10 h 145"/>
                  <a:gd name="T2" fmla="*/ 178 w 178"/>
                  <a:gd name="T3" fmla="*/ 145 h 145"/>
                  <a:gd name="T4" fmla="*/ 0 w 178"/>
                  <a:gd name="T5" fmla="*/ 0 h 145"/>
                  <a:gd name="T6" fmla="*/ 5 w 178"/>
                  <a:gd name="T7" fmla="*/ 10 h 1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8" h="145">
                    <a:moveTo>
                      <a:pt x="5" y="10"/>
                    </a:moveTo>
                    <a:lnTo>
                      <a:pt x="178" y="145"/>
                    </a:lnTo>
                    <a:lnTo>
                      <a:pt x="0" y="0"/>
                    </a:ln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01" name="Freeform 168"/>
              <p:cNvSpPr>
                <a:spLocks/>
              </p:cNvSpPr>
              <p:nvPr/>
            </p:nvSpPr>
            <p:spPr bwMode="auto">
              <a:xfrm>
                <a:off x="2618" y="3236"/>
                <a:ext cx="173" cy="135"/>
              </a:xfrm>
              <a:custGeom>
                <a:avLst/>
                <a:gdLst>
                  <a:gd name="T0" fmla="*/ 0 w 173"/>
                  <a:gd name="T1" fmla="*/ 0 h 135"/>
                  <a:gd name="T2" fmla="*/ 162 w 173"/>
                  <a:gd name="T3" fmla="*/ 130 h 135"/>
                  <a:gd name="T4" fmla="*/ 173 w 173"/>
                  <a:gd name="T5" fmla="*/ 135 h 135"/>
                  <a:gd name="T6" fmla="*/ 0 w 173"/>
                  <a:gd name="T7" fmla="*/ 0 h 1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3" h="135">
                    <a:moveTo>
                      <a:pt x="0" y="0"/>
                    </a:moveTo>
                    <a:lnTo>
                      <a:pt x="162" y="130"/>
                    </a:lnTo>
                    <a:lnTo>
                      <a:pt x="173" y="1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02" name="Freeform 169"/>
              <p:cNvSpPr>
                <a:spLocks/>
              </p:cNvSpPr>
              <p:nvPr/>
            </p:nvSpPr>
            <p:spPr bwMode="auto">
              <a:xfrm>
                <a:off x="2618" y="3236"/>
                <a:ext cx="162" cy="130"/>
              </a:xfrm>
              <a:custGeom>
                <a:avLst/>
                <a:gdLst>
                  <a:gd name="T0" fmla="*/ 11 w 162"/>
                  <a:gd name="T1" fmla="*/ 6 h 130"/>
                  <a:gd name="T2" fmla="*/ 162 w 162"/>
                  <a:gd name="T3" fmla="*/ 130 h 130"/>
                  <a:gd name="T4" fmla="*/ 0 w 162"/>
                  <a:gd name="T5" fmla="*/ 0 h 130"/>
                  <a:gd name="T6" fmla="*/ 11 w 162"/>
                  <a:gd name="T7" fmla="*/ 6 h 1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2" h="130">
                    <a:moveTo>
                      <a:pt x="11" y="6"/>
                    </a:moveTo>
                    <a:lnTo>
                      <a:pt x="162" y="130"/>
                    </a:lnTo>
                    <a:lnTo>
                      <a:pt x="0" y="0"/>
                    </a:lnTo>
                    <a:lnTo>
                      <a:pt x="11" y="6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03" name="Freeform 170"/>
              <p:cNvSpPr>
                <a:spLocks/>
              </p:cNvSpPr>
              <p:nvPr/>
            </p:nvSpPr>
            <p:spPr bwMode="auto">
              <a:xfrm>
                <a:off x="2629" y="3242"/>
                <a:ext cx="151" cy="124"/>
              </a:xfrm>
              <a:custGeom>
                <a:avLst/>
                <a:gdLst>
                  <a:gd name="T0" fmla="*/ 0 w 151"/>
                  <a:gd name="T1" fmla="*/ 0 h 124"/>
                  <a:gd name="T2" fmla="*/ 140 w 151"/>
                  <a:gd name="T3" fmla="*/ 119 h 124"/>
                  <a:gd name="T4" fmla="*/ 151 w 151"/>
                  <a:gd name="T5" fmla="*/ 124 h 124"/>
                  <a:gd name="T6" fmla="*/ 0 w 151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1" h="124">
                    <a:moveTo>
                      <a:pt x="0" y="0"/>
                    </a:moveTo>
                    <a:lnTo>
                      <a:pt x="140" y="119"/>
                    </a:lnTo>
                    <a:lnTo>
                      <a:pt x="151" y="1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04" name="Freeform 171"/>
              <p:cNvSpPr>
                <a:spLocks/>
              </p:cNvSpPr>
              <p:nvPr/>
            </p:nvSpPr>
            <p:spPr bwMode="auto">
              <a:xfrm>
                <a:off x="2629" y="3242"/>
                <a:ext cx="140" cy="119"/>
              </a:xfrm>
              <a:custGeom>
                <a:avLst/>
                <a:gdLst>
                  <a:gd name="T0" fmla="*/ 5 w 140"/>
                  <a:gd name="T1" fmla="*/ 11 h 119"/>
                  <a:gd name="T2" fmla="*/ 140 w 140"/>
                  <a:gd name="T3" fmla="*/ 119 h 119"/>
                  <a:gd name="T4" fmla="*/ 0 w 140"/>
                  <a:gd name="T5" fmla="*/ 0 h 119"/>
                  <a:gd name="T6" fmla="*/ 5 w 140"/>
                  <a:gd name="T7" fmla="*/ 11 h 1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119">
                    <a:moveTo>
                      <a:pt x="5" y="11"/>
                    </a:moveTo>
                    <a:lnTo>
                      <a:pt x="140" y="119"/>
                    </a:lnTo>
                    <a:lnTo>
                      <a:pt x="0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05" name="Freeform 172"/>
              <p:cNvSpPr>
                <a:spLocks/>
              </p:cNvSpPr>
              <p:nvPr/>
            </p:nvSpPr>
            <p:spPr bwMode="auto">
              <a:xfrm>
                <a:off x="2634" y="3253"/>
                <a:ext cx="135" cy="108"/>
              </a:xfrm>
              <a:custGeom>
                <a:avLst/>
                <a:gdLst>
                  <a:gd name="T0" fmla="*/ 0 w 135"/>
                  <a:gd name="T1" fmla="*/ 0 h 108"/>
                  <a:gd name="T2" fmla="*/ 130 w 135"/>
                  <a:gd name="T3" fmla="*/ 102 h 108"/>
                  <a:gd name="T4" fmla="*/ 135 w 135"/>
                  <a:gd name="T5" fmla="*/ 108 h 108"/>
                  <a:gd name="T6" fmla="*/ 0 w 135"/>
                  <a:gd name="T7" fmla="*/ 0 h 1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5" h="108">
                    <a:moveTo>
                      <a:pt x="0" y="0"/>
                    </a:moveTo>
                    <a:lnTo>
                      <a:pt x="130" y="102"/>
                    </a:lnTo>
                    <a:lnTo>
                      <a:pt x="135" y="1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06" name="Freeform 173"/>
              <p:cNvSpPr>
                <a:spLocks/>
              </p:cNvSpPr>
              <p:nvPr/>
            </p:nvSpPr>
            <p:spPr bwMode="auto">
              <a:xfrm>
                <a:off x="2634" y="3253"/>
                <a:ext cx="130" cy="102"/>
              </a:xfrm>
              <a:custGeom>
                <a:avLst/>
                <a:gdLst>
                  <a:gd name="T0" fmla="*/ 6 w 130"/>
                  <a:gd name="T1" fmla="*/ 5 h 102"/>
                  <a:gd name="T2" fmla="*/ 130 w 130"/>
                  <a:gd name="T3" fmla="*/ 102 h 102"/>
                  <a:gd name="T4" fmla="*/ 0 w 130"/>
                  <a:gd name="T5" fmla="*/ 0 h 102"/>
                  <a:gd name="T6" fmla="*/ 6 w 130"/>
                  <a:gd name="T7" fmla="*/ 5 h 10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0" h="102">
                    <a:moveTo>
                      <a:pt x="6" y="5"/>
                    </a:moveTo>
                    <a:lnTo>
                      <a:pt x="130" y="102"/>
                    </a:lnTo>
                    <a:lnTo>
                      <a:pt x="0" y="0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07" name="Freeform 174"/>
              <p:cNvSpPr>
                <a:spLocks/>
              </p:cNvSpPr>
              <p:nvPr/>
            </p:nvSpPr>
            <p:spPr bwMode="auto">
              <a:xfrm>
                <a:off x="2640" y="3258"/>
                <a:ext cx="124" cy="97"/>
              </a:xfrm>
              <a:custGeom>
                <a:avLst/>
                <a:gdLst>
                  <a:gd name="T0" fmla="*/ 0 w 124"/>
                  <a:gd name="T1" fmla="*/ 0 h 97"/>
                  <a:gd name="T2" fmla="*/ 113 w 124"/>
                  <a:gd name="T3" fmla="*/ 92 h 97"/>
                  <a:gd name="T4" fmla="*/ 124 w 124"/>
                  <a:gd name="T5" fmla="*/ 97 h 97"/>
                  <a:gd name="T6" fmla="*/ 0 w 124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4" h="97">
                    <a:moveTo>
                      <a:pt x="0" y="0"/>
                    </a:moveTo>
                    <a:lnTo>
                      <a:pt x="113" y="92"/>
                    </a:lnTo>
                    <a:lnTo>
                      <a:pt x="124" y="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08" name="Freeform 175"/>
              <p:cNvSpPr>
                <a:spLocks/>
              </p:cNvSpPr>
              <p:nvPr/>
            </p:nvSpPr>
            <p:spPr bwMode="auto">
              <a:xfrm>
                <a:off x="2640" y="3258"/>
                <a:ext cx="113" cy="92"/>
              </a:xfrm>
              <a:custGeom>
                <a:avLst/>
                <a:gdLst>
                  <a:gd name="T0" fmla="*/ 5 w 113"/>
                  <a:gd name="T1" fmla="*/ 5 h 92"/>
                  <a:gd name="T2" fmla="*/ 113 w 113"/>
                  <a:gd name="T3" fmla="*/ 92 h 92"/>
                  <a:gd name="T4" fmla="*/ 0 w 113"/>
                  <a:gd name="T5" fmla="*/ 0 h 92"/>
                  <a:gd name="T6" fmla="*/ 5 w 113"/>
                  <a:gd name="T7" fmla="*/ 5 h 9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3" h="92">
                    <a:moveTo>
                      <a:pt x="5" y="5"/>
                    </a:moveTo>
                    <a:lnTo>
                      <a:pt x="113" y="92"/>
                    </a:lnTo>
                    <a:lnTo>
                      <a:pt x="0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09" name="Freeform 176"/>
              <p:cNvSpPr>
                <a:spLocks/>
              </p:cNvSpPr>
              <p:nvPr/>
            </p:nvSpPr>
            <p:spPr bwMode="auto">
              <a:xfrm>
                <a:off x="2645" y="3263"/>
                <a:ext cx="108" cy="87"/>
              </a:xfrm>
              <a:custGeom>
                <a:avLst/>
                <a:gdLst>
                  <a:gd name="T0" fmla="*/ 0 w 108"/>
                  <a:gd name="T1" fmla="*/ 0 h 87"/>
                  <a:gd name="T2" fmla="*/ 97 w 108"/>
                  <a:gd name="T3" fmla="*/ 81 h 87"/>
                  <a:gd name="T4" fmla="*/ 108 w 108"/>
                  <a:gd name="T5" fmla="*/ 87 h 87"/>
                  <a:gd name="T6" fmla="*/ 0 w 108"/>
                  <a:gd name="T7" fmla="*/ 0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8" h="87">
                    <a:moveTo>
                      <a:pt x="0" y="0"/>
                    </a:moveTo>
                    <a:lnTo>
                      <a:pt x="97" y="81"/>
                    </a:lnTo>
                    <a:lnTo>
                      <a:pt x="108" y="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10" name="Freeform 177"/>
              <p:cNvSpPr>
                <a:spLocks/>
              </p:cNvSpPr>
              <p:nvPr/>
            </p:nvSpPr>
            <p:spPr bwMode="auto">
              <a:xfrm>
                <a:off x="2645" y="3263"/>
                <a:ext cx="97" cy="81"/>
              </a:xfrm>
              <a:custGeom>
                <a:avLst/>
                <a:gdLst>
                  <a:gd name="T0" fmla="*/ 11 w 97"/>
                  <a:gd name="T1" fmla="*/ 11 h 81"/>
                  <a:gd name="T2" fmla="*/ 97 w 97"/>
                  <a:gd name="T3" fmla="*/ 81 h 81"/>
                  <a:gd name="T4" fmla="*/ 0 w 97"/>
                  <a:gd name="T5" fmla="*/ 0 h 81"/>
                  <a:gd name="T6" fmla="*/ 11 w 97"/>
                  <a:gd name="T7" fmla="*/ 11 h 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7" h="81">
                    <a:moveTo>
                      <a:pt x="11" y="11"/>
                    </a:moveTo>
                    <a:lnTo>
                      <a:pt x="97" y="81"/>
                    </a:lnTo>
                    <a:lnTo>
                      <a:pt x="0" y="0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11" name="Freeform 178"/>
              <p:cNvSpPr>
                <a:spLocks/>
              </p:cNvSpPr>
              <p:nvPr/>
            </p:nvSpPr>
            <p:spPr bwMode="auto">
              <a:xfrm>
                <a:off x="2656" y="3274"/>
                <a:ext cx="86" cy="70"/>
              </a:xfrm>
              <a:custGeom>
                <a:avLst/>
                <a:gdLst>
                  <a:gd name="T0" fmla="*/ 0 w 86"/>
                  <a:gd name="T1" fmla="*/ 0 h 70"/>
                  <a:gd name="T2" fmla="*/ 81 w 86"/>
                  <a:gd name="T3" fmla="*/ 65 h 70"/>
                  <a:gd name="T4" fmla="*/ 86 w 86"/>
                  <a:gd name="T5" fmla="*/ 70 h 70"/>
                  <a:gd name="T6" fmla="*/ 0 w 86"/>
                  <a:gd name="T7" fmla="*/ 0 h 7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6" h="70">
                    <a:moveTo>
                      <a:pt x="0" y="0"/>
                    </a:moveTo>
                    <a:lnTo>
                      <a:pt x="81" y="65"/>
                    </a:lnTo>
                    <a:lnTo>
                      <a:pt x="86" y="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12" name="Freeform 179"/>
              <p:cNvSpPr>
                <a:spLocks/>
              </p:cNvSpPr>
              <p:nvPr/>
            </p:nvSpPr>
            <p:spPr bwMode="auto">
              <a:xfrm>
                <a:off x="2656" y="3274"/>
                <a:ext cx="81" cy="65"/>
              </a:xfrm>
              <a:custGeom>
                <a:avLst/>
                <a:gdLst>
                  <a:gd name="T0" fmla="*/ 5 w 81"/>
                  <a:gd name="T1" fmla="*/ 6 h 65"/>
                  <a:gd name="T2" fmla="*/ 81 w 81"/>
                  <a:gd name="T3" fmla="*/ 65 h 65"/>
                  <a:gd name="T4" fmla="*/ 0 w 81"/>
                  <a:gd name="T5" fmla="*/ 0 h 65"/>
                  <a:gd name="T6" fmla="*/ 5 w 81"/>
                  <a:gd name="T7" fmla="*/ 6 h 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1" h="65">
                    <a:moveTo>
                      <a:pt x="5" y="6"/>
                    </a:moveTo>
                    <a:lnTo>
                      <a:pt x="81" y="65"/>
                    </a:lnTo>
                    <a:lnTo>
                      <a:pt x="0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13" name="Freeform 180"/>
              <p:cNvSpPr>
                <a:spLocks/>
              </p:cNvSpPr>
              <p:nvPr/>
            </p:nvSpPr>
            <p:spPr bwMode="auto">
              <a:xfrm>
                <a:off x="2661" y="3280"/>
                <a:ext cx="76" cy="59"/>
              </a:xfrm>
              <a:custGeom>
                <a:avLst/>
                <a:gdLst>
                  <a:gd name="T0" fmla="*/ 0 w 76"/>
                  <a:gd name="T1" fmla="*/ 0 h 59"/>
                  <a:gd name="T2" fmla="*/ 65 w 76"/>
                  <a:gd name="T3" fmla="*/ 54 h 59"/>
                  <a:gd name="T4" fmla="*/ 76 w 76"/>
                  <a:gd name="T5" fmla="*/ 59 h 59"/>
                  <a:gd name="T6" fmla="*/ 0 w 76"/>
                  <a:gd name="T7" fmla="*/ 0 h 5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" h="59">
                    <a:moveTo>
                      <a:pt x="0" y="0"/>
                    </a:moveTo>
                    <a:lnTo>
                      <a:pt x="65" y="54"/>
                    </a:lnTo>
                    <a:lnTo>
                      <a:pt x="76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14" name="Freeform 181"/>
              <p:cNvSpPr>
                <a:spLocks/>
              </p:cNvSpPr>
              <p:nvPr/>
            </p:nvSpPr>
            <p:spPr bwMode="auto">
              <a:xfrm>
                <a:off x="2661" y="3280"/>
                <a:ext cx="65" cy="54"/>
              </a:xfrm>
              <a:custGeom>
                <a:avLst/>
                <a:gdLst>
                  <a:gd name="T0" fmla="*/ 11 w 65"/>
                  <a:gd name="T1" fmla="*/ 5 h 54"/>
                  <a:gd name="T2" fmla="*/ 65 w 65"/>
                  <a:gd name="T3" fmla="*/ 54 h 54"/>
                  <a:gd name="T4" fmla="*/ 0 w 65"/>
                  <a:gd name="T5" fmla="*/ 0 h 54"/>
                  <a:gd name="T6" fmla="*/ 11 w 65"/>
                  <a:gd name="T7" fmla="*/ 5 h 5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5" h="54">
                    <a:moveTo>
                      <a:pt x="11" y="5"/>
                    </a:moveTo>
                    <a:lnTo>
                      <a:pt x="65" y="54"/>
                    </a:lnTo>
                    <a:lnTo>
                      <a:pt x="0" y="0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15" name="Freeform 182"/>
              <p:cNvSpPr>
                <a:spLocks/>
              </p:cNvSpPr>
              <p:nvPr/>
            </p:nvSpPr>
            <p:spPr bwMode="auto">
              <a:xfrm>
                <a:off x="2672" y="3285"/>
                <a:ext cx="54" cy="49"/>
              </a:xfrm>
              <a:custGeom>
                <a:avLst/>
                <a:gdLst>
                  <a:gd name="T0" fmla="*/ 0 w 54"/>
                  <a:gd name="T1" fmla="*/ 0 h 49"/>
                  <a:gd name="T2" fmla="*/ 49 w 54"/>
                  <a:gd name="T3" fmla="*/ 43 h 49"/>
                  <a:gd name="T4" fmla="*/ 54 w 54"/>
                  <a:gd name="T5" fmla="*/ 49 h 49"/>
                  <a:gd name="T6" fmla="*/ 0 w 54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4" h="49">
                    <a:moveTo>
                      <a:pt x="0" y="0"/>
                    </a:moveTo>
                    <a:lnTo>
                      <a:pt x="49" y="43"/>
                    </a:lnTo>
                    <a:lnTo>
                      <a:pt x="54" y="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16" name="Freeform 183"/>
              <p:cNvSpPr>
                <a:spLocks/>
              </p:cNvSpPr>
              <p:nvPr/>
            </p:nvSpPr>
            <p:spPr bwMode="auto">
              <a:xfrm>
                <a:off x="2672" y="3285"/>
                <a:ext cx="49" cy="43"/>
              </a:xfrm>
              <a:custGeom>
                <a:avLst/>
                <a:gdLst>
                  <a:gd name="T0" fmla="*/ 5 w 49"/>
                  <a:gd name="T1" fmla="*/ 11 h 43"/>
                  <a:gd name="T2" fmla="*/ 49 w 49"/>
                  <a:gd name="T3" fmla="*/ 43 h 43"/>
                  <a:gd name="T4" fmla="*/ 0 w 49"/>
                  <a:gd name="T5" fmla="*/ 0 h 43"/>
                  <a:gd name="T6" fmla="*/ 5 w 49"/>
                  <a:gd name="T7" fmla="*/ 11 h 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9" h="43">
                    <a:moveTo>
                      <a:pt x="5" y="11"/>
                    </a:moveTo>
                    <a:lnTo>
                      <a:pt x="49" y="43"/>
                    </a:lnTo>
                    <a:lnTo>
                      <a:pt x="0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17" name="Freeform 184"/>
              <p:cNvSpPr>
                <a:spLocks/>
              </p:cNvSpPr>
              <p:nvPr/>
            </p:nvSpPr>
            <p:spPr bwMode="auto">
              <a:xfrm>
                <a:off x="2677" y="3296"/>
                <a:ext cx="44" cy="32"/>
              </a:xfrm>
              <a:custGeom>
                <a:avLst/>
                <a:gdLst>
                  <a:gd name="T0" fmla="*/ 0 w 44"/>
                  <a:gd name="T1" fmla="*/ 0 h 32"/>
                  <a:gd name="T2" fmla="*/ 33 w 44"/>
                  <a:gd name="T3" fmla="*/ 21 h 32"/>
                  <a:gd name="T4" fmla="*/ 44 w 44"/>
                  <a:gd name="T5" fmla="*/ 32 h 32"/>
                  <a:gd name="T6" fmla="*/ 0 w 44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32">
                    <a:moveTo>
                      <a:pt x="0" y="0"/>
                    </a:moveTo>
                    <a:lnTo>
                      <a:pt x="33" y="21"/>
                    </a:lnTo>
                    <a:lnTo>
                      <a:pt x="4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18" name="Freeform 185"/>
              <p:cNvSpPr>
                <a:spLocks/>
              </p:cNvSpPr>
              <p:nvPr/>
            </p:nvSpPr>
            <p:spPr bwMode="auto">
              <a:xfrm>
                <a:off x="2677" y="3296"/>
                <a:ext cx="33" cy="21"/>
              </a:xfrm>
              <a:custGeom>
                <a:avLst/>
                <a:gdLst>
                  <a:gd name="T0" fmla="*/ 11 w 33"/>
                  <a:gd name="T1" fmla="*/ 5 h 21"/>
                  <a:gd name="T2" fmla="*/ 33 w 33"/>
                  <a:gd name="T3" fmla="*/ 21 h 21"/>
                  <a:gd name="T4" fmla="*/ 0 w 33"/>
                  <a:gd name="T5" fmla="*/ 0 h 21"/>
                  <a:gd name="T6" fmla="*/ 11 w 33"/>
                  <a:gd name="T7" fmla="*/ 5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" h="21">
                    <a:moveTo>
                      <a:pt x="11" y="5"/>
                    </a:moveTo>
                    <a:lnTo>
                      <a:pt x="33" y="21"/>
                    </a:lnTo>
                    <a:lnTo>
                      <a:pt x="0" y="0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19" name="Freeform 186"/>
              <p:cNvSpPr>
                <a:spLocks/>
              </p:cNvSpPr>
              <p:nvPr/>
            </p:nvSpPr>
            <p:spPr bwMode="auto">
              <a:xfrm>
                <a:off x="2688" y="3301"/>
                <a:ext cx="22" cy="16"/>
              </a:xfrm>
              <a:custGeom>
                <a:avLst/>
                <a:gdLst>
                  <a:gd name="T0" fmla="*/ 0 w 22"/>
                  <a:gd name="T1" fmla="*/ 0 h 16"/>
                  <a:gd name="T2" fmla="*/ 16 w 22"/>
                  <a:gd name="T3" fmla="*/ 11 h 16"/>
                  <a:gd name="T4" fmla="*/ 22 w 22"/>
                  <a:gd name="T5" fmla="*/ 16 h 16"/>
                  <a:gd name="T6" fmla="*/ 0 w 22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16">
                    <a:moveTo>
                      <a:pt x="0" y="0"/>
                    </a:moveTo>
                    <a:lnTo>
                      <a:pt x="16" y="11"/>
                    </a:lnTo>
                    <a:lnTo>
                      <a:pt x="22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20" name="Freeform 187"/>
              <p:cNvSpPr>
                <a:spLocks/>
              </p:cNvSpPr>
              <p:nvPr/>
            </p:nvSpPr>
            <p:spPr bwMode="auto">
              <a:xfrm>
                <a:off x="2688" y="3301"/>
                <a:ext cx="16" cy="11"/>
              </a:xfrm>
              <a:custGeom>
                <a:avLst/>
                <a:gdLst>
                  <a:gd name="T0" fmla="*/ 6 w 16"/>
                  <a:gd name="T1" fmla="*/ 6 h 11"/>
                  <a:gd name="T2" fmla="*/ 16 w 16"/>
                  <a:gd name="T3" fmla="*/ 11 h 11"/>
                  <a:gd name="T4" fmla="*/ 0 w 16"/>
                  <a:gd name="T5" fmla="*/ 0 h 11"/>
                  <a:gd name="T6" fmla="*/ 6 w 16"/>
                  <a:gd name="T7" fmla="*/ 6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11">
                    <a:moveTo>
                      <a:pt x="6" y="6"/>
                    </a:moveTo>
                    <a:lnTo>
                      <a:pt x="16" y="11"/>
                    </a:lnTo>
                    <a:lnTo>
                      <a:pt x="0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21" name="Freeform 188"/>
              <p:cNvSpPr>
                <a:spLocks/>
              </p:cNvSpPr>
              <p:nvPr/>
            </p:nvSpPr>
            <p:spPr bwMode="auto">
              <a:xfrm>
                <a:off x="2505" y="2842"/>
                <a:ext cx="567" cy="594"/>
              </a:xfrm>
              <a:custGeom>
                <a:avLst/>
                <a:gdLst>
                  <a:gd name="T0" fmla="*/ 513 w 567"/>
                  <a:gd name="T1" fmla="*/ 594 h 594"/>
                  <a:gd name="T2" fmla="*/ 491 w 567"/>
                  <a:gd name="T3" fmla="*/ 594 h 594"/>
                  <a:gd name="T4" fmla="*/ 469 w 567"/>
                  <a:gd name="T5" fmla="*/ 589 h 594"/>
                  <a:gd name="T6" fmla="*/ 448 w 567"/>
                  <a:gd name="T7" fmla="*/ 589 h 594"/>
                  <a:gd name="T8" fmla="*/ 432 w 567"/>
                  <a:gd name="T9" fmla="*/ 583 h 594"/>
                  <a:gd name="T10" fmla="*/ 410 w 567"/>
                  <a:gd name="T11" fmla="*/ 578 h 594"/>
                  <a:gd name="T12" fmla="*/ 388 w 567"/>
                  <a:gd name="T13" fmla="*/ 573 h 594"/>
                  <a:gd name="T14" fmla="*/ 372 w 567"/>
                  <a:gd name="T15" fmla="*/ 567 h 594"/>
                  <a:gd name="T16" fmla="*/ 351 w 567"/>
                  <a:gd name="T17" fmla="*/ 556 h 594"/>
                  <a:gd name="T18" fmla="*/ 329 w 567"/>
                  <a:gd name="T19" fmla="*/ 551 h 594"/>
                  <a:gd name="T20" fmla="*/ 313 w 567"/>
                  <a:gd name="T21" fmla="*/ 540 h 594"/>
                  <a:gd name="T22" fmla="*/ 291 w 567"/>
                  <a:gd name="T23" fmla="*/ 535 h 594"/>
                  <a:gd name="T24" fmla="*/ 275 w 567"/>
                  <a:gd name="T25" fmla="*/ 524 h 594"/>
                  <a:gd name="T26" fmla="*/ 259 w 567"/>
                  <a:gd name="T27" fmla="*/ 513 h 594"/>
                  <a:gd name="T28" fmla="*/ 237 w 567"/>
                  <a:gd name="T29" fmla="*/ 502 h 594"/>
                  <a:gd name="T30" fmla="*/ 221 w 567"/>
                  <a:gd name="T31" fmla="*/ 492 h 594"/>
                  <a:gd name="T32" fmla="*/ 205 w 567"/>
                  <a:gd name="T33" fmla="*/ 475 h 594"/>
                  <a:gd name="T34" fmla="*/ 189 w 567"/>
                  <a:gd name="T35" fmla="*/ 465 h 594"/>
                  <a:gd name="T36" fmla="*/ 172 w 567"/>
                  <a:gd name="T37" fmla="*/ 454 h 594"/>
                  <a:gd name="T38" fmla="*/ 156 w 567"/>
                  <a:gd name="T39" fmla="*/ 438 h 594"/>
                  <a:gd name="T40" fmla="*/ 140 w 567"/>
                  <a:gd name="T41" fmla="*/ 421 h 594"/>
                  <a:gd name="T42" fmla="*/ 129 w 567"/>
                  <a:gd name="T43" fmla="*/ 411 h 594"/>
                  <a:gd name="T44" fmla="*/ 113 w 567"/>
                  <a:gd name="T45" fmla="*/ 394 h 594"/>
                  <a:gd name="T46" fmla="*/ 102 w 567"/>
                  <a:gd name="T47" fmla="*/ 378 h 594"/>
                  <a:gd name="T48" fmla="*/ 86 w 567"/>
                  <a:gd name="T49" fmla="*/ 362 h 594"/>
                  <a:gd name="T50" fmla="*/ 75 w 567"/>
                  <a:gd name="T51" fmla="*/ 346 h 594"/>
                  <a:gd name="T52" fmla="*/ 64 w 567"/>
                  <a:gd name="T53" fmla="*/ 324 h 594"/>
                  <a:gd name="T54" fmla="*/ 54 w 567"/>
                  <a:gd name="T55" fmla="*/ 308 h 594"/>
                  <a:gd name="T56" fmla="*/ 43 w 567"/>
                  <a:gd name="T57" fmla="*/ 292 h 594"/>
                  <a:gd name="T58" fmla="*/ 32 w 567"/>
                  <a:gd name="T59" fmla="*/ 270 h 594"/>
                  <a:gd name="T60" fmla="*/ 27 w 567"/>
                  <a:gd name="T61" fmla="*/ 254 h 594"/>
                  <a:gd name="T62" fmla="*/ 16 w 567"/>
                  <a:gd name="T63" fmla="*/ 232 h 594"/>
                  <a:gd name="T64" fmla="*/ 5 w 567"/>
                  <a:gd name="T65" fmla="*/ 216 h 594"/>
                  <a:gd name="T66" fmla="*/ 0 w 567"/>
                  <a:gd name="T67" fmla="*/ 195 h 594"/>
                  <a:gd name="T68" fmla="*/ 567 w 567"/>
                  <a:gd name="T69" fmla="*/ 0 h 5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67" h="594">
                    <a:moveTo>
                      <a:pt x="567" y="0"/>
                    </a:moveTo>
                    <a:lnTo>
                      <a:pt x="513" y="594"/>
                    </a:lnTo>
                    <a:lnTo>
                      <a:pt x="502" y="594"/>
                    </a:lnTo>
                    <a:lnTo>
                      <a:pt x="491" y="594"/>
                    </a:lnTo>
                    <a:lnTo>
                      <a:pt x="480" y="594"/>
                    </a:lnTo>
                    <a:lnTo>
                      <a:pt x="469" y="589"/>
                    </a:lnTo>
                    <a:lnTo>
                      <a:pt x="459" y="589"/>
                    </a:lnTo>
                    <a:lnTo>
                      <a:pt x="448" y="589"/>
                    </a:lnTo>
                    <a:lnTo>
                      <a:pt x="442" y="583"/>
                    </a:lnTo>
                    <a:lnTo>
                      <a:pt x="432" y="583"/>
                    </a:lnTo>
                    <a:lnTo>
                      <a:pt x="421" y="578"/>
                    </a:lnTo>
                    <a:lnTo>
                      <a:pt x="410" y="578"/>
                    </a:lnTo>
                    <a:lnTo>
                      <a:pt x="399" y="573"/>
                    </a:lnTo>
                    <a:lnTo>
                      <a:pt x="388" y="573"/>
                    </a:lnTo>
                    <a:lnTo>
                      <a:pt x="378" y="567"/>
                    </a:lnTo>
                    <a:lnTo>
                      <a:pt x="372" y="567"/>
                    </a:lnTo>
                    <a:lnTo>
                      <a:pt x="361" y="562"/>
                    </a:lnTo>
                    <a:lnTo>
                      <a:pt x="351" y="556"/>
                    </a:lnTo>
                    <a:lnTo>
                      <a:pt x="340" y="556"/>
                    </a:lnTo>
                    <a:lnTo>
                      <a:pt x="329" y="551"/>
                    </a:lnTo>
                    <a:lnTo>
                      <a:pt x="324" y="546"/>
                    </a:lnTo>
                    <a:lnTo>
                      <a:pt x="313" y="540"/>
                    </a:lnTo>
                    <a:lnTo>
                      <a:pt x="302" y="535"/>
                    </a:lnTo>
                    <a:lnTo>
                      <a:pt x="291" y="535"/>
                    </a:lnTo>
                    <a:lnTo>
                      <a:pt x="286" y="529"/>
                    </a:lnTo>
                    <a:lnTo>
                      <a:pt x="275" y="524"/>
                    </a:lnTo>
                    <a:lnTo>
                      <a:pt x="264" y="519"/>
                    </a:lnTo>
                    <a:lnTo>
                      <a:pt x="259" y="513"/>
                    </a:lnTo>
                    <a:lnTo>
                      <a:pt x="248" y="508"/>
                    </a:lnTo>
                    <a:lnTo>
                      <a:pt x="237" y="502"/>
                    </a:lnTo>
                    <a:lnTo>
                      <a:pt x="232" y="497"/>
                    </a:lnTo>
                    <a:lnTo>
                      <a:pt x="221" y="492"/>
                    </a:lnTo>
                    <a:lnTo>
                      <a:pt x="216" y="486"/>
                    </a:lnTo>
                    <a:lnTo>
                      <a:pt x="205" y="475"/>
                    </a:lnTo>
                    <a:lnTo>
                      <a:pt x="199" y="470"/>
                    </a:lnTo>
                    <a:lnTo>
                      <a:pt x="189" y="465"/>
                    </a:lnTo>
                    <a:lnTo>
                      <a:pt x="183" y="459"/>
                    </a:lnTo>
                    <a:lnTo>
                      <a:pt x="172" y="454"/>
                    </a:lnTo>
                    <a:lnTo>
                      <a:pt x="167" y="443"/>
                    </a:lnTo>
                    <a:lnTo>
                      <a:pt x="156" y="438"/>
                    </a:lnTo>
                    <a:lnTo>
                      <a:pt x="151" y="432"/>
                    </a:lnTo>
                    <a:lnTo>
                      <a:pt x="140" y="421"/>
                    </a:lnTo>
                    <a:lnTo>
                      <a:pt x="135" y="416"/>
                    </a:lnTo>
                    <a:lnTo>
                      <a:pt x="129" y="411"/>
                    </a:lnTo>
                    <a:lnTo>
                      <a:pt x="124" y="400"/>
                    </a:lnTo>
                    <a:lnTo>
                      <a:pt x="113" y="394"/>
                    </a:lnTo>
                    <a:lnTo>
                      <a:pt x="108" y="384"/>
                    </a:lnTo>
                    <a:lnTo>
                      <a:pt x="102" y="378"/>
                    </a:lnTo>
                    <a:lnTo>
                      <a:pt x="97" y="367"/>
                    </a:lnTo>
                    <a:lnTo>
                      <a:pt x="86" y="362"/>
                    </a:lnTo>
                    <a:lnTo>
                      <a:pt x="81" y="351"/>
                    </a:lnTo>
                    <a:lnTo>
                      <a:pt x="75" y="346"/>
                    </a:lnTo>
                    <a:lnTo>
                      <a:pt x="70" y="335"/>
                    </a:lnTo>
                    <a:lnTo>
                      <a:pt x="64" y="324"/>
                    </a:lnTo>
                    <a:lnTo>
                      <a:pt x="59" y="319"/>
                    </a:lnTo>
                    <a:lnTo>
                      <a:pt x="54" y="308"/>
                    </a:lnTo>
                    <a:lnTo>
                      <a:pt x="48" y="303"/>
                    </a:lnTo>
                    <a:lnTo>
                      <a:pt x="43" y="292"/>
                    </a:lnTo>
                    <a:lnTo>
                      <a:pt x="37" y="281"/>
                    </a:lnTo>
                    <a:lnTo>
                      <a:pt x="32" y="270"/>
                    </a:lnTo>
                    <a:lnTo>
                      <a:pt x="27" y="265"/>
                    </a:lnTo>
                    <a:lnTo>
                      <a:pt x="27" y="254"/>
                    </a:lnTo>
                    <a:lnTo>
                      <a:pt x="21" y="243"/>
                    </a:lnTo>
                    <a:lnTo>
                      <a:pt x="16" y="232"/>
                    </a:lnTo>
                    <a:lnTo>
                      <a:pt x="10" y="227"/>
                    </a:lnTo>
                    <a:lnTo>
                      <a:pt x="5" y="216"/>
                    </a:lnTo>
                    <a:lnTo>
                      <a:pt x="5" y="205"/>
                    </a:lnTo>
                    <a:lnTo>
                      <a:pt x="0" y="195"/>
                    </a:lnTo>
                    <a:lnTo>
                      <a:pt x="0" y="184"/>
                    </a:lnTo>
                    <a:lnTo>
                      <a:pt x="567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22" name="Freeform 189"/>
              <p:cNvSpPr>
                <a:spLocks/>
              </p:cNvSpPr>
              <p:nvPr/>
            </p:nvSpPr>
            <p:spPr bwMode="auto">
              <a:xfrm>
                <a:off x="3018" y="2842"/>
                <a:ext cx="637" cy="594"/>
              </a:xfrm>
              <a:custGeom>
                <a:avLst/>
                <a:gdLst>
                  <a:gd name="T0" fmla="*/ 0 w 637"/>
                  <a:gd name="T1" fmla="*/ 594 h 594"/>
                  <a:gd name="T2" fmla="*/ 637 w 637"/>
                  <a:gd name="T3" fmla="*/ 97 h 594"/>
                  <a:gd name="T4" fmla="*/ 54 w 637"/>
                  <a:gd name="T5" fmla="*/ 0 h 594"/>
                  <a:gd name="T6" fmla="*/ 0 w 637"/>
                  <a:gd name="T7" fmla="*/ 594 h 59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37" h="594">
                    <a:moveTo>
                      <a:pt x="0" y="594"/>
                    </a:moveTo>
                    <a:lnTo>
                      <a:pt x="637" y="97"/>
                    </a:lnTo>
                    <a:lnTo>
                      <a:pt x="54" y="0"/>
                    </a:lnTo>
                    <a:lnTo>
                      <a:pt x="0" y="594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23" name="Freeform 190"/>
              <p:cNvSpPr>
                <a:spLocks/>
              </p:cNvSpPr>
              <p:nvPr/>
            </p:nvSpPr>
            <p:spPr bwMode="auto">
              <a:xfrm>
                <a:off x="3018" y="2939"/>
                <a:ext cx="637" cy="497"/>
              </a:xfrm>
              <a:custGeom>
                <a:avLst/>
                <a:gdLst>
                  <a:gd name="T0" fmla="*/ 0 w 637"/>
                  <a:gd name="T1" fmla="*/ 497 h 497"/>
                  <a:gd name="T2" fmla="*/ 637 w 637"/>
                  <a:gd name="T3" fmla="*/ 11 h 497"/>
                  <a:gd name="T4" fmla="*/ 637 w 637"/>
                  <a:gd name="T5" fmla="*/ 0 h 497"/>
                  <a:gd name="T6" fmla="*/ 0 w 637"/>
                  <a:gd name="T7" fmla="*/ 497 h 4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37" h="497">
                    <a:moveTo>
                      <a:pt x="0" y="497"/>
                    </a:moveTo>
                    <a:lnTo>
                      <a:pt x="637" y="11"/>
                    </a:lnTo>
                    <a:lnTo>
                      <a:pt x="637" y="0"/>
                    </a:lnTo>
                    <a:lnTo>
                      <a:pt x="0" y="497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24" name="Freeform 191"/>
              <p:cNvSpPr>
                <a:spLocks/>
              </p:cNvSpPr>
              <p:nvPr/>
            </p:nvSpPr>
            <p:spPr bwMode="auto">
              <a:xfrm>
                <a:off x="3018" y="2950"/>
                <a:ext cx="637" cy="486"/>
              </a:xfrm>
              <a:custGeom>
                <a:avLst/>
                <a:gdLst>
                  <a:gd name="T0" fmla="*/ 10 w 637"/>
                  <a:gd name="T1" fmla="*/ 486 h 486"/>
                  <a:gd name="T2" fmla="*/ 637 w 637"/>
                  <a:gd name="T3" fmla="*/ 0 h 486"/>
                  <a:gd name="T4" fmla="*/ 0 w 637"/>
                  <a:gd name="T5" fmla="*/ 486 h 486"/>
                  <a:gd name="T6" fmla="*/ 10 w 637"/>
                  <a:gd name="T7" fmla="*/ 486 h 48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37" h="486">
                    <a:moveTo>
                      <a:pt x="10" y="486"/>
                    </a:moveTo>
                    <a:lnTo>
                      <a:pt x="637" y="0"/>
                    </a:lnTo>
                    <a:lnTo>
                      <a:pt x="0" y="486"/>
                    </a:lnTo>
                    <a:lnTo>
                      <a:pt x="10" y="486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25" name="Freeform 192"/>
              <p:cNvSpPr>
                <a:spLocks/>
              </p:cNvSpPr>
              <p:nvPr/>
            </p:nvSpPr>
            <p:spPr bwMode="auto">
              <a:xfrm>
                <a:off x="3028" y="2950"/>
                <a:ext cx="627" cy="486"/>
              </a:xfrm>
              <a:custGeom>
                <a:avLst/>
                <a:gdLst>
                  <a:gd name="T0" fmla="*/ 0 w 627"/>
                  <a:gd name="T1" fmla="*/ 486 h 486"/>
                  <a:gd name="T2" fmla="*/ 627 w 627"/>
                  <a:gd name="T3" fmla="*/ 6 h 486"/>
                  <a:gd name="T4" fmla="*/ 627 w 627"/>
                  <a:gd name="T5" fmla="*/ 0 h 486"/>
                  <a:gd name="T6" fmla="*/ 0 w 627"/>
                  <a:gd name="T7" fmla="*/ 486 h 48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27" h="486">
                    <a:moveTo>
                      <a:pt x="0" y="486"/>
                    </a:moveTo>
                    <a:lnTo>
                      <a:pt x="627" y="6"/>
                    </a:lnTo>
                    <a:lnTo>
                      <a:pt x="627" y="0"/>
                    </a:lnTo>
                    <a:lnTo>
                      <a:pt x="0" y="486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26" name="Freeform 193"/>
              <p:cNvSpPr>
                <a:spLocks/>
              </p:cNvSpPr>
              <p:nvPr/>
            </p:nvSpPr>
            <p:spPr bwMode="auto">
              <a:xfrm>
                <a:off x="3028" y="2956"/>
                <a:ext cx="627" cy="480"/>
              </a:xfrm>
              <a:custGeom>
                <a:avLst/>
                <a:gdLst>
                  <a:gd name="T0" fmla="*/ 11 w 627"/>
                  <a:gd name="T1" fmla="*/ 480 h 480"/>
                  <a:gd name="T2" fmla="*/ 627 w 627"/>
                  <a:gd name="T3" fmla="*/ 0 h 480"/>
                  <a:gd name="T4" fmla="*/ 0 w 627"/>
                  <a:gd name="T5" fmla="*/ 480 h 480"/>
                  <a:gd name="T6" fmla="*/ 11 w 627"/>
                  <a:gd name="T7" fmla="*/ 480 h 48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27" h="480">
                    <a:moveTo>
                      <a:pt x="11" y="480"/>
                    </a:moveTo>
                    <a:lnTo>
                      <a:pt x="627" y="0"/>
                    </a:lnTo>
                    <a:lnTo>
                      <a:pt x="0" y="480"/>
                    </a:lnTo>
                    <a:lnTo>
                      <a:pt x="11" y="480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27" name="Freeform 194"/>
              <p:cNvSpPr>
                <a:spLocks/>
              </p:cNvSpPr>
              <p:nvPr/>
            </p:nvSpPr>
            <p:spPr bwMode="auto">
              <a:xfrm>
                <a:off x="3039" y="2956"/>
                <a:ext cx="616" cy="480"/>
              </a:xfrm>
              <a:custGeom>
                <a:avLst/>
                <a:gdLst>
                  <a:gd name="T0" fmla="*/ 0 w 616"/>
                  <a:gd name="T1" fmla="*/ 480 h 480"/>
                  <a:gd name="T2" fmla="*/ 610 w 616"/>
                  <a:gd name="T3" fmla="*/ 10 h 480"/>
                  <a:gd name="T4" fmla="*/ 616 w 616"/>
                  <a:gd name="T5" fmla="*/ 0 h 480"/>
                  <a:gd name="T6" fmla="*/ 0 w 616"/>
                  <a:gd name="T7" fmla="*/ 480 h 48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6" h="480">
                    <a:moveTo>
                      <a:pt x="0" y="480"/>
                    </a:moveTo>
                    <a:lnTo>
                      <a:pt x="610" y="10"/>
                    </a:lnTo>
                    <a:lnTo>
                      <a:pt x="616" y="0"/>
                    </a:lnTo>
                    <a:lnTo>
                      <a:pt x="0" y="480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28" name="Freeform 195"/>
              <p:cNvSpPr>
                <a:spLocks/>
              </p:cNvSpPr>
              <p:nvPr/>
            </p:nvSpPr>
            <p:spPr bwMode="auto">
              <a:xfrm>
                <a:off x="3039" y="2966"/>
                <a:ext cx="610" cy="476"/>
              </a:xfrm>
              <a:custGeom>
                <a:avLst/>
                <a:gdLst>
                  <a:gd name="T0" fmla="*/ 11 w 610"/>
                  <a:gd name="T1" fmla="*/ 476 h 476"/>
                  <a:gd name="T2" fmla="*/ 610 w 610"/>
                  <a:gd name="T3" fmla="*/ 0 h 476"/>
                  <a:gd name="T4" fmla="*/ 0 w 610"/>
                  <a:gd name="T5" fmla="*/ 470 h 476"/>
                  <a:gd name="T6" fmla="*/ 11 w 610"/>
                  <a:gd name="T7" fmla="*/ 476 h 47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10" h="476">
                    <a:moveTo>
                      <a:pt x="11" y="476"/>
                    </a:moveTo>
                    <a:lnTo>
                      <a:pt x="610" y="0"/>
                    </a:lnTo>
                    <a:lnTo>
                      <a:pt x="0" y="470"/>
                    </a:lnTo>
                    <a:lnTo>
                      <a:pt x="11" y="476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29" name="Freeform 196"/>
              <p:cNvSpPr>
                <a:spLocks/>
              </p:cNvSpPr>
              <p:nvPr/>
            </p:nvSpPr>
            <p:spPr bwMode="auto">
              <a:xfrm>
                <a:off x="3050" y="2966"/>
                <a:ext cx="599" cy="476"/>
              </a:xfrm>
              <a:custGeom>
                <a:avLst/>
                <a:gdLst>
                  <a:gd name="T0" fmla="*/ 0 w 599"/>
                  <a:gd name="T1" fmla="*/ 476 h 476"/>
                  <a:gd name="T2" fmla="*/ 599 w 599"/>
                  <a:gd name="T3" fmla="*/ 11 h 476"/>
                  <a:gd name="T4" fmla="*/ 599 w 599"/>
                  <a:gd name="T5" fmla="*/ 0 h 476"/>
                  <a:gd name="T6" fmla="*/ 0 w 599"/>
                  <a:gd name="T7" fmla="*/ 476 h 47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99" h="476">
                    <a:moveTo>
                      <a:pt x="0" y="476"/>
                    </a:moveTo>
                    <a:lnTo>
                      <a:pt x="599" y="11"/>
                    </a:lnTo>
                    <a:lnTo>
                      <a:pt x="599" y="0"/>
                    </a:lnTo>
                    <a:lnTo>
                      <a:pt x="0" y="476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0" name="Freeform 197"/>
              <p:cNvSpPr>
                <a:spLocks/>
              </p:cNvSpPr>
              <p:nvPr/>
            </p:nvSpPr>
            <p:spPr bwMode="auto">
              <a:xfrm>
                <a:off x="3050" y="2977"/>
                <a:ext cx="599" cy="465"/>
              </a:xfrm>
              <a:custGeom>
                <a:avLst/>
                <a:gdLst>
                  <a:gd name="T0" fmla="*/ 11 w 599"/>
                  <a:gd name="T1" fmla="*/ 465 h 465"/>
                  <a:gd name="T2" fmla="*/ 599 w 599"/>
                  <a:gd name="T3" fmla="*/ 0 h 465"/>
                  <a:gd name="T4" fmla="*/ 0 w 599"/>
                  <a:gd name="T5" fmla="*/ 465 h 465"/>
                  <a:gd name="T6" fmla="*/ 11 w 599"/>
                  <a:gd name="T7" fmla="*/ 465 h 4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99" h="465">
                    <a:moveTo>
                      <a:pt x="11" y="465"/>
                    </a:moveTo>
                    <a:lnTo>
                      <a:pt x="599" y="0"/>
                    </a:lnTo>
                    <a:lnTo>
                      <a:pt x="0" y="465"/>
                    </a:lnTo>
                    <a:lnTo>
                      <a:pt x="11" y="465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1" name="Freeform 198"/>
              <p:cNvSpPr>
                <a:spLocks/>
              </p:cNvSpPr>
              <p:nvPr/>
            </p:nvSpPr>
            <p:spPr bwMode="auto">
              <a:xfrm>
                <a:off x="3061" y="2977"/>
                <a:ext cx="588" cy="465"/>
              </a:xfrm>
              <a:custGeom>
                <a:avLst/>
                <a:gdLst>
                  <a:gd name="T0" fmla="*/ 0 w 588"/>
                  <a:gd name="T1" fmla="*/ 465 h 465"/>
                  <a:gd name="T2" fmla="*/ 588 w 588"/>
                  <a:gd name="T3" fmla="*/ 11 h 465"/>
                  <a:gd name="T4" fmla="*/ 588 w 588"/>
                  <a:gd name="T5" fmla="*/ 0 h 465"/>
                  <a:gd name="T6" fmla="*/ 0 w 588"/>
                  <a:gd name="T7" fmla="*/ 465 h 4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88" h="465">
                    <a:moveTo>
                      <a:pt x="0" y="465"/>
                    </a:moveTo>
                    <a:lnTo>
                      <a:pt x="588" y="11"/>
                    </a:lnTo>
                    <a:lnTo>
                      <a:pt x="588" y="0"/>
                    </a:lnTo>
                    <a:lnTo>
                      <a:pt x="0" y="465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2" name="Freeform 199"/>
              <p:cNvSpPr>
                <a:spLocks/>
              </p:cNvSpPr>
              <p:nvPr/>
            </p:nvSpPr>
            <p:spPr bwMode="auto">
              <a:xfrm>
                <a:off x="3061" y="2988"/>
                <a:ext cx="588" cy="454"/>
              </a:xfrm>
              <a:custGeom>
                <a:avLst/>
                <a:gdLst>
                  <a:gd name="T0" fmla="*/ 11 w 588"/>
                  <a:gd name="T1" fmla="*/ 454 h 454"/>
                  <a:gd name="T2" fmla="*/ 588 w 588"/>
                  <a:gd name="T3" fmla="*/ 0 h 454"/>
                  <a:gd name="T4" fmla="*/ 0 w 588"/>
                  <a:gd name="T5" fmla="*/ 454 h 454"/>
                  <a:gd name="T6" fmla="*/ 11 w 588"/>
                  <a:gd name="T7" fmla="*/ 454 h 45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88" h="454">
                    <a:moveTo>
                      <a:pt x="11" y="454"/>
                    </a:moveTo>
                    <a:lnTo>
                      <a:pt x="588" y="0"/>
                    </a:lnTo>
                    <a:lnTo>
                      <a:pt x="0" y="454"/>
                    </a:lnTo>
                    <a:lnTo>
                      <a:pt x="11" y="454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3" name="Freeform 200"/>
              <p:cNvSpPr>
                <a:spLocks/>
              </p:cNvSpPr>
              <p:nvPr/>
            </p:nvSpPr>
            <p:spPr bwMode="auto">
              <a:xfrm>
                <a:off x="3072" y="2988"/>
                <a:ext cx="577" cy="454"/>
              </a:xfrm>
              <a:custGeom>
                <a:avLst/>
                <a:gdLst>
                  <a:gd name="T0" fmla="*/ 0 w 577"/>
                  <a:gd name="T1" fmla="*/ 454 h 454"/>
                  <a:gd name="T2" fmla="*/ 572 w 577"/>
                  <a:gd name="T3" fmla="*/ 11 h 454"/>
                  <a:gd name="T4" fmla="*/ 577 w 577"/>
                  <a:gd name="T5" fmla="*/ 0 h 454"/>
                  <a:gd name="T6" fmla="*/ 0 w 577"/>
                  <a:gd name="T7" fmla="*/ 454 h 45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77" h="454">
                    <a:moveTo>
                      <a:pt x="0" y="454"/>
                    </a:moveTo>
                    <a:lnTo>
                      <a:pt x="572" y="11"/>
                    </a:lnTo>
                    <a:lnTo>
                      <a:pt x="577" y="0"/>
                    </a:lnTo>
                    <a:lnTo>
                      <a:pt x="0" y="454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4" name="Freeform 201"/>
              <p:cNvSpPr>
                <a:spLocks/>
              </p:cNvSpPr>
              <p:nvPr/>
            </p:nvSpPr>
            <p:spPr bwMode="auto">
              <a:xfrm>
                <a:off x="3072" y="2999"/>
                <a:ext cx="572" cy="443"/>
              </a:xfrm>
              <a:custGeom>
                <a:avLst/>
                <a:gdLst>
                  <a:gd name="T0" fmla="*/ 5 w 572"/>
                  <a:gd name="T1" fmla="*/ 443 h 443"/>
                  <a:gd name="T2" fmla="*/ 572 w 572"/>
                  <a:gd name="T3" fmla="*/ 0 h 443"/>
                  <a:gd name="T4" fmla="*/ 0 w 572"/>
                  <a:gd name="T5" fmla="*/ 443 h 443"/>
                  <a:gd name="T6" fmla="*/ 5 w 572"/>
                  <a:gd name="T7" fmla="*/ 443 h 4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72" h="443">
                    <a:moveTo>
                      <a:pt x="5" y="443"/>
                    </a:moveTo>
                    <a:lnTo>
                      <a:pt x="572" y="0"/>
                    </a:lnTo>
                    <a:lnTo>
                      <a:pt x="0" y="443"/>
                    </a:lnTo>
                    <a:lnTo>
                      <a:pt x="5" y="443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5" name="Freeform 202"/>
              <p:cNvSpPr>
                <a:spLocks/>
              </p:cNvSpPr>
              <p:nvPr/>
            </p:nvSpPr>
            <p:spPr bwMode="auto">
              <a:xfrm>
                <a:off x="3077" y="2999"/>
                <a:ext cx="567" cy="443"/>
              </a:xfrm>
              <a:custGeom>
                <a:avLst/>
                <a:gdLst>
                  <a:gd name="T0" fmla="*/ 0 w 567"/>
                  <a:gd name="T1" fmla="*/ 443 h 443"/>
                  <a:gd name="T2" fmla="*/ 567 w 567"/>
                  <a:gd name="T3" fmla="*/ 11 h 443"/>
                  <a:gd name="T4" fmla="*/ 567 w 567"/>
                  <a:gd name="T5" fmla="*/ 0 h 443"/>
                  <a:gd name="T6" fmla="*/ 0 w 567"/>
                  <a:gd name="T7" fmla="*/ 443 h 4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7" h="443">
                    <a:moveTo>
                      <a:pt x="0" y="443"/>
                    </a:moveTo>
                    <a:lnTo>
                      <a:pt x="567" y="11"/>
                    </a:lnTo>
                    <a:lnTo>
                      <a:pt x="567" y="0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6" name="Freeform 203"/>
              <p:cNvSpPr>
                <a:spLocks/>
              </p:cNvSpPr>
              <p:nvPr/>
            </p:nvSpPr>
            <p:spPr bwMode="auto">
              <a:xfrm>
                <a:off x="3077" y="3010"/>
                <a:ext cx="567" cy="432"/>
              </a:xfrm>
              <a:custGeom>
                <a:avLst/>
                <a:gdLst>
                  <a:gd name="T0" fmla="*/ 11 w 567"/>
                  <a:gd name="T1" fmla="*/ 432 h 432"/>
                  <a:gd name="T2" fmla="*/ 567 w 567"/>
                  <a:gd name="T3" fmla="*/ 0 h 432"/>
                  <a:gd name="T4" fmla="*/ 0 w 567"/>
                  <a:gd name="T5" fmla="*/ 432 h 432"/>
                  <a:gd name="T6" fmla="*/ 11 w 567"/>
                  <a:gd name="T7" fmla="*/ 432 h 4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7" h="432">
                    <a:moveTo>
                      <a:pt x="11" y="432"/>
                    </a:moveTo>
                    <a:lnTo>
                      <a:pt x="567" y="0"/>
                    </a:lnTo>
                    <a:lnTo>
                      <a:pt x="0" y="432"/>
                    </a:lnTo>
                    <a:lnTo>
                      <a:pt x="11" y="432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37" name="Freeform 204"/>
              <p:cNvSpPr>
                <a:spLocks/>
              </p:cNvSpPr>
              <p:nvPr/>
            </p:nvSpPr>
            <p:spPr bwMode="auto">
              <a:xfrm>
                <a:off x="3088" y="3010"/>
                <a:ext cx="556" cy="432"/>
              </a:xfrm>
              <a:custGeom>
                <a:avLst/>
                <a:gdLst>
                  <a:gd name="T0" fmla="*/ 0 w 556"/>
                  <a:gd name="T1" fmla="*/ 432 h 432"/>
                  <a:gd name="T2" fmla="*/ 550 w 556"/>
                  <a:gd name="T3" fmla="*/ 10 h 432"/>
                  <a:gd name="T4" fmla="*/ 556 w 556"/>
                  <a:gd name="T5" fmla="*/ 0 h 432"/>
                  <a:gd name="T6" fmla="*/ 0 w 556"/>
                  <a:gd name="T7" fmla="*/ 432 h 4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6" h="432">
                    <a:moveTo>
                      <a:pt x="0" y="432"/>
                    </a:moveTo>
                    <a:lnTo>
                      <a:pt x="550" y="10"/>
                    </a:lnTo>
                    <a:lnTo>
                      <a:pt x="556" y="0"/>
                    </a:lnTo>
                    <a:lnTo>
                      <a:pt x="0" y="432"/>
                    </a:ln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1" name="Freeform 205"/>
            <p:cNvSpPr>
              <a:spLocks/>
            </p:cNvSpPr>
            <p:nvPr/>
          </p:nvSpPr>
          <p:spPr bwMode="auto">
            <a:xfrm>
              <a:off x="3088" y="3020"/>
              <a:ext cx="550" cy="422"/>
            </a:xfrm>
            <a:custGeom>
              <a:avLst/>
              <a:gdLst>
                <a:gd name="T0" fmla="*/ 10 w 550"/>
                <a:gd name="T1" fmla="*/ 416 h 422"/>
                <a:gd name="T2" fmla="*/ 550 w 550"/>
                <a:gd name="T3" fmla="*/ 0 h 422"/>
                <a:gd name="T4" fmla="*/ 0 w 550"/>
                <a:gd name="T5" fmla="*/ 422 h 422"/>
                <a:gd name="T6" fmla="*/ 10 w 550"/>
                <a:gd name="T7" fmla="*/ 416 h 4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0" h="422">
                  <a:moveTo>
                    <a:pt x="10" y="416"/>
                  </a:moveTo>
                  <a:lnTo>
                    <a:pt x="550" y="0"/>
                  </a:lnTo>
                  <a:lnTo>
                    <a:pt x="0" y="422"/>
                  </a:lnTo>
                  <a:lnTo>
                    <a:pt x="10" y="41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Freeform 206"/>
            <p:cNvSpPr>
              <a:spLocks/>
            </p:cNvSpPr>
            <p:nvPr/>
          </p:nvSpPr>
          <p:spPr bwMode="auto">
            <a:xfrm>
              <a:off x="3098" y="3020"/>
              <a:ext cx="540" cy="416"/>
            </a:xfrm>
            <a:custGeom>
              <a:avLst/>
              <a:gdLst>
                <a:gd name="T0" fmla="*/ 0 w 540"/>
                <a:gd name="T1" fmla="*/ 416 h 416"/>
                <a:gd name="T2" fmla="*/ 535 w 540"/>
                <a:gd name="T3" fmla="*/ 6 h 416"/>
                <a:gd name="T4" fmla="*/ 540 w 540"/>
                <a:gd name="T5" fmla="*/ 0 h 416"/>
                <a:gd name="T6" fmla="*/ 0 w 540"/>
                <a:gd name="T7" fmla="*/ 416 h 4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0" h="416">
                  <a:moveTo>
                    <a:pt x="0" y="416"/>
                  </a:moveTo>
                  <a:lnTo>
                    <a:pt x="535" y="6"/>
                  </a:lnTo>
                  <a:lnTo>
                    <a:pt x="540" y="0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Freeform 207"/>
            <p:cNvSpPr>
              <a:spLocks/>
            </p:cNvSpPr>
            <p:nvPr/>
          </p:nvSpPr>
          <p:spPr bwMode="auto">
            <a:xfrm>
              <a:off x="3098" y="3026"/>
              <a:ext cx="535" cy="410"/>
            </a:xfrm>
            <a:custGeom>
              <a:avLst/>
              <a:gdLst>
                <a:gd name="T0" fmla="*/ 11 w 535"/>
                <a:gd name="T1" fmla="*/ 410 h 410"/>
                <a:gd name="T2" fmla="*/ 535 w 535"/>
                <a:gd name="T3" fmla="*/ 0 h 410"/>
                <a:gd name="T4" fmla="*/ 0 w 535"/>
                <a:gd name="T5" fmla="*/ 410 h 410"/>
                <a:gd name="T6" fmla="*/ 11 w 535"/>
                <a:gd name="T7" fmla="*/ 410 h 4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5" h="410">
                  <a:moveTo>
                    <a:pt x="11" y="410"/>
                  </a:moveTo>
                  <a:lnTo>
                    <a:pt x="535" y="0"/>
                  </a:lnTo>
                  <a:lnTo>
                    <a:pt x="0" y="410"/>
                  </a:lnTo>
                  <a:lnTo>
                    <a:pt x="11" y="41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Freeform 208"/>
            <p:cNvSpPr>
              <a:spLocks/>
            </p:cNvSpPr>
            <p:nvPr/>
          </p:nvSpPr>
          <p:spPr bwMode="auto">
            <a:xfrm>
              <a:off x="3109" y="3026"/>
              <a:ext cx="524" cy="410"/>
            </a:xfrm>
            <a:custGeom>
              <a:avLst/>
              <a:gdLst>
                <a:gd name="T0" fmla="*/ 0 w 524"/>
                <a:gd name="T1" fmla="*/ 410 h 410"/>
                <a:gd name="T2" fmla="*/ 524 w 524"/>
                <a:gd name="T3" fmla="*/ 11 h 410"/>
                <a:gd name="T4" fmla="*/ 524 w 524"/>
                <a:gd name="T5" fmla="*/ 0 h 410"/>
                <a:gd name="T6" fmla="*/ 0 w 524"/>
                <a:gd name="T7" fmla="*/ 410 h 4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4" h="410">
                  <a:moveTo>
                    <a:pt x="0" y="410"/>
                  </a:moveTo>
                  <a:lnTo>
                    <a:pt x="524" y="11"/>
                  </a:lnTo>
                  <a:lnTo>
                    <a:pt x="524" y="0"/>
                  </a:lnTo>
                  <a:lnTo>
                    <a:pt x="0" y="41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Freeform 209"/>
            <p:cNvSpPr>
              <a:spLocks/>
            </p:cNvSpPr>
            <p:nvPr/>
          </p:nvSpPr>
          <p:spPr bwMode="auto">
            <a:xfrm>
              <a:off x="3109" y="3037"/>
              <a:ext cx="524" cy="399"/>
            </a:xfrm>
            <a:custGeom>
              <a:avLst/>
              <a:gdLst>
                <a:gd name="T0" fmla="*/ 11 w 524"/>
                <a:gd name="T1" fmla="*/ 399 h 399"/>
                <a:gd name="T2" fmla="*/ 524 w 524"/>
                <a:gd name="T3" fmla="*/ 0 h 399"/>
                <a:gd name="T4" fmla="*/ 0 w 524"/>
                <a:gd name="T5" fmla="*/ 399 h 399"/>
                <a:gd name="T6" fmla="*/ 11 w 524"/>
                <a:gd name="T7" fmla="*/ 399 h 3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4" h="399">
                  <a:moveTo>
                    <a:pt x="11" y="399"/>
                  </a:moveTo>
                  <a:lnTo>
                    <a:pt x="524" y="0"/>
                  </a:lnTo>
                  <a:lnTo>
                    <a:pt x="0" y="399"/>
                  </a:lnTo>
                  <a:lnTo>
                    <a:pt x="11" y="399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Freeform 210"/>
            <p:cNvSpPr>
              <a:spLocks/>
            </p:cNvSpPr>
            <p:nvPr/>
          </p:nvSpPr>
          <p:spPr bwMode="auto">
            <a:xfrm>
              <a:off x="3120" y="3037"/>
              <a:ext cx="513" cy="399"/>
            </a:xfrm>
            <a:custGeom>
              <a:avLst/>
              <a:gdLst>
                <a:gd name="T0" fmla="*/ 0 w 513"/>
                <a:gd name="T1" fmla="*/ 399 h 399"/>
                <a:gd name="T2" fmla="*/ 508 w 513"/>
                <a:gd name="T3" fmla="*/ 10 h 399"/>
                <a:gd name="T4" fmla="*/ 513 w 513"/>
                <a:gd name="T5" fmla="*/ 0 h 399"/>
                <a:gd name="T6" fmla="*/ 0 w 513"/>
                <a:gd name="T7" fmla="*/ 399 h 3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3" h="399">
                  <a:moveTo>
                    <a:pt x="0" y="399"/>
                  </a:moveTo>
                  <a:lnTo>
                    <a:pt x="508" y="10"/>
                  </a:lnTo>
                  <a:lnTo>
                    <a:pt x="513" y="0"/>
                  </a:lnTo>
                  <a:lnTo>
                    <a:pt x="0" y="399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Freeform 211"/>
            <p:cNvSpPr>
              <a:spLocks/>
            </p:cNvSpPr>
            <p:nvPr/>
          </p:nvSpPr>
          <p:spPr bwMode="auto">
            <a:xfrm>
              <a:off x="3120" y="3047"/>
              <a:ext cx="508" cy="389"/>
            </a:xfrm>
            <a:custGeom>
              <a:avLst/>
              <a:gdLst>
                <a:gd name="T0" fmla="*/ 11 w 508"/>
                <a:gd name="T1" fmla="*/ 389 h 389"/>
                <a:gd name="T2" fmla="*/ 508 w 508"/>
                <a:gd name="T3" fmla="*/ 0 h 389"/>
                <a:gd name="T4" fmla="*/ 0 w 508"/>
                <a:gd name="T5" fmla="*/ 389 h 389"/>
                <a:gd name="T6" fmla="*/ 11 w 508"/>
                <a:gd name="T7" fmla="*/ 389 h 38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8" h="389">
                  <a:moveTo>
                    <a:pt x="11" y="389"/>
                  </a:moveTo>
                  <a:lnTo>
                    <a:pt x="508" y="0"/>
                  </a:lnTo>
                  <a:lnTo>
                    <a:pt x="0" y="389"/>
                  </a:lnTo>
                  <a:lnTo>
                    <a:pt x="11" y="389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212"/>
            <p:cNvSpPr>
              <a:spLocks/>
            </p:cNvSpPr>
            <p:nvPr/>
          </p:nvSpPr>
          <p:spPr bwMode="auto">
            <a:xfrm>
              <a:off x="3131" y="3047"/>
              <a:ext cx="497" cy="389"/>
            </a:xfrm>
            <a:custGeom>
              <a:avLst/>
              <a:gdLst>
                <a:gd name="T0" fmla="*/ 0 w 497"/>
                <a:gd name="T1" fmla="*/ 389 h 389"/>
                <a:gd name="T2" fmla="*/ 497 w 497"/>
                <a:gd name="T3" fmla="*/ 11 h 389"/>
                <a:gd name="T4" fmla="*/ 497 w 497"/>
                <a:gd name="T5" fmla="*/ 0 h 389"/>
                <a:gd name="T6" fmla="*/ 0 w 497"/>
                <a:gd name="T7" fmla="*/ 389 h 38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97" h="389">
                  <a:moveTo>
                    <a:pt x="0" y="389"/>
                  </a:moveTo>
                  <a:lnTo>
                    <a:pt x="497" y="11"/>
                  </a:lnTo>
                  <a:lnTo>
                    <a:pt x="497" y="0"/>
                  </a:lnTo>
                  <a:lnTo>
                    <a:pt x="0" y="389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Freeform 213"/>
            <p:cNvSpPr>
              <a:spLocks/>
            </p:cNvSpPr>
            <p:nvPr/>
          </p:nvSpPr>
          <p:spPr bwMode="auto">
            <a:xfrm>
              <a:off x="3131" y="3058"/>
              <a:ext cx="497" cy="378"/>
            </a:xfrm>
            <a:custGeom>
              <a:avLst/>
              <a:gdLst>
                <a:gd name="T0" fmla="*/ 11 w 497"/>
                <a:gd name="T1" fmla="*/ 378 h 378"/>
                <a:gd name="T2" fmla="*/ 497 w 497"/>
                <a:gd name="T3" fmla="*/ 0 h 378"/>
                <a:gd name="T4" fmla="*/ 0 w 497"/>
                <a:gd name="T5" fmla="*/ 378 h 378"/>
                <a:gd name="T6" fmla="*/ 11 w 497"/>
                <a:gd name="T7" fmla="*/ 378 h 37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97" h="378">
                  <a:moveTo>
                    <a:pt x="11" y="378"/>
                  </a:moveTo>
                  <a:lnTo>
                    <a:pt x="497" y="0"/>
                  </a:lnTo>
                  <a:lnTo>
                    <a:pt x="0" y="378"/>
                  </a:lnTo>
                  <a:lnTo>
                    <a:pt x="11" y="37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214"/>
            <p:cNvSpPr>
              <a:spLocks/>
            </p:cNvSpPr>
            <p:nvPr/>
          </p:nvSpPr>
          <p:spPr bwMode="auto">
            <a:xfrm>
              <a:off x="3142" y="3058"/>
              <a:ext cx="486" cy="378"/>
            </a:xfrm>
            <a:custGeom>
              <a:avLst/>
              <a:gdLst>
                <a:gd name="T0" fmla="*/ 0 w 486"/>
                <a:gd name="T1" fmla="*/ 378 h 378"/>
                <a:gd name="T2" fmla="*/ 480 w 486"/>
                <a:gd name="T3" fmla="*/ 11 h 378"/>
                <a:gd name="T4" fmla="*/ 486 w 486"/>
                <a:gd name="T5" fmla="*/ 0 h 378"/>
                <a:gd name="T6" fmla="*/ 0 w 486"/>
                <a:gd name="T7" fmla="*/ 378 h 37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6" h="378">
                  <a:moveTo>
                    <a:pt x="0" y="378"/>
                  </a:moveTo>
                  <a:lnTo>
                    <a:pt x="480" y="11"/>
                  </a:lnTo>
                  <a:lnTo>
                    <a:pt x="486" y="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Freeform 215"/>
            <p:cNvSpPr>
              <a:spLocks/>
            </p:cNvSpPr>
            <p:nvPr/>
          </p:nvSpPr>
          <p:spPr bwMode="auto">
            <a:xfrm>
              <a:off x="3142" y="3069"/>
              <a:ext cx="480" cy="367"/>
            </a:xfrm>
            <a:custGeom>
              <a:avLst/>
              <a:gdLst>
                <a:gd name="T0" fmla="*/ 10 w 480"/>
                <a:gd name="T1" fmla="*/ 367 h 367"/>
                <a:gd name="T2" fmla="*/ 480 w 480"/>
                <a:gd name="T3" fmla="*/ 0 h 367"/>
                <a:gd name="T4" fmla="*/ 0 w 480"/>
                <a:gd name="T5" fmla="*/ 367 h 367"/>
                <a:gd name="T6" fmla="*/ 10 w 480"/>
                <a:gd name="T7" fmla="*/ 367 h 36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367">
                  <a:moveTo>
                    <a:pt x="10" y="367"/>
                  </a:moveTo>
                  <a:lnTo>
                    <a:pt x="480" y="0"/>
                  </a:lnTo>
                  <a:lnTo>
                    <a:pt x="0" y="367"/>
                  </a:lnTo>
                  <a:lnTo>
                    <a:pt x="10" y="36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216"/>
            <p:cNvSpPr>
              <a:spLocks/>
            </p:cNvSpPr>
            <p:nvPr/>
          </p:nvSpPr>
          <p:spPr bwMode="auto">
            <a:xfrm>
              <a:off x="3152" y="3069"/>
              <a:ext cx="470" cy="367"/>
            </a:xfrm>
            <a:custGeom>
              <a:avLst/>
              <a:gdLst>
                <a:gd name="T0" fmla="*/ 0 w 470"/>
                <a:gd name="T1" fmla="*/ 367 h 367"/>
                <a:gd name="T2" fmla="*/ 465 w 470"/>
                <a:gd name="T3" fmla="*/ 5 h 367"/>
                <a:gd name="T4" fmla="*/ 470 w 470"/>
                <a:gd name="T5" fmla="*/ 0 h 367"/>
                <a:gd name="T6" fmla="*/ 0 w 470"/>
                <a:gd name="T7" fmla="*/ 367 h 36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367">
                  <a:moveTo>
                    <a:pt x="0" y="367"/>
                  </a:moveTo>
                  <a:lnTo>
                    <a:pt x="465" y="5"/>
                  </a:lnTo>
                  <a:lnTo>
                    <a:pt x="470" y="0"/>
                  </a:lnTo>
                  <a:lnTo>
                    <a:pt x="0" y="36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Freeform 217"/>
            <p:cNvSpPr>
              <a:spLocks/>
            </p:cNvSpPr>
            <p:nvPr/>
          </p:nvSpPr>
          <p:spPr bwMode="auto">
            <a:xfrm>
              <a:off x="3152" y="3074"/>
              <a:ext cx="465" cy="362"/>
            </a:xfrm>
            <a:custGeom>
              <a:avLst/>
              <a:gdLst>
                <a:gd name="T0" fmla="*/ 11 w 465"/>
                <a:gd name="T1" fmla="*/ 357 h 362"/>
                <a:gd name="T2" fmla="*/ 465 w 465"/>
                <a:gd name="T3" fmla="*/ 0 h 362"/>
                <a:gd name="T4" fmla="*/ 0 w 465"/>
                <a:gd name="T5" fmla="*/ 362 h 362"/>
                <a:gd name="T6" fmla="*/ 11 w 465"/>
                <a:gd name="T7" fmla="*/ 357 h 3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65" h="362">
                  <a:moveTo>
                    <a:pt x="11" y="357"/>
                  </a:moveTo>
                  <a:lnTo>
                    <a:pt x="465" y="0"/>
                  </a:lnTo>
                  <a:lnTo>
                    <a:pt x="0" y="362"/>
                  </a:lnTo>
                  <a:lnTo>
                    <a:pt x="11" y="35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218"/>
            <p:cNvSpPr>
              <a:spLocks/>
            </p:cNvSpPr>
            <p:nvPr/>
          </p:nvSpPr>
          <p:spPr bwMode="auto">
            <a:xfrm>
              <a:off x="3163" y="3074"/>
              <a:ext cx="454" cy="357"/>
            </a:xfrm>
            <a:custGeom>
              <a:avLst/>
              <a:gdLst>
                <a:gd name="T0" fmla="*/ 0 w 454"/>
                <a:gd name="T1" fmla="*/ 357 h 357"/>
                <a:gd name="T2" fmla="*/ 448 w 454"/>
                <a:gd name="T3" fmla="*/ 11 h 357"/>
                <a:gd name="T4" fmla="*/ 454 w 454"/>
                <a:gd name="T5" fmla="*/ 0 h 357"/>
                <a:gd name="T6" fmla="*/ 0 w 454"/>
                <a:gd name="T7" fmla="*/ 357 h 3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4" h="357">
                  <a:moveTo>
                    <a:pt x="0" y="357"/>
                  </a:moveTo>
                  <a:lnTo>
                    <a:pt x="448" y="11"/>
                  </a:lnTo>
                  <a:lnTo>
                    <a:pt x="454" y="0"/>
                  </a:lnTo>
                  <a:lnTo>
                    <a:pt x="0" y="35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Freeform 219"/>
            <p:cNvSpPr>
              <a:spLocks/>
            </p:cNvSpPr>
            <p:nvPr/>
          </p:nvSpPr>
          <p:spPr bwMode="auto">
            <a:xfrm>
              <a:off x="3163" y="3085"/>
              <a:ext cx="448" cy="346"/>
            </a:xfrm>
            <a:custGeom>
              <a:avLst/>
              <a:gdLst>
                <a:gd name="T0" fmla="*/ 11 w 448"/>
                <a:gd name="T1" fmla="*/ 346 h 346"/>
                <a:gd name="T2" fmla="*/ 448 w 448"/>
                <a:gd name="T3" fmla="*/ 0 h 346"/>
                <a:gd name="T4" fmla="*/ 0 w 448"/>
                <a:gd name="T5" fmla="*/ 346 h 346"/>
                <a:gd name="T6" fmla="*/ 11 w 448"/>
                <a:gd name="T7" fmla="*/ 346 h 3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8" h="346">
                  <a:moveTo>
                    <a:pt x="11" y="346"/>
                  </a:moveTo>
                  <a:lnTo>
                    <a:pt x="448" y="0"/>
                  </a:lnTo>
                  <a:lnTo>
                    <a:pt x="0" y="346"/>
                  </a:lnTo>
                  <a:lnTo>
                    <a:pt x="11" y="34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220"/>
            <p:cNvSpPr>
              <a:spLocks/>
            </p:cNvSpPr>
            <p:nvPr/>
          </p:nvSpPr>
          <p:spPr bwMode="auto">
            <a:xfrm>
              <a:off x="3174" y="3085"/>
              <a:ext cx="437" cy="346"/>
            </a:xfrm>
            <a:custGeom>
              <a:avLst/>
              <a:gdLst>
                <a:gd name="T0" fmla="*/ 0 w 437"/>
                <a:gd name="T1" fmla="*/ 346 h 346"/>
                <a:gd name="T2" fmla="*/ 432 w 437"/>
                <a:gd name="T3" fmla="*/ 11 h 346"/>
                <a:gd name="T4" fmla="*/ 437 w 437"/>
                <a:gd name="T5" fmla="*/ 0 h 346"/>
                <a:gd name="T6" fmla="*/ 0 w 437"/>
                <a:gd name="T7" fmla="*/ 346 h 3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7" h="346">
                  <a:moveTo>
                    <a:pt x="0" y="346"/>
                  </a:moveTo>
                  <a:lnTo>
                    <a:pt x="432" y="11"/>
                  </a:lnTo>
                  <a:lnTo>
                    <a:pt x="437" y="0"/>
                  </a:lnTo>
                  <a:lnTo>
                    <a:pt x="0" y="34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Freeform 221"/>
            <p:cNvSpPr>
              <a:spLocks/>
            </p:cNvSpPr>
            <p:nvPr/>
          </p:nvSpPr>
          <p:spPr bwMode="auto">
            <a:xfrm>
              <a:off x="3174" y="3096"/>
              <a:ext cx="432" cy="335"/>
            </a:xfrm>
            <a:custGeom>
              <a:avLst/>
              <a:gdLst>
                <a:gd name="T0" fmla="*/ 11 w 432"/>
                <a:gd name="T1" fmla="*/ 335 h 335"/>
                <a:gd name="T2" fmla="*/ 432 w 432"/>
                <a:gd name="T3" fmla="*/ 0 h 335"/>
                <a:gd name="T4" fmla="*/ 0 w 432"/>
                <a:gd name="T5" fmla="*/ 335 h 335"/>
                <a:gd name="T6" fmla="*/ 11 w 432"/>
                <a:gd name="T7" fmla="*/ 335 h 3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2" h="335">
                  <a:moveTo>
                    <a:pt x="11" y="335"/>
                  </a:moveTo>
                  <a:lnTo>
                    <a:pt x="432" y="0"/>
                  </a:lnTo>
                  <a:lnTo>
                    <a:pt x="0" y="335"/>
                  </a:lnTo>
                  <a:lnTo>
                    <a:pt x="11" y="335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222"/>
            <p:cNvSpPr>
              <a:spLocks/>
            </p:cNvSpPr>
            <p:nvPr/>
          </p:nvSpPr>
          <p:spPr bwMode="auto">
            <a:xfrm>
              <a:off x="3185" y="3096"/>
              <a:ext cx="421" cy="335"/>
            </a:xfrm>
            <a:custGeom>
              <a:avLst/>
              <a:gdLst>
                <a:gd name="T0" fmla="*/ 0 w 421"/>
                <a:gd name="T1" fmla="*/ 335 h 335"/>
                <a:gd name="T2" fmla="*/ 421 w 421"/>
                <a:gd name="T3" fmla="*/ 11 h 335"/>
                <a:gd name="T4" fmla="*/ 421 w 421"/>
                <a:gd name="T5" fmla="*/ 0 h 335"/>
                <a:gd name="T6" fmla="*/ 0 w 421"/>
                <a:gd name="T7" fmla="*/ 335 h 3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1" h="335">
                  <a:moveTo>
                    <a:pt x="0" y="335"/>
                  </a:moveTo>
                  <a:lnTo>
                    <a:pt x="421" y="11"/>
                  </a:lnTo>
                  <a:lnTo>
                    <a:pt x="421" y="0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Freeform 223"/>
            <p:cNvSpPr>
              <a:spLocks/>
            </p:cNvSpPr>
            <p:nvPr/>
          </p:nvSpPr>
          <p:spPr bwMode="auto">
            <a:xfrm>
              <a:off x="3185" y="3107"/>
              <a:ext cx="421" cy="324"/>
            </a:xfrm>
            <a:custGeom>
              <a:avLst/>
              <a:gdLst>
                <a:gd name="T0" fmla="*/ 5 w 421"/>
                <a:gd name="T1" fmla="*/ 318 h 324"/>
                <a:gd name="T2" fmla="*/ 421 w 421"/>
                <a:gd name="T3" fmla="*/ 0 h 324"/>
                <a:gd name="T4" fmla="*/ 0 w 421"/>
                <a:gd name="T5" fmla="*/ 324 h 324"/>
                <a:gd name="T6" fmla="*/ 5 w 421"/>
                <a:gd name="T7" fmla="*/ 318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1" h="324">
                  <a:moveTo>
                    <a:pt x="5" y="318"/>
                  </a:moveTo>
                  <a:lnTo>
                    <a:pt x="421" y="0"/>
                  </a:lnTo>
                  <a:lnTo>
                    <a:pt x="0" y="324"/>
                  </a:lnTo>
                  <a:lnTo>
                    <a:pt x="5" y="31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24"/>
            <p:cNvSpPr>
              <a:spLocks/>
            </p:cNvSpPr>
            <p:nvPr/>
          </p:nvSpPr>
          <p:spPr bwMode="auto">
            <a:xfrm>
              <a:off x="3190" y="3107"/>
              <a:ext cx="416" cy="318"/>
            </a:xfrm>
            <a:custGeom>
              <a:avLst/>
              <a:gdLst>
                <a:gd name="T0" fmla="*/ 0 w 416"/>
                <a:gd name="T1" fmla="*/ 318 h 318"/>
                <a:gd name="T2" fmla="*/ 411 w 416"/>
                <a:gd name="T3" fmla="*/ 5 h 318"/>
                <a:gd name="T4" fmla="*/ 416 w 416"/>
                <a:gd name="T5" fmla="*/ 0 h 318"/>
                <a:gd name="T6" fmla="*/ 0 w 416"/>
                <a:gd name="T7" fmla="*/ 318 h 3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6" h="318">
                  <a:moveTo>
                    <a:pt x="0" y="318"/>
                  </a:moveTo>
                  <a:lnTo>
                    <a:pt x="411" y="5"/>
                  </a:lnTo>
                  <a:lnTo>
                    <a:pt x="416" y="0"/>
                  </a:lnTo>
                  <a:lnTo>
                    <a:pt x="0" y="31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225"/>
            <p:cNvSpPr>
              <a:spLocks/>
            </p:cNvSpPr>
            <p:nvPr/>
          </p:nvSpPr>
          <p:spPr bwMode="auto">
            <a:xfrm>
              <a:off x="3190" y="3112"/>
              <a:ext cx="411" cy="313"/>
            </a:xfrm>
            <a:custGeom>
              <a:avLst/>
              <a:gdLst>
                <a:gd name="T0" fmla="*/ 11 w 411"/>
                <a:gd name="T1" fmla="*/ 313 h 313"/>
                <a:gd name="T2" fmla="*/ 411 w 411"/>
                <a:gd name="T3" fmla="*/ 0 h 313"/>
                <a:gd name="T4" fmla="*/ 0 w 411"/>
                <a:gd name="T5" fmla="*/ 313 h 313"/>
                <a:gd name="T6" fmla="*/ 11 w 411"/>
                <a:gd name="T7" fmla="*/ 313 h 3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1" h="313">
                  <a:moveTo>
                    <a:pt x="11" y="313"/>
                  </a:moveTo>
                  <a:lnTo>
                    <a:pt x="411" y="0"/>
                  </a:lnTo>
                  <a:lnTo>
                    <a:pt x="0" y="313"/>
                  </a:lnTo>
                  <a:lnTo>
                    <a:pt x="11" y="31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226"/>
            <p:cNvSpPr>
              <a:spLocks/>
            </p:cNvSpPr>
            <p:nvPr/>
          </p:nvSpPr>
          <p:spPr bwMode="auto">
            <a:xfrm>
              <a:off x="3201" y="3112"/>
              <a:ext cx="400" cy="313"/>
            </a:xfrm>
            <a:custGeom>
              <a:avLst/>
              <a:gdLst>
                <a:gd name="T0" fmla="*/ 0 w 400"/>
                <a:gd name="T1" fmla="*/ 313 h 313"/>
                <a:gd name="T2" fmla="*/ 394 w 400"/>
                <a:gd name="T3" fmla="*/ 11 h 313"/>
                <a:gd name="T4" fmla="*/ 400 w 400"/>
                <a:gd name="T5" fmla="*/ 0 h 313"/>
                <a:gd name="T6" fmla="*/ 0 w 400"/>
                <a:gd name="T7" fmla="*/ 313 h 3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0" h="313">
                  <a:moveTo>
                    <a:pt x="0" y="313"/>
                  </a:moveTo>
                  <a:lnTo>
                    <a:pt x="394" y="11"/>
                  </a:lnTo>
                  <a:lnTo>
                    <a:pt x="400" y="0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Freeform 227"/>
            <p:cNvSpPr>
              <a:spLocks/>
            </p:cNvSpPr>
            <p:nvPr/>
          </p:nvSpPr>
          <p:spPr bwMode="auto">
            <a:xfrm>
              <a:off x="3201" y="3123"/>
              <a:ext cx="394" cy="302"/>
            </a:xfrm>
            <a:custGeom>
              <a:avLst/>
              <a:gdLst>
                <a:gd name="T0" fmla="*/ 11 w 394"/>
                <a:gd name="T1" fmla="*/ 297 h 302"/>
                <a:gd name="T2" fmla="*/ 394 w 394"/>
                <a:gd name="T3" fmla="*/ 0 h 302"/>
                <a:gd name="T4" fmla="*/ 0 w 394"/>
                <a:gd name="T5" fmla="*/ 302 h 302"/>
                <a:gd name="T6" fmla="*/ 11 w 394"/>
                <a:gd name="T7" fmla="*/ 297 h 30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4" h="302">
                  <a:moveTo>
                    <a:pt x="11" y="297"/>
                  </a:moveTo>
                  <a:lnTo>
                    <a:pt x="394" y="0"/>
                  </a:lnTo>
                  <a:lnTo>
                    <a:pt x="0" y="302"/>
                  </a:lnTo>
                  <a:lnTo>
                    <a:pt x="11" y="29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228"/>
            <p:cNvSpPr>
              <a:spLocks/>
            </p:cNvSpPr>
            <p:nvPr/>
          </p:nvSpPr>
          <p:spPr bwMode="auto">
            <a:xfrm>
              <a:off x="3212" y="3123"/>
              <a:ext cx="383" cy="297"/>
            </a:xfrm>
            <a:custGeom>
              <a:avLst/>
              <a:gdLst>
                <a:gd name="T0" fmla="*/ 0 w 383"/>
                <a:gd name="T1" fmla="*/ 297 h 297"/>
                <a:gd name="T2" fmla="*/ 378 w 383"/>
                <a:gd name="T3" fmla="*/ 11 h 297"/>
                <a:gd name="T4" fmla="*/ 383 w 383"/>
                <a:gd name="T5" fmla="*/ 0 h 297"/>
                <a:gd name="T6" fmla="*/ 0 w 383"/>
                <a:gd name="T7" fmla="*/ 297 h 2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3" h="297">
                  <a:moveTo>
                    <a:pt x="0" y="297"/>
                  </a:moveTo>
                  <a:lnTo>
                    <a:pt x="378" y="11"/>
                  </a:lnTo>
                  <a:lnTo>
                    <a:pt x="383" y="0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Freeform 229"/>
            <p:cNvSpPr>
              <a:spLocks/>
            </p:cNvSpPr>
            <p:nvPr/>
          </p:nvSpPr>
          <p:spPr bwMode="auto">
            <a:xfrm>
              <a:off x="3212" y="3134"/>
              <a:ext cx="378" cy="286"/>
            </a:xfrm>
            <a:custGeom>
              <a:avLst/>
              <a:gdLst>
                <a:gd name="T0" fmla="*/ 11 w 378"/>
                <a:gd name="T1" fmla="*/ 286 h 286"/>
                <a:gd name="T2" fmla="*/ 378 w 378"/>
                <a:gd name="T3" fmla="*/ 0 h 286"/>
                <a:gd name="T4" fmla="*/ 0 w 378"/>
                <a:gd name="T5" fmla="*/ 286 h 286"/>
                <a:gd name="T6" fmla="*/ 11 w 378"/>
                <a:gd name="T7" fmla="*/ 286 h 2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8" h="286">
                  <a:moveTo>
                    <a:pt x="11" y="286"/>
                  </a:moveTo>
                  <a:lnTo>
                    <a:pt x="378" y="0"/>
                  </a:lnTo>
                  <a:lnTo>
                    <a:pt x="0" y="286"/>
                  </a:lnTo>
                  <a:lnTo>
                    <a:pt x="11" y="28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230"/>
            <p:cNvSpPr>
              <a:spLocks/>
            </p:cNvSpPr>
            <p:nvPr/>
          </p:nvSpPr>
          <p:spPr bwMode="auto">
            <a:xfrm>
              <a:off x="3223" y="3134"/>
              <a:ext cx="367" cy="286"/>
            </a:xfrm>
            <a:custGeom>
              <a:avLst/>
              <a:gdLst>
                <a:gd name="T0" fmla="*/ 0 w 367"/>
                <a:gd name="T1" fmla="*/ 286 h 286"/>
                <a:gd name="T2" fmla="*/ 361 w 367"/>
                <a:gd name="T3" fmla="*/ 11 h 286"/>
                <a:gd name="T4" fmla="*/ 367 w 367"/>
                <a:gd name="T5" fmla="*/ 0 h 286"/>
                <a:gd name="T6" fmla="*/ 0 w 367"/>
                <a:gd name="T7" fmla="*/ 286 h 2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7" h="286">
                  <a:moveTo>
                    <a:pt x="0" y="286"/>
                  </a:moveTo>
                  <a:lnTo>
                    <a:pt x="361" y="11"/>
                  </a:lnTo>
                  <a:lnTo>
                    <a:pt x="367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231"/>
            <p:cNvSpPr>
              <a:spLocks/>
            </p:cNvSpPr>
            <p:nvPr/>
          </p:nvSpPr>
          <p:spPr bwMode="auto">
            <a:xfrm>
              <a:off x="3223" y="3145"/>
              <a:ext cx="361" cy="275"/>
            </a:xfrm>
            <a:custGeom>
              <a:avLst/>
              <a:gdLst>
                <a:gd name="T0" fmla="*/ 10 w 361"/>
                <a:gd name="T1" fmla="*/ 270 h 275"/>
                <a:gd name="T2" fmla="*/ 361 w 361"/>
                <a:gd name="T3" fmla="*/ 0 h 275"/>
                <a:gd name="T4" fmla="*/ 0 w 361"/>
                <a:gd name="T5" fmla="*/ 275 h 275"/>
                <a:gd name="T6" fmla="*/ 10 w 361"/>
                <a:gd name="T7" fmla="*/ 270 h 27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1" h="275">
                  <a:moveTo>
                    <a:pt x="10" y="270"/>
                  </a:moveTo>
                  <a:lnTo>
                    <a:pt x="361" y="0"/>
                  </a:lnTo>
                  <a:lnTo>
                    <a:pt x="0" y="275"/>
                  </a:lnTo>
                  <a:lnTo>
                    <a:pt x="10" y="27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232"/>
            <p:cNvSpPr>
              <a:spLocks/>
            </p:cNvSpPr>
            <p:nvPr/>
          </p:nvSpPr>
          <p:spPr bwMode="auto">
            <a:xfrm>
              <a:off x="3233" y="3145"/>
              <a:ext cx="351" cy="270"/>
            </a:xfrm>
            <a:custGeom>
              <a:avLst/>
              <a:gdLst>
                <a:gd name="T0" fmla="*/ 0 w 351"/>
                <a:gd name="T1" fmla="*/ 270 h 270"/>
                <a:gd name="T2" fmla="*/ 346 w 351"/>
                <a:gd name="T3" fmla="*/ 5 h 270"/>
                <a:gd name="T4" fmla="*/ 351 w 351"/>
                <a:gd name="T5" fmla="*/ 0 h 270"/>
                <a:gd name="T6" fmla="*/ 0 w 351"/>
                <a:gd name="T7" fmla="*/ 270 h 2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1" h="270">
                  <a:moveTo>
                    <a:pt x="0" y="270"/>
                  </a:moveTo>
                  <a:lnTo>
                    <a:pt x="346" y="5"/>
                  </a:lnTo>
                  <a:lnTo>
                    <a:pt x="351" y="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Freeform 233"/>
            <p:cNvSpPr>
              <a:spLocks/>
            </p:cNvSpPr>
            <p:nvPr/>
          </p:nvSpPr>
          <p:spPr bwMode="auto">
            <a:xfrm>
              <a:off x="3233" y="3150"/>
              <a:ext cx="346" cy="265"/>
            </a:xfrm>
            <a:custGeom>
              <a:avLst/>
              <a:gdLst>
                <a:gd name="T0" fmla="*/ 11 w 346"/>
                <a:gd name="T1" fmla="*/ 265 h 265"/>
                <a:gd name="T2" fmla="*/ 346 w 346"/>
                <a:gd name="T3" fmla="*/ 0 h 265"/>
                <a:gd name="T4" fmla="*/ 0 w 346"/>
                <a:gd name="T5" fmla="*/ 265 h 265"/>
                <a:gd name="T6" fmla="*/ 11 w 346"/>
                <a:gd name="T7" fmla="*/ 265 h 2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46" h="265">
                  <a:moveTo>
                    <a:pt x="11" y="265"/>
                  </a:moveTo>
                  <a:lnTo>
                    <a:pt x="346" y="0"/>
                  </a:lnTo>
                  <a:lnTo>
                    <a:pt x="0" y="265"/>
                  </a:lnTo>
                  <a:lnTo>
                    <a:pt x="11" y="265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234"/>
            <p:cNvSpPr>
              <a:spLocks/>
            </p:cNvSpPr>
            <p:nvPr/>
          </p:nvSpPr>
          <p:spPr bwMode="auto">
            <a:xfrm>
              <a:off x="3244" y="3150"/>
              <a:ext cx="335" cy="265"/>
            </a:xfrm>
            <a:custGeom>
              <a:avLst/>
              <a:gdLst>
                <a:gd name="T0" fmla="*/ 0 w 335"/>
                <a:gd name="T1" fmla="*/ 265 h 265"/>
                <a:gd name="T2" fmla="*/ 330 w 335"/>
                <a:gd name="T3" fmla="*/ 11 h 265"/>
                <a:gd name="T4" fmla="*/ 335 w 335"/>
                <a:gd name="T5" fmla="*/ 0 h 265"/>
                <a:gd name="T6" fmla="*/ 0 w 335"/>
                <a:gd name="T7" fmla="*/ 265 h 2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5" h="265">
                  <a:moveTo>
                    <a:pt x="0" y="265"/>
                  </a:moveTo>
                  <a:lnTo>
                    <a:pt x="330" y="11"/>
                  </a:lnTo>
                  <a:lnTo>
                    <a:pt x="335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Freeform 235"/>
            <p:cNvSpPr>
              <a:spLocks/>
            </p:cNvSpPr>
            <p:nvPr/>
          </p:nvSpPr>
          <p:spPr bwMode="auto">
            <a:xfrm>
              <a:off x="3244" y="3161"/>
              <a:ext cx="330" cy="254"/>
            </a:xfrm>
            <a:custGeom>
              <a:avLst/>
              <a:gdLst>
                <a:gd name="T0" fmla="*/ 11 w 330"/>
                <a:gd name="T1" fmla="*/ 248 h 254"/>
                <a:gd name="T2" fmla="*/ 330 w 330"/>
                <a:gd name="T3" fmla="*/ 0 h 254"/>
                <a:gd name="T4" fmla="*/ 0 w 330"/>
                <a:gd name="T5" fmla="*/ 254 h 254"/>
                <a:gd name="T6" fmla="*/ 11 w 330"/>
                <a:gd name="T7" fmla="*/ 248 h 2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0" h="254">
                  <a:moveTo>
                    <a:pt x="11" y="248"/>
                  </a:moveTo>
                  <a:lnTo>
                    <a:pt x="330" y="0"/>
                  </a:lnTo>
                  <a:lnTo>
                    <a:pt x="0" y="254"/>
                  </a:lnTo>
                  <a:lnTo>
                    <a:pt x="11" y="24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236"/>
            <p:cNvSpPr>
              <a:spLocks/>
            </p:cNvSpPr>
            <p:nvPr/>
          </p:nvSpPr>
          <p:spPr bwMode="auto">
            <a:xfrm>
              <a:off x="3255" y="3161"/>
              <a:ext cx="319" cy="248"/>
            </a:xfrm>
            <a:custGeom>
              <a:avLst/>
              <a:gdLst>
                <a:gd name="T0" fmla="*/ 0 w 319"/>
                <a:gd name="T1" fmla="*/ 248 h 248"/>
                <a:gd name="T2" fmla="*/ 313 w 319"/>
                <a:gd name="T3" fmla="*/ 5 h 248"/>
                <a:gd name="T4" fmla="*/ 319 w 319"/>
                <a:gd name="T5" fmla="*/ 0 h 248"/>
                <a:gd name="T6" fmla="*/ 0 w 319"/>
                <a:gd name="T7" fmla="*/ 248 h 2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9" h="248">
                  <a:moveTo>
                    <a:pt x="0" y="248"/>
                  </a:moveTo>
                  <a:lnTo>
                    <a:pt x="313" y="5"/>
                  </a:lnTo>
                  <a:lnTo>
                    <a:pt x="319" y="0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Freeform 237"/>
            <p:cNvSpPr>
              <a:spLocks/>
            </p:cNvSpPr>
            <p:nvPr/>
          </p:nvSpPr>
          <p:spPr bwMode="auto">
            <a:xfrm>
              <a:off x="3255" y="3166"/>
              <a:ext cx="313" cy="243"/>
            </a:xfrm>
            <a:custGeom>
              <a:avLst/>
              <a:gdLst>
                <a:gd name="T0" fmla="*/ 5 w 313"/>
                <a:gd name="T1" fmla="*/ 243 h 243"/>
                <a:gd name="T2" fmla="*/ 313 w 313"/>
                <a:gd name="T3" fmla="*/ 0 h 243"/>
                <a:gd name="T4" fmla="*/ 0 w 313"/>
                <a:gd name="T5" fmla="*/ 243 h 243"/>
                <a:gd name="T6" fmla="*/ 5 w 313"/>
                <a:gd name="T7" fmla="*/ 243 h 2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3" h="243">
                  <a:moveTo>
                    <a:pt x="5" y="243"/>
                  </a:moveTo>
                  <a:lnTo>
                    <a:pt x="313" y="0"/>
                  </a:lnTo>
                  <a:lnTo>
                    <a:pt x="0" y="243"/>
                  </a:lnTo>
                  <a:lnTo>
                    <a:pt x="5" y="24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238"/>
            <p:cNvSpPr>
              <a:spLocks/>
            </p:cNvSpPr>
            <p:nvPr/>
          </p:nvSpPr>
          <p:spPr bwMode="auto">
            <a:xfrm>
              <a:off x="3260" y="3166"/>
              <a:ext cx="308" cy="243"/>
            </a:xfrm>
            <a:custGeom>
              <a:avLst/>
              <a:gdLst>
                <a:gd name="T0" fmla="*/ 0 w 308"/>
                <a:gd name="T1" fmla="*/ 243 h 243"/>
                <a:gd name="T2" fmla="*/ 303 w 308"/>
                <a:gd name="T3" fmla="*/ 11 h 243"/>
                <a:gd name="T4" fmla="*/ 308 w 308"/>
                <a:gd name="T5" fmla="*/ 0 h 243"/>
                <a:gd name="T6" fmla="*/ 0 w 308"/>
                <a:gd name="T7" fmla="*/ 243 h 2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243">
                  <a:moveTo>
                    <a:pt x="0" y="243"/>
                  </a:moveTo>
                  <a:lnTo>
                    <a:pt x="303" y="11"/>
                  </a:lnTo>
                  <a:lnTo>
                    <a:pt x="308" y="0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Freeform 239"/>
            <p:cNvSpPr>
              <a:spLocks/>
            </p:cNvSpPr>
            <p:nvPr/>
          </p:nvSpPr>
          <p:spPr bwMode="auto">
            <a:xfrm>
              <a:off x="3260" y="3177"/>
              <a:ext cx="303" cy="232"/>
            </a:xfrm>
            <a:custGeom>
              <a:avLst/>
              <a:gdLst>
                <a:gd name="T0" fmla="*/ 11 w 303"/>
                <a:gd name="T1" fmla="*/ 227 h 232"/>
                <a:gd name="T2" fmla="*/ 303 w 303"/>
                <a:gd name="T3" fmla="*/ 0 h 232"/>
                <a:gd name="T4" fmla="*/ 0 w 303"/>
                <a:gd name="T5" fmla="*/ 232 h 232"/>
                <a:gd name="T6" fmla="*/ 11 w 303"/>
                <a:gd name="T7" fmla="*/ 227 h 2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3" h="232">
                  <a:moveTo>
                    <a:pt x="11" y="227"/>
                  </a:moveTo>
                  <a:lnTo>
                    <a:pt x="303" y="0"/>
                  </a:lnTo>
                  <a:lnTo>
                    <a:pt x="0" y="232"/>
                  </a:lnTo>
                  <a:lnTo>
                    <a:pt x="11" y="22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240"/>
            <p:cNvSpPr>
              <a:spLocks/>
            </p:cNvSpPr>
            <p:nvPr/>
          </p:nvSpPr>
          <p:spPr bwMode="auto">
            <a:xfrm>
              <a:off x="3271" y="3177"/>
              <a:ext cx="292" cy="227"/>
            </a:xfrm>
            <a:custGeom>
              <a:avLst/>
              <a:gdLst>
                <a:gd name="T0" fmla="*/ 0 w 292"/>
                <a:gd name="T1" fmla="*/ 227 h 227"/>
                <a:gd name="T2" fmla="*/ 286 w 292"/>
                <a:gd name="T3" fmla="*/ 11 h 227"/>
                <a:gd name="T4" fmla="*/ 292 w 292"/>
                <a:gd name="T5" fmla="*/ 0 h 227"/>
                <a:gd name="T6" fmla="*/ 0 w 292"/>
                <a:gd name="T7" fmla="*/ 227 h 2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227">
                  <a:moveTo>
                    <a:pt x="0" y="227"/>
                  </a:moveTo>
                  <a:lnTo>
                    <a:pt x="286" y="11"/>
                  </a:lnTo>
                  <a:lnTo>
                    <a:pt x="292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Freeform 241"/>
            <p:cNvSpPr>
              <a:spLocks/>
            </p:cNvSpPr>
            <p:nvPr/>
          </p:nvSpPr>
          <p:spPr bwMode="auto">
            <a:xfrm>
              <a:off x="3271" y="3188"/>
              <a:ext cx="286" cy="216"/>
            </a:xfrm>
            <a:custGeom>
              <a:avLst/>
              <a:gdLst>
                <a:gd name="T0" fmla="*/ 11 w 286"/>
                <a:gd name="T1" fmla="*/ 210 h 216"/>
                <a:gd name="T2" fmla="*/ 286 w 286"/>
                <a:gd name="T3" fmla="*/ 0 h 216"/>
                <a:gd name="T4" fmla="*/ 0 w 286"/>
                <a:gd name="T5" fmla="*/ 216 h 216"/>
                <a:gd name="T6" fmla="*/ 11 w 286"/>
                <a:gd name="T7" fmla="*/ 210 h 2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6" h="216">
                  <a:moveTo>
                    <a:pt x="11" y="210"/>
                  </a:moveTo>
                  <a:lnTo>
                    <a:pt x="286" y="0"/>
                  </a:lnTo>
                  <a:lnTo>
                    <a:pt x="0" y="216"/>
                  </a:lnTo>
                  <a:lnTo>
                    <a:pt x="11" y="21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242"/>
            <p:cNvSpPr>
              <a:spLocks/>
            </p:cNvSpPr>
            <p:nvPr/>
          </p:nvSpPr>
          <p:spPr bwMode="auto">
            <a:xfrm>
              <a:off x="3282" y="3188"/>
              <a:ext cx="275" cy="210"/>
            </a:xfrm>
            <a:custGeom>
              <a:avLst/>
              <a:gdLst>
                <a:gd name="T0" fmla="*/ 0 w 275"/>
                <a:gd name="T1" fmla="*/ 210 h 210"/>
                <a:gd name="T2" fmla="*/ 270 w 275"/>
                <a:gd name="T3" fmla="*/ 5 h 210"/>
                <a:gd name="T4" fmla="*/ 275 w 275"/>
                <a:gd name="T5" fmla="*/ 0 h 210"/>
                <a:gd name="T6" fmla="*/ 0 w 275"/>
                <a:gd name="T7" fmla="*/ 210 h 2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5" h="210">
                  <a:moveTo>
                    <a:pt x="0" y="210"/>
                  </a:moveTo>
                  <a:lnTo>
                    <a:pt x="270" y="5"/>
                  </a:lnTo>
                  <a:lnTo>
                    <a:pt x="275" y="0"/>
                  </a:lnTo>
                  <a:lnTo>
                    <a:pt x="0" y="21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Freeform 243"/>
            <p:cNvSpPr>
              <a:spLocks/>
            </p:cNvSpPr>
            <p:nvPr/>
          </p:nvSpPr>
          <p:spPr bwMode="auto">
            <a:xfrm>
              <a:off x="3282" y="3193"/>
              <a:ext cx="270" cy="205"/>
            </a:xfrm>
            <a:custGeom>
              <a:avLst/>
              <a:gdLst>
                <a:gd name="T0" fmla="*/ 11 w 270"/>
                <a:gd name="T1" fmla="*/ 205 h 205"/>
                <a:gd name="T2" fmla="*/ 270 w 270"/>
                <a:gd name="T3" fmla="*/ 0 h 205"/>
                <a:gd name="T4" fmla="*/ 0 w 270"/>
                <a:gd name="T5" fmla="*/ 205 h 205"/>
                <a:gd name="T6" fmla="*/ 11 w 270"/>
                <a:gd name="T7" fmla="*/ 205 h 2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0" h="205">
                  <a:moveTo>
                    <a:pt x="11" y="205"/>
                  </a:moveTo>
                  <a:lnTo>
                    <a:pt x="270" y="0"/>
                  </a:lnTo>
                  <a:lnTo>
                    <a:pt x="0" y="205"/>
                  </a:lnTo>
                  <a:lnTo>
                    <a:pt x="11" y="205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244"/>
            <p:cNvSpPr>
              <a:spLocks/>
            </p:cNvSpPr>
            <p:nvPr/>
          </p:nvSpPr>
          <p:spPr bwMode="auto">
            <a:xfrm>
              <a:off x="3293" y="3193"/>
              <a:ext cx="259" cy="205"/>
            </a:xfrm>
            <a:custGeom>
              <a:avLst/>
              <a:gdLst>
                <a:gd name="T0" fmla="*/ 0 w 259"/>
                <a:gd name="T1" fmla="*/ 205 h 205"/>
                <a:gd name="T2" fmla="*/ 254 w 259"/>
                <a:gd name="T3" fmla="*/ 11 h 205"/>
                <a:gd name="T4" fmla="*/ 259 w 259"/>
                <a:gd name="T5" fmla="*/ 0 h 205"/>
                <a:gd name="T6" fmla="*/ 0 w 259"/>
                <a:gd name="T7" fmla="*/ 205 h 2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9" h="205">
                  <a:moveTo>
                    <a:pt x="0" y="205"/>
                  </a:moveTo>
                  <a:lnTo>
                    <a:pt x="254" y="11"/>
                  </a:lnTo>
                  <a:lnTo>
                    <a:pt x="259" y="0"/>
                  </a:lnTo>
                  <a:lnTo>
                    <a:pt x="0" y="205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Freeform 245"/>
            <p:cNvSpPr>
              <a:spLocks/>
            </p:cNvSpPr>
            <p:nvPr/>
          </p:nvSpPr>
          <p:spPr bwMode="auto">
            <a:xfrm>
              <a:off x="3293" y="3204"/>
              <a:ext cx="254" cy="194"/>
            </a:xfrm>
            <a:custGeom>
              <a:avLst/>
              <a:gdLst>
                <a:gd name="T0" fmla="*/ 11 w 254"/>
                <a:gd name="T1" fmla="*/ 189 h 194"/>
                <a:gd name="T2" fmla="*/ 254 w 254"/>
                <a:gd name="T3" fmla="*/ 0 h 194"/>
                <a:gd name="T4" fmla="*/ 0 w 254"/>
                <a:gd name="T5" fmla="*/ 194 h 194"/>
                <a:gd name="T6" fmla="*/ 11 w 254"/>
                <a:gd name="T7" fmla="*/ 189 h 1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4" h="194">
                  <a:moveTo>
                    <a:pt x="11" y="189"/>
                  </a:moveTo>
                  <a:lnTo>
                    <a:pt x="254" y="0"/>
                  </a:lnTo>
                  <a:lnTo>
                    <a:pt x="0" y="194"/>
                  </a:lnTo>
                  <a:lnTo>
                    <a:pt x="11" y="189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Freeform 246"/>
            <p:cNvSpPr>
              <a:spLocks/>
            </p:cNvSpPr>
            <p:nvPr/>
          </p:nvSpPr>
          <p:spPr bwMode="auto">
            <a:xfrm>
              <a:off x="3304" y="3204"/>
              <a:ext cx="243" cy="189"/>
            </a:xfrm>
            <a:custGeom>
              <a:avLst/>
              <a:gdLst>
                <a:gd name="T0" fmla="*/ 0 w 243"/>
                <a:gd name="T1" fmla="*/ 189 h 189"/>
                <a:gd name="T2" fmla="*/ 232 w 243"/>
                <a:gd name="T3" fmla="*/ 5 h 189"/>
                <a:gd name="T4" fmla="*/ 243 w 243"/>
                <a:gd name="T5" fmla="*/ 0 h 189"/>
                <a:gd name="T6" fmla="*/ 0 w 243"/>
                <a:gd name="T7" fmla="*/ 189 h 18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3" h="189">
                  <a:moveTo>
                    <a:pt x="0" y="189"/>
                  </a:moveTo>
                  <a:lnTo>
                    <a:pt x="232" y="5"/>
                  </a:lnTo>
                  <a:lnTo>
                    <a:pt x="243" y="0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Freeform 247"/>
            <p:cNvSpPr>
              <a:spLocks/>
            </p:cNvSpPr>
            <p:nvPr/>
          </p:nvSpPr>
          <p:spPr bwMode="auto">
            <a:xfrm>
              <a:off x="3304" y="3209"/>
              <a:ext cx="232" cy="184"/>
            </a:xfrm>
            <a:custGeom>
              <a:avLst/>
              <a:gdLst>
                <a:gd name="T0" fmla="*/ 5 w 232"/>
                <a:gd name="T1" fmla="*/ 179 h 184"/>
                <a:gd name="T2" fmla="*/ 232 w 232"/>
                <a:gd name="T3" fmla="*/ 0 h 184"/>
                <a:gd name="T4" fmla="*/ 0 w 232"/>
                <a:gd name="T5" fmla="*/ 184 h 184"/>
                <a:gd name="T6" fmla="*/ 5 w 232"/>
                <a:gd name="T7" fmla="*/ 179 h 1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2" h="184">
                  <a:moveTo>
                    <a:pt x="5" y="179"/>
                  </a:moveTo>
                  <a:lnTo>
                    <a:pt x="232" y="0"/>
                  </a:lnTo>
                  <a:lnTo>
                    <a:pt x="0" y="184"/>
                  </a:lnTo>
                  <a:lnTo>
                    <a:pt x="5" y="179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Freeform 248"/>
            <p:cNvSpPr>
              <a:spLocks/>
            </p:cNvSpPr>
            <p:nvPr/>
          </p:nvSpPr>
          <p:spPr bwMode="auto">
            <a:xfrm>
              <a:off x="3309" y="3209"/>
              <a:ext cx="227" cy="179"/>
            </a:xfrm>
            <a:custGeom>
              <a:avLst/>
              <a:gdLst>
                <a:gd name="T0" fmla="*/ 0 w 227"/>
                <a:gd name="T1" fmla="*/ 179 h 179"/>
                <a:gd name="T2" fmla="*/ 221 w 227"/>
                <a:gd name="T3" fmla="*/ 11 h 179"/>
                <a:gd name="T4" fmla="*/ 227 w 227"/>
                <a:gd name="T5" fmla="*/ 0 h 179"/>
                <a:gd name="T6" fmla="*/ 0 w 227"/>
                <a:gd name="T7" fmla="*/ 179 h 1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7" h="179">
                  <a:moveTo>
                    <a:pt x="0" y="179"/>
                  </a:moveTo>
                  <a:lnTo>
                    <a:pt x="221" y="11"/>
                  </a:lnTo>
                  <a:lnTo>
                    <a:pt x="227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Freeform 249"/>
            <p:cNvSpPr>
              <a:spLocks/>
            </p:cNvSpPr>
            <p:nvPr/>
          </p:nvSpPr>
          <p:spPr bwMode="auto">
            <a:xfrm>
              <a:off x="3309" y="3220"/>
              <a:ext cx="221" cy="168"/>
            </a:xfrm>
            <a:custGeom>
              <a:avLst/>
              <a:gdLst>
                <a:gd name="T0" fmla="*/ 11 w 221"/>
                <a:gd name="T1" fmla="*/ 162 h 168"/>
                <a:gd name="T2" fmla="*/ 221 w 221"/>
                <a:gd name="T3" fmla="*/ 0 h 168"/>
                <a:gd name="T4" fmla="*/ 0 w 221"/>
                <a:gd name="T5" fmla="*/ 168 h 168"/>
                <a:gd name="T6" fmla="*/ 11 w 221"/>
                <a:gd name="T7" fmla="*/ 162 h 1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1" h="168">
                  <a:moveTo>
                    <a:pt x="11" y="162"/>
                  </a:moveTo>
                  <a:lnTo>
                    <a:pt x="221" y="0"/>
                  </a:lnTo>
                  <a:lnTo>
                    <a:pt x="0" y="168"/>
                  </a:lnTo>
                  <a:lnTo>
                    <a:pt x="11" y="16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Freeform 250"/>
            <p:cNvSpPr>
              <a:spLocks/>
            </p:cNvSpPr>
            <p:nvPr/>
          </p:nvSpPr>
          <p:spPr bwMode="auto">
            <a:xfrm>
              <a:off x="3320" y="3220"/>
              <a:ext cx="210" cy="162"/>
            </a:xfrm>
            <a:custGeom>
              <a:avLst/>
              <a:gdLst>
                <a:gd name="T0" fmla="*/ 0 w 210"/>
                <a:gd name="T1" fmla="*/ 162 h 162"/>
                <a:gd name="T2" fmla="*/ 205 w 210"/>
                <a:gd name="T3" fmla="*/ 6 h 162"/>
                <a:gd name="T4" fmla="*/ 210 w 210"/>
                <a:gd name="T5" fmla="*/ 0 h 162"/>
                <a:gd name="T6" fmla="*/ 0 w 210"/>
                <a:gd name="T7" fmla="*/ 162 h 1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0" h="162">
                  <a:moveTo>
                    <a:pt x="0" y="162"/>
                  </a:moveTo>
                  <a:lnTo>
                    <a:pt x="205" y="6"/>
                  </a:lnTo>
                  <a:lnTo>
                    <a:pt x="210" y="0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Freeform 251"/>
            <p:cNvSpPr>
              <a:spLocks/>
            </p:cNvSpPr>
            <p:nvPr/>
          </p:nvSpPr>
          <p:spPr bwMode="auto">
            <a:xfrm>
              <a:off x="3320" y="3226"/>
              <a:ext cx="205" cy="156"/>
            </a:xfrm>
            <a:custGeom>
              <a:avLst/>
              <a:gdLst>
                <a:gd name="T0" fmla="*/ 11 w 205"/>
                <a:gd name="T1" fmla="*/ 151 h 156"/>
                <a:gd name="T2" fmla="*/ 205 w 205"/>
                <a:gd name="T3" fmla="*/ 0 h 156"/>
                <a:gd name="T4" fmla="*/ 0 w 205"/>
                <a:gd name="T5" fmla="*/ 156 h 156"/>
                <a:gd name="T6" fmla="*/ 11 w 205"/>
                <a:gd name="T7" fmla="*/ 151 h 1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5" h="156">
                  <a:moveTo>
                    <a:pt x="11" y="151"/>
                  </a:moveTo>
                  <a:lnTo>
                    <a:pt x="205" y="0"/>
                  </a:lnTo>
                  <a:lnTo>
                    <a:pt x="0" y="156"/>
                  </a:lnTo>
                  <a:lnTo>
                    <a:pt x="11" y="15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Freeform 252"/>
            <p:cNvSpPr>
              <a:spLocks/>
            </p:cNvSpPr>
            <p:nvPr/>
          </p:nvSpPr>
          <p:spPr bwMode="auto">
            <a:xfrm>
              <a:off x="3331" y="3226"/>
              <a:ext cx="194" cy="151"/>
            </a:xfrm>
            <a:custGeom>
              <a:avLst/>
              <a:gdLst>
                <a:gd name="T0" fmla="*/ 0 w 194"/>
                <a:gd name="T1" fmla="*/ 151 h 151"/>
                <a:gd name="T2" fmla="*/ 189 w 194"/>
                <a:gd name="T3" fmla="*/ 10 h 151"/>
                <a:gd name="T4" fmla="*/ 194 w 194"/>
                <a:gd name="T5" fmla="*/ 0 h 151"/>
                <a:gd name="T6" fmla="*/ 0 w 194"/>
                <a:gd name="T7" fmla="*/ 151 h 1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4" h="151">
                  <a:moveTo>
                    <a:pt x="0" y="151"/>
                  </a:moveTo>
                  <a:lnTo>
                    <a:pt x="189" y="10"/>
                  </a:lnTo>
                  <a:lnTo>
                    <a:pt x="194" y="0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Freeform 253"/>
            <p:cNvSpPr>
              <a:spLocks/>
            </p:cNvSpPr>
            <p:nvPr/>
          </p:nvSpPr>
          <p:spPr bwMode="auto">
            <a:xfrm>
              <a:off x="3331" y="3236"/>
              <a:ext cx="189" cy="141"/>
            </a:xfrm>
            <a:custGeom>
              <a:avLst/>
              <a:gdLst>
                <a:gd name="T0" fmla="*/ 10 w 189"/>
                <a:gd name="T1" fmla="*/ 141 h 141"/>
                <a:gd name="T2" fmla="*/ 189 w 189"/>
                <a:gd name="T3" fmla="*/ 0 h 141"/>
                <a:gd name="T4" fmla="*/ 0 w 189"/>
                <a:gd name="T5" fmla="*/ 141 h 141"/>
                <a:gd name="T6" fmla="*/ 10 w 189"/>
                <a:gd name="T7" fmla="*/ 141 h 1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9" h="141">
                  <a:moveTo>
                    <a:pt x="10" y="141"/>
                  </a:moveTo>
                  <a:lnTo>
                    <a:pt x="189" y="0"/>
                  </a:lnTo>
                  <a:lnTo>
                    <a:pt x="0" y="141"/>
                  </a:lnTo>
                  <a:lnTo>
                    <a:pt x="10" y="14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254"/>
            <p:cNvSpPr>
              <a:spLocks/>
            </p:cNvSpPr>
            <p:nvPr/>
          </p:nvSpPr>
          <p:spPr bwMode="auto">
            <a:xfrm>
              <a:off x="3341" y="3236"/>
              <a:ext cx="179" cy="141"/>
            </a:xfrm>
            <a:custGeom>
              <a:avLst/>
              <a:gdLst>
                <a:gd name="T0" fmla="*/ 0 w 179"/>
                <a:gd name="T1" fmla="*/ 141 h 141"/>
                <a:gd name="T2" fmla="*/ 168 w 179"/>
                <a:gd name="T3" fmla="*/ 6 h 141"/>
                <a:gd name="T4" fmla="*/ 179 w 179"/>
                <a:gd name="T5" fmla="*/ 0 h 141"/>
                <a:gd name="T6" fmla="*/ 0 w 179"/>
                <a:gd name="T7" fmla="*/ 141 h 1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9" h="141">
                  <a:moveTo>
                    <a:pt x="0" y="141"/>
                  </a:moveTo>
                  <a:lnTo>
                    <a:pt x="168" y="6"/>
                  </a:lnTo>
                  <a:lnTo>
                    <a:pt x="179" y="0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Freeform 255"/>
            <p:cNvSpPr>
              <a:spLocks/>
            </p:cNvSpPr>
            <p:nvPr/>
          </p:nvSpPr>
          <p:spPr bwMode="auto">
            <a:xfrm>
              <a:off x="3341" y="3242"/>
              <a:ext cx="168" cy="135"/>
            </a:xfrm>
            <a:custGeom>
              <a:avLst/>
              <a:gdLst>
                <a:gd name="T0" fmla="*/ 6 w 168"/>
                <a:gd name="T1" fmla="*/ 129 h 135"/>
                <a:gd name="T2" fmla="*/ 168 w 168"/>
                <a:gd name="T3" fmla="*/ 0 h 135"/>
                <a:gd name="T4" fmla="*/ 0 w 168"/>
                <a:gd name="T5" fmla="*/ 135 h 135"/>
                <a:gd name="T6" fmla="*/ 6 w 168"/>
                <a:gd name="T7" fmla="*/ 129 h 1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8" h="135">
                  <a:moveTo>
                    <a:pt x="6" y="129"/>
                  </a:moveTo>
                  <a:lnTo>
                    <a:pt x="168" y="0"/>
                  </a:lnTo>
                  <a:lnTo>
                    <a:pt x="0" y="135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Freeform 256"/>
            <p:cNvSpPr>
              <a:spLocks/>
            </p:cNvSpPr>
            <p:nvPr/>
          </p:nvSpPr>
          <p:spPr bwMode="auto">
            <a:xfrm>
              <a:off x="3347" y="3242"/>
              <a:ext cx="162" cy="129"/>
            </a:xfrm>
            <a:custGeom>
              <a:avLst/>
              <a:gdLst>
                <a:gd name="T0" fmla="*/ 0 w 162"/>
                <a:gd name="T1" fmla="*/ 129 h 129"/>
                <a:gd name="T2" fmla="*/ 156 w 162"/>
                <a:gd name="T3" fmla="*/ 11 h 129"/>
                <a:gd name="T4" fmla="*/ 162 w 162"/>
                <a:gd name="T5" fmla="*/ 0 h 129"/>
                <a:gd name="T6" fmla="*/ 0 w 162"/>
                <a:gd name="T7" fmla="*/ 129 h 1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" h="129">
                  <a:moveTo>
                    <a:pt x="0" y="129"/>
                  </a:moveTo>
                  <a:lnTo>
                    <a:pt x="156" y="11"/>
                  </a:lnTo>
                  <a:lnTo>
                    <a:pt x="162" y="0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Freeform 257"/>
            <p:cNvSpPr>
              <a:spLocks/>
            </p:cNvSpPr>
            <p:nvPr/>
          </p:nvSpPr>
          <p:spPr bwMode="auto">
            <a:xfrm>
              <a:off x="3347" y="3253"/>
              <a:ext cx="156" cy="118"/>
            </a:xfrm>
            <a:custGeom>
              <a:avLst/>
              <a:gdLst>
                <a:gd name="T0" fmla="*/ 11 w 156"/>
                <a:gd name="T1" fmla="*/ 113 h 118"/>
                <a:gd name="T2" fmla="*/ 156 w 156"/>
                <a:gd name="T3" fmla="*/ 0 h 118"/>
                <a:gd name="T4" fmla="*/ 0 w 156"/>
                <a:gd name="T5" fmla="*/ 118 h 118"/>
                <a:gd name="T6" fmla="*/ 11 w 156"/>
                <a:gd name="T7" fmla="*/ 113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6" h="118">
                  <a:moveTo>
                    <a:pt x="11" y="113"/>
                  </a:moveTo>
                  <a:lnTo>
                    <a:pt x="156" y="0"/>
                  </a:lnTo>
                  <a:lnTo>
                    <a:pt x="0" y="118"/>
                  </a:lnTo>
                  <a:lnTo>
                    <a:pt x="11" y="11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Freeform 258"/>
            <p:cNvSpPr>
              <a:spLocks/>
            </p:cNvSpPr>
            <p:nvPr/>
          </p:nvSpPr>
          <p:spPr bwMode="auto">
            <a:xfrm>
              <a:off x="3358" y="3253"/>
              <a:ext cx="145" cy="113"/>
            </a:xfrm>
            <a:custGeom>
              <a:avLst/>
              <a:gdLst>
                <a:gd name="T0" fmla="*/ 0 w 145"/>
                <a:gd name="T1" fmla="*/ 113 h 113"/>
                <a:gd name="T2" fmla="*/ 140 w 145"/>
                <a:gd name="T3" fmla="*/ 5 h 113"/>
                <a:gd name="T4" fmla="*/ 145 w 145"/>
                <a:gd name="T5" fmla="*/ 0 h 113"/>
                <a:gd name="T6" fmla="*/ 0 w 145"/>
                <a:gd name="T7" fmla="*/ 113 h 1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5" h="113">
                  <a:moveTo>
                    <a:pt x="0" y="113"/>
                  </a:moveTo>
                  <a:lnTo>
                    <a:pt x="140" y="5"/>
                  </a:lnTo>
                  <a:lnTo>
                    <a:pt x="145" y="0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Freeform 259"/>
            <p:cNvSpPr>
              <a:spLocks/>
            </p:cNvSpPr>
            <p:nvPr/>
          </p:nvSpPr>
          <p:spPr bwMode="auto">
            <a:xfrm>
              <a:off x="3358" y="3258"/>
              <a:ext cx="140" cy="108"/>
            </a:xfrm>
            <a:custGeom>
              <a:avLst/>
              <a:gdLst>
                <a:gd name="T0" fmla="*/ 10 w 140"/>
                <a:gd name="T1" fmla="*/ 103 h 108"/>
                <a:gd name="T2" fmla="*/ 140 w 140"/>
                <a:gd name="T3" fmla="*/ 0 h 108"/>
                <a:gd name="T4" fmla="*/ 0 w 140"/>
                <a:gd name="T5" fmla="*/ 108 h 108"/>
                <a:gd name="T6" fmla="*/ 10 w 140"/>
                <a:gd name="T7" fmla="*/ 103 h 1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0" h="108">
                  <a:moveTo>
                    <a:pt x="10" y="103"/>
                  </a:moveTo>
                  <a:lnTo>
                    <a:pt x="140" y="0"/>
                  </a:lnTo>
                  <a:lnTo>
                    <a:pt x="0" y="108"/>
                  </a:lnTo>
                  <a:lnTo>
                    <a:pt x="10" y="10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260"/>
            <p:cNvSpPr>
              <a:spLocks/>
            </p:cNvSpPr>
            <p:nvPr/>
          </p:nvSpPr>
          <p:spPr bwMode="auto">
            <a:xfrm>
              <a:off x="3368" y="3258"/>
              <a:ext cx="130" cy="103"/>
            </a:xfrm>
            <a:custGeom>
              <a:avLst/>
              <a:gdLst>
                <a:gd name="T0" fmla="*/ 0 w 130"/>
                <a:gd name="T1" fmla="*/ 103 h 103"/>
                <a:gd name="T2" fmla="*/ 125 w 130"/>
                <a:gd name="T3" fmla="*/ 5 h 103"/>
                <a:gd name="T4" fmla="*/ 130 w 130"/>
                <a:gd name="T5" fmla="*/ 0 h 103"/>
                <a:gd name="T6" fmla="*/ 0 w 130"/>
                <a:gd name="T7" fmla="*/ 103 h 1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0" h="103">
                  <a:moveTo>
                    <a:pt x="0" y="103"/>
                  </a:moveTo>
                  <a:lnTo>
                    <a:pt x="125" y="5"/>
                  </a:lnTo>
                  <a:lnTo>
                    <a:pt x="130" y="0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Freeform 261"/>
            <p:cNvSpPr>
              <a:spLocks/>
            </p:cNvSpPr>
            <p:nvPr/>
          </p:nvSpPr>
          <p:spPr bwMode="auto">
            <a:xfrm>
              <a:off x="3368" y="3263"/>
              <a:ext cx="125" cy="98"/>
            </a:xfrm>
            <a:custGeom>
              <a:avLst/>
              <a:gdLst>
                <a:gd name="T0" fmla="*/ 6 w 125"/>
                <a:gd name="T1" fmla="*/ 92 h 98"/>
                <a:gd name="T2" fmla="*/ 125 w 125"/>
                <a:gd name="T3" fmla="*/ 0 h 98"/>
                <a:gd name="T4" fmla="*/ 0 w 125"/>
                <a:gd name="T5" fmla="*/ 98 h 98"/>
                <a:gd name="T6" fmla="*/ 6 w 125"/>
                <a:gd name="T7" fmla="*/ 92 h 9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5" h="98">
                  <a:moveTo>
                    <a:pt x="6" y="92"/>
                  </a:moveTo>
                  <a:lnTo>
                    <a:pt x="125" y="0"/>
                  </a:lnTo>
                  <a:lnTo>
                    <a:pt x="0" y="98"/>
                  </a:lnTo>
                  <a:lnTo>
                    <a:pt x="6" y="9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262"/>
            <p:cNvSpPr>
              <a:spLocks/>
            </p:cNvSpPr>
            <p:nvPr/>
          </p:nvSpPr>
          <p:spPr bwMode="auto">
            <a:xfrm>
              <a:off x="3374" y="3263"/>
              <a:ext cx="119" cy="92"/>
            </a:xfrm>
            <a:custGeom>
              <a:avLst/>
              <a:gdLst>
                <a:gd name="T0" fmla="*/ 0 w 119"/>
                <a:gd name="T1" fmla="*/ 92 h 92"/>
                <a:gd name="T2" fmla="*/ 108 w 119"/>
                <a:gd name="T3" fmla="*/ 11 h 92"/>
                <a:gd name="T4" fmla="*/ 119 w 119"/>
                <a:gd name="T5" fmla="*/ 0 h 92"/>
                <a:gd name="T6" fmla="*/ 0 w 119"/>
                <a:gd name="T7" fmla="*/ 92 h 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9" h="92">
                  <a:moveTo>
                    <a:pt x="0" y="92"/>
                  </a:moveTo>
                  <a:lnTo>
                    <a:pt x="108" y="11"/>
                  </a:lnTo>
                  <a:lnTo>
                    <a:pt x="119" y="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Freeform 263"/>
            <p:cNvSpPr>
              <a:spLocks/>
            </p:cNvSpPr>
            <p:nvPr/>
          </p:nvSpPr>
          <p:spPr bwMode="auto">
            <a:xfrm>
              <a:off x="3374" y="3274"/>
              <a:ext cx="108" cy="81"/>
            </a:xfrm>
            <a:custGeom>
              <a:avLst/>
              <a:gdLst>
                <a:gd name="T0" fmla="*/ 11 w 108"/>
                <a:gd name="T1" fmla="*/ 76 h 81"/>
                <a:gd name="T2" fmla="*/ 108 w 108"/>
                <a:gd name="T3" fmla="*/ 0 h 81"/>
                <a:gd name="T4" fmla="*/ 0 w 108"/>
                <a:gd name="T5" fmla="*/ 81 h 81"/>
                <a:gd name="T6" fmla="*/ 11 w 108"/>
                <a:gd name="T7" fmla="*/ 76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" h="81">
                  <a:moveTo>
                    <a:pt x="11" y="76"/>
                  </a:moveTo>
                  <a:lnTo>
                    <a:pt x="108" y="0"/>
                  </a:lnTo>
                  <a:lnTo>
                    <a:pt x="0" y="81"/>
                  </a:lnTo>
                  <a:lnTo>
                    <a:pt x="11" y="7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Freeform 264"/>
            <p:cNvSpPr>
              <a:spLocks/>
            </p:cNvSpPr>
            <p:nvPr/>
          </p:nvSpPr>
          <p:spPr bwMode="auto">
            <a:xfrm>
              <a:off x="3385" y="3274"/>
              <a:ext cx="97" cy="76"/>
            </a:xfrm>
            <a:custGeom>
              <a:avLst/>
              <a:gdLst>
                <a:gd name="T0" fmla="*/ 0 w 97"/>
                <a:gd name="T1" fmla="*/ 76 h 76"/>
                <a:gd name="T2" fmla="*/ 91 w 97"/>
                <a:gd name="T3" fmla="*/ 6 h 76"/>
                <a:gd name="T4" fmla="*/ 97 w 97"/>
                <a:gd name="T5" fmla="*/ 0 h 76"/>
                <a:gd name="T6" fmla="*/ 0 w 97"/>
                <a:gd name="T7" fmla="*/ 76 h 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7" h="76">
                  <a:moveTo>
                    <a:pt x="0" y="76"/>
                  </a:moveTo>
                  <a:lnTo>
                    <a:pt x="91" y="6"/>
                  </a:lnTo>
                  <a:lnTo>
                    <a:pt x="97" y="0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Freeform 265"/>
            <p:cNvSpPr>
              <a:spLocks/>
            </p:cNvSpPr>
            <p:nvPr/>
          </p:nvSpPr>
          <p:spPr bwMode="auto">
            <a:xfrm>
              <a:off x="3385" y="3280"/>
              <a:ext cx="91" cy="70"/>
            </a:xfrm>
            <a:custGeom>
              <a:avLst/>
              <a:gdLst>
                <a:gd name="T0" fmla="*/ 10 w 91"/>
                <a:gd name="T1" fmla="*/ 64 h 70"/>
                <a:gd name="T2" fmla="*/ 91 w 91"/>
                <a:gd name="T3" fmla="*/ 0 h 70"/>
                <a:gd name="T4" fmla="*/ 0 w 91"/>
                <a:gd name="T5" fmla="*/ 70 h 70"/>
                <a:gd name="T6" fmla="*/ 10 w 91"/>
                <a:gd name="T7" fmla="*/ 64 h 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" h="70">
                  <a:moveTo>
                    <a:pt x="10" y="64"/>
                  </a:moveTo>
                  <a:lnTo>
                    <a:pt x="91" y="0"/>
                  </a:lnTo>
                  <a:lnTo>
                    <a:pt x="0" y="70"/>
                  </a:lnTo>
                  <a:lnTo>
                    <a:pt x="10" y="6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266"/>
            <p:cNvSpPr>
              <a:spLocks/>
            </p:cNvSpPr>
            <p:nvPr/>
          </p:nvSpPr>
          <p:spPr bwMode="auto">
            <a:xfrm>
              <a:off x="3395" y="3280"/>
              <a:ext cx="81" cy="64"/>
            </a:xfrm>
            <a:custGeom>
              <a:avLst/>
              <a:gdLst>
                <a:gd name="T0" fmla="*/ 0 w 81"/>
                <a:gd name="T1" fmla="*/ 64 h 64"/>
                <a:gd name="T2" fmla="*/ 71 w 81"/>
                <a:gd name="T3" fmla="*/ 5 h 64"/>
                <a:gd name="T4" fmla="*/ 81 w 81"/>
                <a:gd name="T5" fmla="*/ 0 h 64"/>
                <a:gd name="T6" fmla="*/ 0 w 81"/>
                <a:gd name="T7" fmla="*/ 64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1" h="64">
                  <a:moveTo>
                    <a:pt x="0" y="64"/>
                  </a:moveTo>
                  <a:lnTo>
                    <a:pt x="71" y="5"/>
                  </a:lnTo>
                  <a:lnTo>
                    <a:pt x="81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Freeform 267"/>
            <p:cNvSpPr>
              <a:spLocks/>
            </p:cNvSpPr>
            <p:nvPr/>
          </p:nvSpPr>
          <p:spPr bwMode="auto">
            <a:xfrm>
              <a:off x="3395" y="3285"/>
              <a:ext cx="71" cy="59"/>
            </a:xfrm>
            <a:custGeom>
              <a:avLst/>
              <a:gdLst>
                <a:gd name="T0" fmla="*/ 6 w 71"/>
                <a:gd name="T1" fmla="*/ 54 h 59"/>
                <a:gd name="T2" fmla="*/ 71 w 71"/>
                <a:gd name="T3" fmla="*/ 0 h 59"/>
                <a:gd name="T4" fmla="*/ 0 w 71"/>
                <a:gd name="T5" fmla="*/ 59 h 59"/>
                <a:gd name="T6" fmla="*/ 6 w 71"/>
                <a:gd name="T7" fmla="*/ 54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1" h="59">
                  <a:moveTo>
                    <a:pt x="6" y="54"/>
                  </a:moveTo>
                  <a:lnTo>
                    <a:pt x="71" y="0"/>
                  </a:lnTo>
                  <a:lnTo>
                    <a:pt x="0" y="59"/>
                  </a:lnTo>
                  <a:lnTo>
                    <a:pt x="6" y="5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268"/>
            <p:cNvSpPr>
              <a:spLocks/>
            </p:cNvSpPr>
            <p:nvPr/>
          </p:nvSpPr>
          <p:spPr bwMode="auto">
            <a:xfrm>
              <a:off x="3401" y="3285"/>
              <a:ext cx="65" cy="54"/>
            </a:xfrm>
            <a:custGeom>
              <a:avLst/>
              <a:gdLst>
                <a:gd name="T0" fmla="*/ 0 w 65"/>
                <a:gd name="T1" fmla="*/ 54 h 54"/>
                <a:gd name="T2" fmla="*/ 59 w 65"/>
                <a:gd name="T3" fmla="*/ 11 h 54"/>
                <a:gd name="T4" fmla="*/ 65 w 65"/>
                <a:gd name="T5" fmla="*/ 0 h 54"/>
                <a:gd name="T6" fmla="*/ 0 w 65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" h="54">
                  <a:moveTo>
                    <a:pt x="0" y="54"/>
                  </a:moveTo>
                  <a:lnTo>
                    <a:pt x="59" y="11"/>
                  </a:lnTo>
                  <a:lnTo>
                    <a:pt x="65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Freeform 269"/>
            <p:cNvSpPr>
              <a:spLocks/>
            </p:cNvSpPr>
            <p:nvPr/>
          </p:nvSpPr>
          <p:spPr bwMode="auto">
            <a:xfrm>
              <a:off x="3401" y="3296"/>
              <a:ext cx="59" cy="43"/>
            </a:xfrm>
            <a:custGeom>
              <a:avLst/>
              <a:gdLst>
                <a:gd name="T0" fmla="*/ 11 w 59"/>
                <a:gd name="T1" fmla="*/ 38 h 43"/>
                <a:gd name="T2" fmla="*/ 59 w 59"/>
                <a:gd name="T3" fmla="*/ 0 h 43"/>
                <a:gd name="T4" fmla="*/ 0 w 59"/>
                <a:gd name="T5" fmla="*/ 43 h 43"/>
                <a:gd name="T6" fmla="*/ 11 w 59"/>
                <a:gd name="T7" fmla="*/ 38 h 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" h="43">
                  <a:moveTo>
                    <a:pt x="11" y="38"/>
                  </a:moveTo>
                  <a:lnTo>
                    <a:pt x="59" y="0"/>
                  </a:lnTo>
                  <a:lnTo>
                    <a:pt x="0" y="43"/>
                  </a:lnTo>
                  <a:lnTo>
                    <a:pt x="11" y="3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270"/>
            <p:cNvSpPr>
              <a:spLocks/>
            </p:cNvSpPr>
            <p:nvPr/>
          </p:nvSpPr>
          <p:spPr bwMode="auto">
            <a:xfrm>
              <a:off x="3412" y="3296"/>
              <a:ext cx="48" cy="38"/>
            </a:xfrm>
            <a:custGeom>
              <a:avLst/>
              <a:gdLst>
                <a:gd name="T0" fmla="*/ 0 w 48"/>
                <a:gd name="T1" fmla="*/ 38 h 38"/>
                <a:gd name="T2" fmla="*/ 37 w 48"/>
                <a:gd name="T3" fmla="*/ 5 h 38"/>
                <a:gd name="T4" fmla="*/ 48 w 48"/>
                <a:gd name="T5" fmla="*/ 0 h 38"/>
                <a:gd name="T6" fmla="*/ 0 w 48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38">
                  <a:moveTo>
                    <a:pt x="0" y="38"/>
                  </a:moveTo>
                  <a:lnTo>
                    <a:pt x="37" y="5"/>
                  </a:lnTo>
                  <a:lnTo>
                    <a:pt x="48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271"/>
            <p:cNvSpPr>
              <a:spLocks/>
            </p:cNvSpPr>
            <p:nvPr/>
          </p:nvSpPr>
          <p:spPr bwMode="auto">
            <a:xfrm>
              <a:off x="3412" y="3301"/>
              <a:ext cx="37" cy="33"/>
            </a:xfrm>
            <a:custGeom>
              <a:avLst/>
              <a:gdLst>
                <a:gd name="T0" fmla="*/ 5 w 37"/>
                <a:gd name="T1" fmla="*/ 27 h 33"/>
                <a:gd name="T2" fmla="*/ 37 w 37"/>
                <a:gd name="T3" fmla="*/ 0 h 33"/>
                <a:gd name="T4" fmla="*/ 0 w 37"/>
                <a:gd name="T5" fmla="*/ 33 h 33"/>
                <a:gd name="T6" fmla="*/ 5 w 37"/>
                <a:gd name="T7" fmla="*/ 27 h 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33">
                  <a:moveTo>
                    <a:pt x="5" y="27"/>
                  </a:moveTo>
                  <a:lnTo>
                    <a:pt x="37" y="0"/>
                  </a:lnTo>
                  <a:lnTo>
                    <a:pt x="0" y="33"/>
                  </a:lnTo>
                  <a:lnTo>
                    <a:pt x="5" y="2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Freeform 272"/>
            <p:cNvSpPr>
              <a:spLocks/>
            </p:cNvSpPr>
            <p:nvPr/>
          </p:nvSpPr>
          <p:spPr bwMode="auto">
            <a:xfrm>
              <a:off x="3417" y="3301"/>
              <a:ext cx="32" cy="27"/>
            </a:xfrm>
            <a:custGeom>
              <a:avLst/>
              <a:gdLst>
                <a:gd name="T0" fmla="*/ 0 w 32"/>
                <a:gd name="T1" fmla="*/ 27 h 27"/>
                <a:gd name="T2" fmla="*/ 27 w 32"/>
                <a:gd name="T3" fmla="*/ 6 h 27"/>
                <a:gd name="T4" fmla="*/ 32 w 32"/>
                <a:gd name="T5" fmla="*/ 0 h 27"/>
                <a:gd name="T6" fmla="*/ 0 w 32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27">
                  <a:moveTo>
                    <a:pt x="0" y="27"/>
                  </a:moveTo>
                  <a:lnTo>
                    <a:pt x="27" y="6"/>
                  </a:lnTo>
                  <a:lnTo>
                    <a:pt x="32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Freeform 273"/>
            <p:cNvSpPr>
              <a:spLocks/>
            </p:cNvSpPr>
            <p:nvPr/>
          </p:nvSpPr>
          <p:spPr bwMode="auto">
            <a:xfrm>
              <a:off x="3417" y="3307"/>
              <a:ext cx="27" cy="21"/>
            </a:xfrm>
            <a:custGeom>
              <a:avLst/>
              <a:gdLst>
                <a:gd name="T0" fmla="*/ 11 w 27"/>
                <a:gd name="T1" fmla="*/ 10 h 21"/>
                <a:gd name="T2" fmla="*/ 27 w 27"/>
                <a:gd name="T3" fmla="*/ 0 h 21"/>
                <a:gd name="T4" fmla="*/ 0 w 27"/>
                <a:gd name="T5" fmla="*/ 21 h 21"/>
                <a:gd name="T6" fmla="*/ 11 w 27"/>
                <a:gd name="T7" fmla="*/ 10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" h="21">
                  <a:moveTo>
                    <a:pt x="11" y="10"/>
                  </a:moveTo>
                  <a:lnTo>
                    <a:pt x="27" y="0"/>
                  </a:lnTo>
                  <a:lnTo>
                    <a:pt x="0" y="21"/>
                  </a:lnTo>
                  <a:lnTo>
                    <a:pt x="11" y="1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Freeform 274"/>
            <p:cNvSpPr>
              <a:spLocks/>
            </p:cNvSpPr>
            <p:nvPr/>
          </p:nvSpPr>
          <p:spPr bwMode="auto">
            <a:xfrm>
              <a:off x="3428" y="3307"/>
              <a:ext cx="16" cy="10"/>
            </a:xfrm>
            <a:custGeom>
              <a:avLst/>
              <a:gdLst>
                <a:gd name="T0" fmla="*/ 0 w 16"/>
                <a:gd name="T1" fmla="*/ 10 h 10"/>
                <a:gd name="T2" fmla="*/ 5 w 16"/>
                <a:gd name="T3" fmla="*/ 5 h 10"/>
                <a:gd name="T4" fmla="*/ 16 w 16"/>
                <a:gd name="T5" fmla="*/ 0 h 10"/>
                <a:gd name="T6" fmla="*/ 0 w 16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0">
                  <a:moveTo>
                    <a:pt x="0" y="10"/>
                  </a:moveTo>
                  <a:lnTo>
                    <a:pt x="5" y="5"/>
                  </a:lnTo>
                  <a:lnTo>
                    <a:pt x="16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Freeform 275"/>
            <p:cNvSpPr>
              <a:spLocks/>
            </p:cNvSpPr>
            <p:nvPr/>
          </p:nvSpPr>
          <p:spPr bwMode="auto">
            <a:xfrm>
              <a:off x="3018" y="2842"/>
              <a:ext cx="637" cy="600"/>
            </a:xfrm>
            <a:custGeom>
              <a:avLst/>
              <a:gdLst>
                <a:gd name="T0" fmla="*/ 637 w 637"/>
                <a:gd name="T1" fmla="*/ 97 h 600"/>
                <a:gd name="T2" fmla="*/ 637 w 637"/>
                <a:gd name="T3" fmla="*/ 114 h 600"/>
                <a:gd name="T4" fmla="*/ 631 w 637"/>
                <a:gd name="T5" fmla="*/ 135 h 600"/>
                <a:gd name="T6" fmla="*/ 626 w 637"/>
                <a:gd name="T7" fmla="*/ 157 h 600"/>
                <a:gd name="T8" fmla="*/ 620 w 637"/>
                <a:gd name="T9" fmla="*/ 178 h 600"/>
                <a:gd name="T10" fmla="*/ 615 w 637"/>
                <a:gd name="T11" fmla="*/ 195 h 600"/>
                <a:gd name="T12" fmla="*/ 610 w 637"/>
                <a:gd name="T13" fmla="*/ 216 h 600"/>
                <a:gd name="T14" fmla="*/ 599 w 637"/>
                <a:gd name="T15" fmla="*/ 232 h 600"/>
                <a:gd name="T16" fmla="*/ 588 w 637"/>
                <a:gd name="T17" fmla="*/ 254 h 600"/>
                <a:gd name="T18" fmla="*/ 583 w 637"/>
                <a:gd name="T19" fmla="*/ 270 h 600"/>
                <a:gd name="T20" fmla="*/ 572 w 637"/>
                <a:gd name="T21" fmla="*/ 292 h 600"/>
                <a:gd name="T22" fmla="*/ 561 w 637"/>
                <a:gd name="T23" fmla="*/ 308 h 600"/>
                <a:gd name="T24" fmla="*/ 550 w 637"/>
                <a:gd name="T25" fmla="*/ 324 h 600"/>
                <a:gd name="T26" fmla="*/ 539 w 637"/>
                <a:gd name="T27" fmla="*/ 346 h 600"/>
                <a:gd name="T28" fmla="*/ 529 w 637"/>
                <a:gd name="T29" fmla="*/ 362 h 600"/>
                <a:gd name="T30" fmla="*/ 512 w 637"/>
                <a:gd name="T31" fmla="*/ 378 h 600"/>
                <a:gd name="T32" fmla="*/ 502 w 637"/>
                <a:gd name="T33" fmla="*/ 394 h 600"/>
                <a:gd name="T34" fmla="*/ 485 w 637"/>
                <a:gd name="T35" fmla="*/ 411 h 600"/>
                <a:gd name="T36" fmla="*/ 475 w 637"/>
                <a:gd name="T37" fmla="*/ 421 h 600"/>
                <a:gd name="T38" fmla="*/ 458 w 637"/>
                <a:gd name="T39" fmla="*/ 438 h 600"/>
                <a:gd name="T40" fmla="*/ 442 w 637"/>
                <a:gd name="T41" fmla="*/ 454 h 600"/>
                <a:gd name="T42" fmla="*/ 426 w 637"/>
                <a:gd name="T43" fmla="*/ 465 h 600"/>
                <a:gd name="T44" fmla="*/ 410 w 637"/>
                <a:gd name="T45" fmla="*/ 475 h 600"/>
                <a:gd name="T46" fmla="*/ 394 w 637"/>
                <a:gd name="T47" fmla="*/ 492 h 600"/>
                <a:gd name="T48" fmla="*/ 377 w 637"/>
                <a:gd name="T49" fmla="*/ 502 h 600"/>
                <a:gd name="T50" fmla="*/ 356 w 637"/>
                <a:gd name="T51" fmla="*/ 513 h 600"/>
                <a:gd name="T52" fmla="*/ 340 w 637"/>
                <a:gd name="T53" fmla="*/ 524 h 600"/>
                <a:gd name="T54" fmla="*/ 323 w 637"/>
                <a:gd name="T55" fmla="*/ 535 h 600"/>
                <a:gd name="T56" fmla="*/ 302 w 637"/>
                <a:gd name="T57" fmla="*/ 540 h 600"/>
                <a:gd name="T58" fmla="*/ 286 w 637"/>
                <a:gd name="T59" fmla="*/ 551 h 600"/>
                <a:gd name="T60" fmla="*/ 264 w 637"/>
                <a:gd name="T61" fmla="*/ 556 h 600"/>
                <a:gd name="T62" fmla="*/ 242 w 637"/>
                <a:gd name="T63" fmla="*/ 567 h 600"/>
                <a:gd name="T64" fmla="*/ 226 w 637"/>
                <a:gd name="T65" fmla="*/ 573 h 600"/>
                <a:gd name="T66" fmla="*/ 205 w 637"/>
                <a:gd name="T67" fmla="*/ 578 h 600"/>
                <a:gd name="T68" fmla="*/ 183 w 637"/>
                <a:gd name="T69" fmla="*/ 583 h 600"/>
                <a:gd name="T70" fmla="*/ 167 w 637"/>
                <a:gd name="T71" fmla="*/ 589 h 600"/>
                <a:gd name="T72" fmla="*/ 145 w 637"/>
                <a:gd name="T73" fmla="*/ 589 h 600"/>
                <a:gd name="T74" fmla="*/ 124 w 637"/>
                <a:gd name="T75" fmla="*/ 594 h 600"/>
                <a:gd name="T76" fmla="*/ 102 w 637"/>
                <a:gd name="T77" fmla="*/ 594 h 600"/>
                <a:gd name="T78" fmla="*/ 80 w 637"/>
                <a:gd name="T79" fmla="*/ 594 h 600"/>
                <a:gd name="T80" fmla="*/ 59 w 637"/>
                <a:gd name="T81" fmla="*/ 600 h 600"/>
                <a:gd name="T82" fmla="*/ 43 w 637"/>
                <a:gd name="T83" fmla="*/ 600 h 600"/>
                <a:gd name="T84" fmla="*/ 21 w 637"/>
                <a:gd name="T85" fmla="*/ 594 h 600"/>
                <a:gd name="T86" fmla="*/ 0 w 637"/>
                <a:gd name="T87" fmla="*/ 594 h 60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637" h="600">
                  <a:moveTo>
                    <a:pt x="54" y="0"/>
                  </a:moveTo>
                  <a:lnTo>
                    <a:pt x="637" y="97"/>
                  </a:lnTo>
                  <a:lnTo>
                    <a:pt x="637" y="108"/>
                  </a:lnTo>
                  <a:lnTo>
                    <a:pt x="637" y="114"/>
                  </a:lnTo>
                  <a:lnTo>
                    <a:pt x="631" y="124"/>
                  </a:lnTo>
                  <a:lnTo>
                    <a:pt x="631" y="135"/>
                  </a:lnTo>
                  <a:lnTo>
                    <a:pt x="631" y="146"/>
                  </a:lnTo>
                  <a:lnTo>
                    <a:pt x="626" y="157"/>
                  </a:lnTo>
                  <a:lnTo>
                    <a:pt x="626" y="168"/>
                  </a:lnTo>
                  <a:lnTo>
                    <a:pt x="620" y="178"/>
                  </a:lnTo>
                  <a:lnTo>
                    <a:pt x="615" y="184"/>
                  </a:lnTo>
                  <a:lnTo>
                    <a:pt x="615" y="195"/>
                  </a:lnTo>
                  <a:lnTo>
                    <a:pt x="610" y="205"/>
                  </a:lnTo>
                  <a:lnTo>
                    <a:pt x="610" y="216"/>
                  </a:lnTo>
                  <a:lnTo>
                    <a:pt x="604" y="227"/>
                  </a:lnTo>
                  <a:lnTo>
                    <a:pt x="599" y="232"/>
                  </a:lnTo>
                  <a:lnTo>
                    <a:pt x="593" y="243"/>
                  </a:lnTo>
                  <a:lnTo>
                    <a:pt x="588" y="254"/>
                  </a:lnTo>
                  <a:lnTo>
                    <a:pt x="588" y="265"/>
                  </a:lnTo>
                  <a:lnTo>
                    <a:pt x="583" y="270"/>
                  </a:lnTo>
                  <a:lnTo>
                    <a:pt x="577" y="281"/>
                  </a:lnTo>
                  <a:lnTo>
                    <a:pt x="572" y="292"/>
                  </a:lnTo>
                  <a:lnTo>
                    <a:pt x="566" y="303"/>
                  </a:lnTo>
                  <a:lnTo>
                    <a:pt x="561" y="308"/>
                  </a:lnTo>
                  <a:lnTo>
                    <a:pt x="556" y="319"/>
                  </a:lnTo>
                  <a:lnTo>
                    <a:pt x="550" y="324"/>
                  </a:lnTo>
                  <a:lnTo>
                    <a:pt x="545" y="335"/>
                  </a:lnTo>
                  <a:lnTo>
                    <a:pt x="539" y="346"/>
                  </a:lnTo>
                  <a:lnTo>
                    <a:pt x="534" y="351"/>
                  </a:lnTo>
                  <a:lnTo>
                    <a:pt x="529" y="362"/>
                  </a:lnTo>
                  <a:lnTo>
                    <a:pt x="518" y="367"/>
                  </a:lnTo>
                  <a:lnTo>
                    <a:pt x="512" y="378"/>
                  </a:lnTo>
                  <a:lnTo>
                    <a:pt x="507" y="384"/>
                  </a:lnTo>
                  <a:lnTo>
                    <a:pt x="502" y="394"/>
                  </a:lnTo>
                  <a:lnTo>
                    <a:pt x="491" y="400"/>
                  </a:lnTo>
                  <a:lnTo>
                    <a:pt x="485" y="411"/>
                  </a:lnTo>
                  <a:lnTo>
                    <a:pt x="480" y="416"/>
                  </a:lnTo>
                  <a:lnTo>
                    <a:pt x="475" y="421"/>
                  </a:lnTo>
                  <a:lnTo>
                    <a:pt x="464" y="432"/>
                  </a:lnTo>
                  <a:lnTo>
                    <a:pt x="458" y="438"/>
                  </a:lnTo>
                  <a:lnTo>
                    <a:pt x="448" y="443"/>
                  </a:lnTo>
                  <a:lnTo>
                    <a:pt x="442" y="454"/>
                  </a:lnTo>
                  <a:lnTo>
                    <a:pt x="431" y="459"/>
                  </a:lnTo>
                  <a:lnTo>
                    <a:pt x="426" y="465"/>
                  </a:lnTo>
                  <a:lnTo>
                    <a:pt x="415" y="470"/>
                  </a:lnTo>
                  <a:lnTo>
                    <a:pt x="410" y="475"/>
                  </a:lnTo>
                  <a:lnTo>
                    <a:pt x="399" y="486"/>
                  </a:lnTo>
                  <a:lnTo>
                    <a:pt x="394" y="492"/>
                  </a:lnTo>
                  <a:lnTo>
                    <a:pt x="383" y="497"/>
                  </a:lnTo>
                  <a:lnTo>
                    <a:pt x="377" y="502"/>
                  </a:lnTo>
                  <a:lnTo>
                    <a:pt x="367" y="508"/>
                  </a:lnTo>
                  <a:lnTo>
                    <a:pt x="356" y="513"/>
                  </a:lnTo>
                  <a:lnTo>
                    <a:pt x="350" y="519"/>
                  </a:lnTo>
                  <a:lnTo>
                    <a:pt x="340" y="524"/>
                  </a:lnTo>
                  <a:lnTo>
                    <a:pt x="329" y="529"/>
                  </a:lnTo>
                  <a:lnTo>
                    <a:pt x="323" y="535"/>
                  </a:lnTo>
                  <a:lnTo>
                    <a:pt x="313" y="535"/>
                  </a:lnTo>
                  <a:lnTo>
                    <a:pt x="302" y="540"/>
                  </a:lnTo>
                  <a:lnTo>
                    <a:pt x="291" y="546"/>
                  </a:lnTo>
                  <a:lnTo>
                    <a:pt x="286" y="551"/>
                  </a:lnTo>
                  <a:lnTo>
                    <a:pt x="275" y="556"/>
                  </a:lnTo>
                  <a:lnTo>
                    <a:pt x="264" y="556"/>
                  </a:lnTo>
                  <a:lnTo>
                    <a:pt x="253" y="562"/>
                  </a:lnTo>
                  <a:lnTo>
                    <a:pt x="242" y="567"/>
                  </a:lnTo>
                  <a:lnTo>
                    <a:pt x="237" y="567"/>
                  </a:lnTo>
                  <a:lnTo>
                    <a:pt x="226" y="573"/>
                  </a:lnTo>
                  <a:lnTo>
                    <a:pt x="215" y="573"/>
                  </a:lnTo>
                  <a:lnTo>
                    <a:pt x="205" y="578"/>
                  </a:lnTo>
                  <a:lnTo>
                    <a:pt x="194" y="578"/>
                  </a:lnTo>
                  <a:lnTo>
                    <a:pt x="183" y="583"/>
                  </a:lnTo>
                  <a:lnTo>
                    <a:pt x="172" y="583"/>
                  </a:lnTo>
                  <a:lnTo>
                    <a:pt x="167" y="589"/>
                  </a:lnTo>
                  <a:lnTo>
                    <a:pt x="156" y="589"/>
                  </a:lnTo>
                  <a:lnTo>
                    <a:pt x="145" y="589"/>
                  </a:lnTo>
                  <a:lnTo>
                    <a:pt x="134" y="594"/>
                  </a:lnTo>
                  <a:lnTo>
                    <a:pt x="124" y="594"/>
                  </a:lnTo>
                  <a:lnTo>
                    <a:pt x="113" y="594"/>
                  </a:lnTo>
                  <a:lnTo>
                    <a:pt x="102" y="594"/>
                  </a:lnTo>
                  <a:lnTo>
                    <a:pt x="91" y="594"/>
                  </a:lnTo>
                  <a:lnTo>
                    <a:pt x="80" y="594"/>
                  </a:lnTo>
                  <a:lnTo>
                    <a:pt x="70" y="600"/>
                  </a:lnTo>
                  <a:lnTo>
                    <a:pt x="59" y="600"/>
                  </a:lnTo>
                  <a:lnTo>
                    <a:pt x="54" y="600"/>
                  </a:lnTo>
                  <a:lnTo>
                    <a:pt x="43" y="600"/>
                  </a:lnTo>
                  <a:lnTo>
                    <a:pt x="32" y="600"/>
                  </a:lnTo>
                  <a:lnTo>
                    <a:pt x="21" y="594"/>
                  </a:lnTo>
                  <a:lnTo>
                    <a:pt x="10" y="594"/>
                  </a:lnTo>
                  <a:lnTo>
                    <a:pt x="0" y="594"/>
                  </a:lnTo>
                  <a:lnTo>
                    <a:pt x="54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Freeform 276"/>
            <p:cNvSpPr>
              <a:spLocks/>
            </p:cNvSpPr>
            <p:nvPr/>
          </p:nvSpPr>
          <p:spPr bwMode="auto">
            <a:xfrm>
              <a:off x="3072" y="2540"/>
              <a:ext cx="583" cy="399"/>
            </a:xfrm>
            <a:custGeom>
              <a:avLst/>
              <a:gdLst>
                <a:gd name="T0" fmla="*/ 0 w 583"/>
                <a:gd name="T1" fmla="*/ 302 h 399"/>
                <a:gd name="T2" fmla="*/ 507 w 583"/>
                <a:gd name="T3" fmla="*/ 0 h 399"/>
                <a:gd name="T4" fmla="*/ 583 w 583"/>
                <a:gd name="T5" fmla="*/ 399 h 399"/>
                <a:gd name="T6" fmla="*/ 0 w 583"/>
                <a:gd name="T7" fmla="*/ 302 h 3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3" h="399">
                  <a:moveTo>
                    <a:pt x="0" y="302"/>
                  </a:moveTo>
                  <a:lnTo>
                    <a:pt x="507" y="0"/>
                  </a:lnTo>
                  <a:lnTo>
                    <a:pt x="583" y="399"/>
                  </a:lnTo>
                  <a:lnTo>
                    <a:pt x="0" y="30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3" name="Freeform 277"/>
            <p:cNvSpPr>
              <a:spLocks/>
            </p:cNvSpPr>
            <p:nvPr/>
          </p:nvSpPr>
          <p:spPr bwMode="auto">
            <a:xfrm>
              <a:off x="3579" y="2540"/>
              <a:ext cx="76" cy="399"/>
            </a:xfrm>
            <a:custGeom>
              <a:avLst/>
              <a:gdLst>
                <a:gd name="T0" fmla="*/ 76 w 76"/>
                <a:gd name="T1" fmla="*/ 399 h 399"/>
                <a:gd name="T2" fmla="*/ 5 w 76"/>
                <a:gd name="T3" fmla="*/ 5 h 399"/>
                <a:gd name="T4" fmla="*/ 0 w 76"/>
                <a:gd name="T5" fmla="*/ 0 h 399"/>
                <a:gd name="T6" fmla="*/ 76 w 76"/>
                <a:gd name="T7" fmla="*/ 399 h 3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6" h="399">
                  <a:moveTo>
                    <a:pt x="76" y="399"/>
                  </a:moveTo>
                  <a:lnTo>
                    <a:pt x="5" y="5"/>
                  </a:lnTo>
                  <a:lnTo>
                    <a:pt x="0" y="0"/>
                  </a:lnTo>
                  <a:lnTo>
                    <a:pt x="76" y="39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Freeform 278"/>
            <p:cNvSpPr>
              <a:spLocks/>
            </p:cNvSpPr>
            <p:nvPr/>
          </p:nvSpPr>
          <p:spPr bwMode="auto">
            <a:xfrm>
              <a:off x="3584" y="2545"/>
              <a:ext cx="76" cy="394"/>
            </a:xfrm>
            <a:custGeom>
              <a:avLst/>
              <a:gdLst>
                <a:gd name="T0" fmla="*/ 76 w 76"/>
                <a:gd name="T1" fmla="*/ 384 h 394"/>
                <a:gd name="T2" fmla="*/ 0 w 76"/>
                <a:gd name="T3" fmla="*/ 0 h 394"/>
                <a:gd name="T4" fmla="*/ 71 w 76"/>
                <a:gd name="T5" fmla="*/ 394 h 394"/>
                <a:gd name="T6" fmla="*/ 76 w 76"/>
                <a:gd name="T7" fmla="*/ 384 h 3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6" h="394">
                  <a:moveTo>
                    <a:pt x="76" y="384"/>
                  </a:moveTo>
                  <a:lnTo>
                    <a:pt x="0" y="0"/>
                  </a:lnTo>
                  <a:lnTo>
                    <a:pt x="71" y="394"/>
                  </a:lnTo>
                  <a:lnTo>
                    <a:pt x="76" y="38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Freeform 279"/>
            <p:cNvSpPr>
              <a:spLocks/>
            </p:cNvSpPr>
            <p:nvPr/>
          </p:nvSpPr>
          <p:spPr bwMode="auto">
            <a:xfrm>
              <a:off x="3584" y="2545"/>
              <a:ext cx="76" cy="384"/>
            </a:xfrm>
            <a:custGeom>
              <a:avLst/>
              <a:gdLst>
                <a:gd name="T0" fmla="*/ 76 w 76"/>
                <a:gd name="T1" fmla="*/ 384 h 384"/>
                <a:gd name="T2" fmla="*/ 6 w 76"/>
                <a:gd name="T3" fmla="*/ 11 h 384"/>
                <a:gd name="T4" fmla="*/ 0 w 76"/>
                <a:gd name="T5" fmla="*/ 0 h 384"/>
                <a:gd name="T6" fmla="*/ 76 w 76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6" h="384">
                  <a:moveTo>
                    <a:pt x="76" y="384"/>
                  </a:moveTo>
                  <a:lnTo>
                    <a:pt x="6" y="11"/>
                  </a:lnTo>
                  <a:lnTo>
                    <a:pt x="0" y="0"/>
                  </a:lnTo>
                  <a:lnTo>
                    <a:pt x="76" y="38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6" name="Freeform 280"/>
            <p:cNvSpPr>
              <a:spLocks/>
            </p:cNvSpPr>
            <p:nvPr/>
          </p:nvSpPr>
          <p:spPr bwMode="auto">
            <a:xfrm>
              <a:off x="3590" y="2556"/>
              <a:ext cx="70" cy="373"/>
            </a:xfrm>
            <a:custGeom>
              <a:avLst/>
              <a:gdLst>
                <a:gd name="T0" fmla="*/ 70 w 70"/>
                <a:gd name="T1" fmla="*/ 362 h 373"/>
                <a:gd name="T2" fmla="*/ 0 w 70"/>
                <a:gd name="T3" fmla="*/ 0 h 373"/>
                <a:gd name="T4" fmla="*/ 70 w 70"/>
                <a:gd name="T5" fmla="*/ 373 h 373"/>
                <a:gd name="T6" fmla="*/ 70 w 70"/>
                <a:gd name="T7" fmla="*/ 362 h 3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0" h="373">
                  <a:moveTo>
                    <a:pt x="70" y="362"/>
                  </a:moveTo>
                  <a:lnTo>
                    <a:pt x="0" y="0"/>
                  </a:lnTo>
                  <a:lnTo>
                    <a:pt x="70" y="373"/>
                  </a:lnTo>
                  <a:lnTo>
                    <a:pt x="70" y="36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7" name="Freeform 281"/>
            <p:cNvSpPr>
              <a:spLocks/>
            </p:cNvSpPr>
            <p:nvPr/>
          </p:nvSpPr>
          <p:spPr bwMode="auto">
            <a:xfrm>
              <a:off x="3590" y="2556"/>
              <a:ext cx="70" cy="362"/>
            </a:xfrm>
            <a:custGeom>
              <a:avLst/>
              <a:gdLst>
                <a:gd name="T0" fmla="*/ 70 w 70"/>
                <a:gd name="T1" fmla="*/ 362 h 362"/>
                <a:gd name="T2" fmla="*/ 5 w 70"/>
                <a:gd name="T3" fmla="*/ 11 h 362"/>
                <a:gd name="T4" fmla="*/ 0 w 70"/>
                <a:gd name="T5" fmla="*/ 0 h 362"/>
                <a:gd name="T6" fmla="*/ 70 w 70"/>
                <a:gd name="T7" fmla="*/ 362 h 3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0" h="362">
                  <a:moveTo>
                    <a:pt x="70" y="362"/>
                  </a:moveTo>
                  <a:lnTo>
                    <a:pt x="5" y="11"/>
                  </a:lnTo>
                  <a:lnTo>
                    <a:pt x="0" y="0"/>
                  </a:lnTo>
                  <a:lnTo>
                    <a:pt x="70" y="36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8" name="Freeform 282"/>
            <p:cNvSpPr>
              <a:spLocks/>
            </p:cNvSpPr>
            <p:nvPr/>
          </p:nvSpPr>
          <p:spPr bwMode="auto">
            <a:xfrm>
              <a:off x="3595" y="2567"/>
              <a:ext cx="65" cy="351"/>
            </a:xfrm>
            <a:custGeom>
              <a:avLst/>
              <a:gdLst>
                <a:gd name="T0" fmla="*/ 65 w 65"/>
                <a:gd name="T1" fmla="*/ 340 h 351"/>
                <a:gd name="T2" fmla="*/ 0 w 65"/>
                <a:gd name="T3" fmla="*/ 0 h 351"/>
                <a:gd name="T4" fmla="*/ 65 w 65"/>
                <a:gd name="T5" fmla="*/ 351 h 351"/>
                <a:gd name="T6" fmla="*/ 65 w 65"/>
                <a:gd name="T7" fmla="*/ 340 h 3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" h="351">
                  <a:moveTo>
                    <a:pt x="65" y="340"/>
                  </a:moveTo>
                  <a:lnTo>
                    <a:pt x="0" y="0"/>
                  </a:lnTo>
                  <a:lnTo>
                    <a:pt x="65" y="351"/>
                  </a:lnTo>
                  <a:lnTo>
                    <a:pt x="65" y="34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9" name="Freeform 283"/>
            <p:cNvSpPr>
              <a:spLocks/>
            </p:cNvSpPr>
            <p:nvPr/>
          </p:nvSpPr>
          <p:spPr bwMode="auto">
            <a:xfrm>
              <a:off x="3595" y="2567"/>
              <a:ext cx="65" cy="340"/>
            </a:xfrm>
            <a:custGeom>
              <a:avLst/>
              <a:gdLst>
                <a:gd name="T0" fmla="*/ 65 w 65"/>
                <a:gd name="T1" fmla="*/ 340 h 340"/>
                <a:gd name="T2" fmla="*/ 6 w 65"/>
                <a:gd name="T3" fmla="*/ 5 h 340"/>
                <a:gd name="T4" fmla="*/ 0 w 65"/>
                <a:gd name="T5" fmla="*/ 0 h 340"/>
                <a:gd name="T6" fmla="*/ 65 w 65"/>
                <a:gd name="T7" fmla="*/ 340 h 3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" h="340">
                  <a:moveTo>
                    <a:pt x="65" y="340"/>
                  </a:moveTo>
                  <a:lnTo>
                    <a:pt x="6" y="5"/>
                  </a:lnTo>
                  <a:lnTo>
                    <a:pt x="0" y="0"/>
                  </a:lnTo>
                  <a:lnTo>
                    <a:pt x="65" y="34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0" name="Freeform 284"/>
            <p:cNvSpPr>
              <a:spLocks/>
            </p:cNvSpPr>
            <p:nvPr/>
          </p:nvSpPr>
          <p:spPr bwMode="auto">
            <a:xfrm>
              <a:off x="3601" y="2572"/>
              <a:ext cx="59" cy="335"/>
            </a:xfrm>
            <a:custGeom>
              <a:avLst/>
              <a:gdLst>
                <a:gd name="T0" fmla="*/ 59 w 59"/>
                <a:gd name="T1" fmla="*/ 324 h 335"/>
                <a:gd name="T2" fmla="*/ 0 w 59"/>
                <a:gd name="T3" fmla="*/ 0 h 335"/>
                <a:gd name="T4" fmla="*/ 59 w 59"/>
                <a:gd name="T5" fmla="*/ 335 h 335"/>
                <a:gd name="T6" fmla="*/ 59 w 59"/>
                <a:gd name="T7" fmla="*/ 324 h 3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" h="335">
                  <a:moveTo>
                    <a:pt x="59" y="324"/>
                  </a:moveTo>
                  <a:lnTo>
                    <a:pt x="0" y="0"/>
                  </a:lnTo>
                  <a:lnTo>
                    <a:pt x="59" y="335"/>
                  </a:lnTo>
                  <a:lnTo>
                    <a:pt x="59" y="32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1" name="Freeform 285"/>
            <p:cNvSpPr>
              <a:spLocks/>
            </p:cNvSpPr>
            <p:nvPr/>
          </p:nvSpPr>
          <p:spPr bwMode="auto">
            <a:xfrm>
              <a:off x="3601" y="2572"/>
              <a:ext cx="59" cy="324"/>
            </a:xfrm>
            <a:custGeom>
              <a:avLst/>
              <a:gdLst>
                <a:gd name="T0" fmla="*/ 59 w 59"/>
                <a:gd name="T1" fmla="*/ 324 h 324"/>
                <a:gd name="T2" fmla="*/ 5 w 59"/>
                <a:gd name="T3" fmla="*/ 11 h 324"/>
                <a:gd name="T4" fmla="*/ 0 w 59"/>
                <a:gd name="T5" fmla="*/ 0 h 324"/>
                <a:gd name="T6" fmla="*/ 59 w 59"/>
                <a:gd name="T7" fmla="*/ 324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" h="324">
                  <a:moveTo>
                    <a:pt x="59" y="324"/>
                  </a:moveTo>
                  <a:lnTo>
                    <a:pt x="5" y="11"/>
                  </a:lnTo>
                  <a:lnTo>
                    <a:pt x="0" y="0"/>
                  </a:lnTo>
                  <a:lnTo>
                    <a:pt x="59" y="32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2" name="Freeform 286"/>
            <p:cNvSpPr>
              <a:spLocks/>
            </p:cNvSpPr>
            <p:nvPr/>
          </p:nvSpPr>
          <p:spPr bwMode="auto">
            <a:xfrm>
              <a:off x="3606" y="2583"/>
              <a:ext cx="59" cy="313"/>
            </a:xfrm>
            <a:custGeom>
              <a:avLst/>
              <a:gdLst>
                <a:gd name="T0" fmla="*/ 59 w 59"/>
                <a:gd name="T1" fmla="*/ 302 h 313"/>
                <a:gd name="T2" fmla="*/ 0 w 59"/>
                <a:gd name="T3" fmla="*/ 0 h 313"/>
                <a:gd name="T4" fmla="*/ 54 w 59"/>
                <a:gd name="T5" fmla="*/ 313 h 313"/>
                <a:gd name="T6" fmla="*/ 59 w 59"/>
                <a:gd name="T7" fmla="*/ 302 h 3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" h="313">
                  <a:moveTo>
                    <a:pt x="59" y="302"/>
                  </a:moveTo>
                  <a:lnTo>
                    <a:pt x="0" y="0"/>
                  </a:lnTo>
                  <a:lnTo>
                    <a:pt x="54" y="313"/>
                  </a:lnTo>
                  <a:lnTo>
                    <a:pt x="59" y="30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3" name="Freeform 287"/>
            <p:cNvSpPr>
              <a:spLocks/>
            </p:cNvSpPr>
            <p:nvPr/>
          </p:nvSpPr>
          <p:spPr bwMode="auto">
            <a:xfrm>
              <a:off x="3606" y="2583"/>
              <a:ext cx="59" cy="302"/>
            </a:xfrm>
            <a:custGeom>
              <a:avLst/>
              <a:gdLst>
                <a:gd name="T0" fmla="*/ 59 w 59"/>
                <a:gd name="T1" fmla="*/ 302 h 302"/>
                <a:gd name="T2" fmla="*/ 0 w 59"/>
                <a:gd name="T3" fmla="*/ 11 h 302"/>
                <a:gd name="T4" fmla="*/ 0 w 59"/>
                <a:gd name="T5" fmla="*/ 0 h 302"/>
                <a:gd name="T6" fmla="*/ 59 w 59"/>
                <a:gd name="T7" fmla="*/ 302 h 30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" h="302">
                  <a:moveTo>
                    <a:pt x="59" y="302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59" y="30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4" name="Freeform 288"/>
            <p:cNvSpPr>
              <a:spLocks/>
            </p:cNvSpPr>
            <p:nvPr/>
          </p:nvSpPr>
          <p:spPr bwMode="auto">
            <a:xfrm>
              <a:off x="3606" y="2594"/>
              <a:ext cx="59" cy="291"/>
            </a:xfrm>
            <a:custGeom>
              <a:avLst/>
              <a:gdLst>
                <a:gd name="T0" fmla="*/ 59 w 59"/>
                <a:gd name="T1" fmla="*/ 281 h 291"/>
                <a:gd name="T2" fmla="*/ 0 w 59"/>
                <a:gd name="T3" fmla="*/ 0 h 291"/>
                <a:gd name="T4" fmla="*/ 59 w 59"/>
                <a:gd name="T5" fmla="*/ 291 h 291"/>
                <a:gd name="T6" fmla="*/ 59 w 59"/>
                <a:gd name="T7" fmla="*/ 281 h 2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" h="291">
                  <a:moveTo>
                    <a:pt x="59" y="281"/>
                  </a:moveTo>
                  <a:lnTo>
                    <a:pt x="0" y="0"/>
                  </a:lnTo>
                  <a:lnTo>
                    <a:pt x="59" y="291"/>
                  </a:lnTo>
                  <a:lnTo>
                    <a:pt x="59" y="28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5" name="Freeform 289"/>
            <p:cNvSpPr>
              <a:spLocks/>
            </p:cNvSpPr>
            <p:nvPr/>
          </p:nvSpPr>
          <p:spPr bwMode="auto">
            <a:xfrm>
              <a:off x="3606" y="2594"/>
              <a:ext cx="59" cy="281"/>
            </a:xfrm>
            <a:custGeom>
              <a:avLst/>
              <a:gdLst>
                <a:gd name="T0" fmla="*/ 59 w 59"/>
                <a:gd name="T1" fmla="*/ 281 h 281"/>
                <a:gd name="T2" fmla="*/ 5 w 59"/>
                <a:gd name="T3" fmla="*/ 11 h 281"/>
                <a:gd name="T4" fmla="*/ 0 w 59"/>
                <a:gd name="T5" fmla="*/ 0 h 281"/>
                <a:gd name="T6" fmla="*/ 59 w 59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" h="281">
                  <a:moveTo>
                    <a:pt x="59" y="281"/>
                  </a:moveTo>
                  <a:lnTo>
                    <a:pt x="5" y="11"/>
                  </a:lnTo>
                  <a:lnTo>
                    <a:pt x="0" y="0"/>
                  </a:lnTo>
                  <a:lnTo>
                    <a:pt x="59" y="28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6" name="Freeform 290"/>
            <p:cNvSpPr>
              <a:spLocks/>
            </p:cNvSpPr>
            <p:nvPr/>
          </p:nvSpPr>
          <p:spPr bwMode="auto">
            <a:xfrm>
              <a:off x="3611" y="2605"/>
              <a:ext cx="54" cy="270"/>
            </a:xfrm>
            <a:custGeom>
              <a:avLst/>
              <a:gdLst>
                <a:gd name="T0" fmla="*/ 54 w 54"/>
                <a:gd name="T1" fmla="*/ 259 h 270"/>
                <a:gd name="T2" fmla="*/ 0 w 54"/>
                <a:gd name="T3" fmla="*/ 0 h 270"/>
                <a:gd name="T4" fmla="*/ 54 w 54"/>
                <a:gd name="T5" fmla="*/ 270 h 270"/>
                <a:gd name="T6" fmla="*/ 54 w 54"/>
                <a:gd name="T7" fmla="*/ 259 h 2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270">
                  <a:moveTo>
                    <a:pt x="54" y="259"/>
                  </a:moveTo>
                  <a:lnTo>
                    <a:pt x="0" y="0"/>
                  </a:lnTo>
                  <a:lnTo>
                    <a:pt x="54" y="270"/>
                  </a:lnTo>
                  <a:lnTo>
                    <a:pt x="54" y="25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7" name="Freeform 291"/>
            <p:cNvSpPr>
              <a:spLocks/>
            </p:cNvSpPr>
            <p:nvPr/>
          </p:nvSpPr>
          <p:spPr bwMode="auto">
            <a:xfrm>
              <a:off x="3611" y="2605"/>
              <a:ext cx="54" cy="259"/>
            </a:xfrm>
            <a:custGeom>
              <a:avLst/>
              <a:gdLst>
                <a:gd name="T0" fmla="*/ 54 w 54"/>
                <a:gd name="T1" fmla="*/ 259 h 259"/>
                <a:gd name="T2" fmla="*/ 6 w 54"/>
                <a:gd name="T3" fmla="*/ 5 h 259"/>
                <a:gd name="T4" fmla="*/ 0 w 54"/>
                <a:gd name="T5" fmla="*/ 0 h 259"/>
                <a:gd name="T6" fmla="*/ 54 w 54"/>
                <a:gd name="T7" fmla="*/ 259 h 2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259">
                  <a:moveTo>
                    <a:pt x="54" y="259"/>
                  </a:moveTo>
                  <a:lnTo>
                    <a:pt x="6" y="5"/>
                  </a:lnTo>
                  <a:lnTo>
                    <a:pt x="0" y="0"/>
                  </a:lnTo>
                  <a:lnTo>
                    <a:pt x="54" y="25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8" name="Freeform 292"/>
            <p:cNvSpPr>
              <a:spLocks/>
            </p:cNvSpPr>
            <p:nvPr/>
          </p:nvSpPr>
          <p:spPr bwMode="auto">
            <a:xfrm>
              <a:off x="3617" y="2610"/>
              <a:ext cx="48" cy="254"/>
            </a:xfrm>
            <a:custGeom>
              <a:avLst/>
              <a:gdLst>
                <a:gd name="T0" fmla="*/ 48 w 48"/>
                <a:gd name="T1" fmla="*/ 243 h 254"/>
                <a:gd name="T2" fmla="*/ 0 w 48"/>
                <a:gd name="T3" fmla="*/ 0 h 254"/>
                <a:gd name="T4" fmla="*/ 48 w 48"/>
                <a:gd name="T5" fmla="*/ 254 h 254"/>
                <a:gd name="T6" fmla="*/ 48 w 48"/>
                <a:gd name="T7" fmla="*/ 243 h 2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254">
                  <a:moveTo>
                    <a:pt x="48" y="243"/>
                  </a:moveTo>
                  <a:lnTo>
                    <a:pt x="0" y="0"/>
                  </a:lnTo>
                  <a:lnTo>
                    <a:pt x="48" y="254"/>
                  </a:lnTo>
                  <a:lnTo>
                    <a:pt x="48" y="24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9" name="Freeform 293"/>
            <p:cNvSpPr>
              <a:spLocks/>
            </p:cNvSpPr>
            <p:nvPr/>
          </p:nvSpPr>
          <p:spPr bwMode="auto">
            <a:xfrm>
              <a:off x="3617" y="2610"/>
              <a:ext cx="48" cy="243"/>
            </a:xfrm>
            <a:custGeom>
              <a:avLst/>
              <a:gdLst>
                <a:gd name="T0" fmla="*/ 48 w 48"/>
                <a:gd name="T1" fmla="*/ 243 h 243"/>
                <a:gd name="T2" fmla="*/ 5 w 48"/>
                <a:gd name="T3" fmla="*/ 11 h 243"/>
                <a:gd name="T4" fmla="*/ 0 w 48"/>
                <a:gd name="T5" fmla="*/ 0 h 243"/>
                <a:gd name="T6" fmla="*/ 48 w 48"/>
                <a:gd name="T7" fmla="*/ 243 h 2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243">
                  <a:moveTo>
                    <a:pt x="48" y="243"/>
                  </a:moveTo>
                  <a:lnTo>
                    <a:pt x="5" y="11"/>
                  </a:lnTo>
                  <a:lnTo>
                    <a:pt x="0" y="0"/>
                  </a:lnTo>
                  <a:lnTo>
                    <a:pt x="48" y="24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0" name="Freeform 294"/>
            <p:cNvSpPr>
              <a:spLocks/>
            </p:cNvSpPr>
            <p:nvPr/>
          </p:nvSpPr>
          <p:spPr bwMode="auto">
            <a:xfrm>
              <a:off x="3622" y="2621"/>
              <a:ext cx="43" cy="232"/>
            </a:xfrm>
            <a:custGeom>
              <a:avLst/>
              <a:gdLst>
                <a:gd name="T0" fmla="*/ 43 w 43"/>
                <a:gd name="T1" fmla="*/ 221 h 232"/>
                <a:gd name="T2" fmla="*/ 0 w 43"/>
                <a:gd name="T3" fmla="*/ 0 h 232"/>
                <a:gd name="T4" fmla="*/ 43 w 43"/>
                <a:gd name="T5" fmla="*/ 232 h 232"/>
                <a:gd name="T6" fmla="*/ 43 w 43"/>
                <a:gd name="T7" fmla="*/ 221 h 2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232">
                  <a:moveTo>
                    <a:pt x="43" y="221"/>
                  </a:moveTo>
                  <a:lnTo>
                    <a:pt x="0" y="0"/>
                  </a:lnTo>
                  <a:lnTo>
                    <a:pt x="43" y="232"/>
                  </a:lnTo>
                  <a:lnTo>
                    <a:pt x="43" y="2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1" name="Freeform 295"/>
            <p:cNvSpPr>
              <a:spLocks/>
            </p:cNvSpPr>
            <p:nvPr/>
          </p:nvSpPr>
          <p:spPr bwMode="auto">
            <a:xfrm>
              <a:off x="3622" y="2621"/>
              <a:ext cx="43" cy="221"/>
            </a:xfrm>
            <a:custGeom>
              <a:avLst/>
              <a:gdLst>
                <a:gd name="T0" fmla="*/ 43 w 43"/>
                <a:gd name="T1" fmla="*/ 221 h 221"/>
                <a:gd name="T2" fmla="*/ 6 w 43"/>
                <a:gd name="T3" fmla="*/ 11 h 221"/>
                <a:gd name="T4" fmla="*/ 0 w 43"/>
                <a:gd name="T5" fmla="*/ 0 h 221"/>
                <a:gd name="T6" fmla="*/ 43 w 43"/>
                <a:gd name="T7" fmla="*/ 221 h 2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221">
                  <a:moveTo>
                    <a:pt x="43" y="221"/>
                  </a:moveTo>
                  <a:lnTo>
                    <a:pt x="6" y="11"/>
                  </a:lnTo>
                  <a:lnTo>
                    <a:pt x="0" y="0"/>
                  </a:lnTo>
                  <a:lnTo>
                    <a:pt x="43" y="2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2" name="Freeform 296"/>
            <p:cNvSpPr>
              <a:spLocks/>
            </p:cNvSpPr>
            <p:nvPr/>
          </p:nvSpPr>
          <p:spPr bwMode="auto">
            <a:xfrm>
              <a:off x="3628" y="2632"/>
              <a:ext cx="37" cy="210"/>
            </a:xfrm>
            <a:custGeom>
              <a:avLst/>
              <a:gdLst>
                <a:gd name="T0" fmla="*/ 37 w 37"/>
                <a:gd name="T1" fmla="*/ 199 h 210"/>
                <a:gd name="T2" fmla="*/ 0 w 37"/>
                <a:gd name="T3" fmla="*/ 0 h 210"/>
                <a:gd name="T4" fmla="*/ 37 w 37"/>
                <a:gd name="T5" fmla="*/ 210 h 210"/>
                <a:gd name="T6" fmla="*/ 37 w 37"/>
                <a:gd name="T7" fmla="*/ 199 h 2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210">
                  <a:moveTo>
                    <a:pt x="37" y="199"/>
                  </a:moveTo>
                  <a:lnTo>
                    <a:pt x="0" y="0"/>
                  </a:lnTo>
                  <a:lnTo>
                    <a:pt x="37" y="210"/>
                  </a:lnTo>
                  <a:lnTo>
                    <a:pt x="37" y="19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3" name="Freeform 297"/>
            <p:cNvSpPr>
              <a:spLocks/>
            </p:cNvSpPr>
            <p:nvPr/>
          </p:nvSpPr>
          <p:spPr bwMode="auto">
            <a:xfrm>
              <a:off x="3628" y="2632"/>
              <a:ext cx="37" cy="199"/>
            </a:xfrm>
            <a:custGeom>
              <a:avLst/>
              <a:gdLst>
                <a:gd name="T0" fmla="*/ 37 w 37"/>
                <a:gd name="T1" fmla="*/ 199 h 199"/>
                <a:gd name="T2" fmla="*/ 0 w 37"/>
                <a:gd name="T3" fmla="*/ 10 h 199"/>
                <a:gd name="T4" fmla="*/ 0 w 37"/>
                <a:gd name="T5" fmla="*/ 0 h 199"/>
                <a:gd name="T6" fmla="*/ 37 w 37"/>
                <a:gd name="T7" fmla="*/ 199 h 1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199">
                  <a:moveTo>
                    <a:pt x="37" y="199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37" y="19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4" name="Freeform 298"/>
            <p:cNvSpPr>
              <a:spLocks/>
            </p:cNvSpPr>
            <p:nvPr/>
          </p:nvSpPr>
          <p:spPr bwMode="auto">
            <a:xfrm>
              <a:off x="3628" y="2642"/>
              <a:ext cx="37" cy="189"/>
            </a:xfrm>
            <a:custGeom>
              <a:avLst/>
              <a:gdLst>
                <a:gd name="T0" fmla="*/ 37 w 37"/>
                <a:gd name="T1" fmla="*/ 184 h 189"/>
                <a:gd name="T2" fmla="*/ 0 w 37"/>
                <a:gd name="T3" fmla="*/ 0 h 189"/>
                <a:gd name="T4" fmla="*/ 37 w 37"/>
                <a:gd name="T5" fmla="*/ 189 h 189"/>
                <a:gd name="T6" fmla="*/ 37 w 37"/>
                <a:gd name="T7" fmla="*/ 184 h 18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189">
                  <a:moveTo>
                    <a:pt x="37" y="184"/>
                  </a:moveTo>
                  <a:lnTo>
                    <a:pt x="0" y="0"/>
                  </a:lnTo>
                  <a:lnTo>
                    <a:pt x="37" y="189"/>
                  </a:lnTo>
                  <a:lnTo>
                    <a:pt x="37" y="18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5" name="Freeform 299"/>
            <p:cNvSpPr>
              <a:spLocks/>
            </p:cNvSpPr>
            <p:nvPr/>
          </p:nvSpPr>
          <p:spPr bwMode="auto">
            <a:xfrm>
              <a:off x="3628" y="2642"/>
              <a:ext cx="37" cy="184"/>
            </a:xfrm>
            <a:custGeom>
              <a:avLst/>
              <a:gdLst>
                <a:gd name="T0" fmla="*/ 37 w 37"/>
                <a:gd name="T1" fmla="*/ 184 h 184"/>
                <a:gd name="T2" fmla="*/ 5 w 37"/>
                <a:gd name="T3" fmla="*/ 6 h 184"/>
                <a:gd name="T4" fmla="*/ 0 w 37"/>
                <a:gd name="T5" fmla="*/ 0 h 184"/>
                <a:gd name="T6" fmla="*/ 37 w 37"/>
                <a:gd name="T7" fmla="*/ 184 h 1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184">
                  <a:moveTo>
                    <a:pt x="37" y="184"/>
                  </a:moveTo>
                  <a:lnTo>
                    <a:pt x="5" y="6"/>
                  </a:lnTo>
                  <a:lnTo>
                    <a:pt x="0" y="0"/>
                  </a:lnTo>
                  <a:lnTo>
                    <a:pt x="37" y="18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6" name="Freeform 300"/>
            <p:cNvSpPr>
              <a:spLocks/>
            </p:cNvSpPr>
            <p:nvPr/>
          </p:nvSpPr>
          <p:spPr bwMode="auto">
            <a:xfrm>
              <a:off x="3633" y="2648"/>
              <a:ext cx="32" cy="178"/>
            </a:xfrm>
            <a:custGeom>
              <a:avLst/>
              <a:gdLst>
                <a:gd name="T0" fmla="*/ 32 w 32"/>
                <a:gd name="T1" fmla="*/ 167 h 178"/>
                <a:gd name="T2" fmla="*/ 0 w 32"/>
                <a:gd name="T3" fmla="*/ 0 h 178"/>
                <a:gd name="T4" fmla="*/ 32 w 32"/>
                <a:gd name="T5" fmla="*/ 178 h 178"/>
                <a:gd name="T6" fmla="*/ 32 w 32"/>
                <a:gd name="T7" fmla="*/ 167 h 17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178">
                  <a:moveTo>
                    <a:pt x="32" y="167"/>
                  </a:moveTo>
                  <a:lnTo>
                    <a:pt x="0" y="0"/>
                  </a:lnTo>
                  <a:lnTo>
                    <a:pt x="32" y="178"/>
                  </a:lnTo>
                  <a:lnTo>
                    <a:pt x="32" y="16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7" name="Freeform 301"/>
            <p:cNvSpPr>
              <a:spLocks/>
            </p:cNvSpPr>
            <p:nvPr/>
          </p:nvSpPr>
          <p:spPr bwMode="auto">
            <a:xfrm>
              <a:off x="3633" y="2648"/>
              <a:ext cx="32" cy="167"/>
            </a:xfrm>
            <a:custGeom>
              <a:avLst/>
              <a:gdLst>
                <a:gd name="T0" fmla="*/ 32 w 32"/>
                <a:gd name="T1" fmla="*/ 167 h 167"/>
                <a:gd name="T2" fmla="*/ 0 w 32"/>
                <a:gd name="T3" fmla="*/ 11 h 167"/>
                <a:gd name="T4" fmla="*/ 0 w 32"/>
                <a:gd name="T5" fmla="*/ 0 h 167"/>
                <a:gd name="T6" fmla="*/ 32 w 32"/>
                <a:gd name="T7" fmla="*/ 167 h 16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167">
                  <a:moveTo>
                    <a:pt x="32" y="167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32" y="16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8" name="Freeform 302"/>
            <p:cNvSpPr>
              <a:spLocks/>
            </p:cNvSpPr>
            <p:nvPr/>
          </p:nvSpPr>
          <p:spPr bwMode="auto">
            <a:xfrm>
              <a:off x="3633" y="2659"/>
              <a:ext cx="32" cy="156"/>
            </a:xfrm>
            <a:custGeom>
              <a:avLst/>
              <a:gdLst>
                <a:gd name="T0" fmla="*/ 32 w 32"/>
                <a:gd name="T1" fmla="*/ 145 h 156"/>
                <a:gd name="T2" fmla="*/ 0 w 32"/>
                <a:gd name="T3" fmla="*/ 0 h 156"/>
                <a:gd name="T4" fmla="*/ 32 w 32"/>
                <a:gd name="T5" fmla="*/ 156 h 156"/>
                <a:gd name="T6" fmla="*/ 32 w 32"/>
                <a:gd name="T7" fmla="*/ 145 h 1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156">
                  <a:moveTo>
                    <a:pt x="32" y="145"/>
                  </a:moveTo>
                  <a:lnTo>
                    <a:pt x="0" y="0"/>
                  </a:lnTo>
                  <a:lnTo>
                    <a:pt x="32" y="156"/>
                  </a:lnTo>
                  <a:lnTo>
                    <a:pt x="32" y="14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9" name="Freeform 303"/>
            <p:cNvSpPr>
              <a:spLocks/>
            </p:cNvSpPr>
            <p:nvPr/>
          </p:nvSpPr>
          <p:spPr bwMode="auto">
            <a:xfrm>
              <a:off x="3633" y="2659"/>
              <a:ext cx="32" cy="145"/>
            </a:xfrm>
            <a:custGeom>
              <a:avLst/>
              <a:gdLst>
                <a:gd name="T0" fmla="*/ 32 w 32"/>
                <a:gd name="T1" fmla="*/ 145 h 145"/>
                <a:gd name="T2" fmla="*/ 5 w 32"/>
                <a:gd name="T3" fmla="*/ 10 h 145"/>
                <a:gd name="T4" fmla="*/ 0 w 32"/>
                <a:gd name="T5" fmla="*/ 0 h 145"/>
                <a:gd name="T6" fmla="*/ 32 w 32"/>
                <a:gd name="T7" fmla="*/ 145 h 1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145">
                  <a:moveTo>
                    <a:pt x="32" y="145"/>
                  </a:moveTo>
                  <a:lnTo>
                    <a:pt x="5" y="10"/>
                  </a:lnTo>
                  <a:lnTo>
                    <a:pt x="0" y="0"/>
                  </a:lnTo>
                  <a:lnTo>
                    <a:pt x="32" y="14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0" name="Freeform 304"/>
            <p:cNvSpPr>
              <a:spLocks/>
            </p:cNvSpPr>
            <p:nvPr/>
          </p:nvSpPr>
          <p:spPr bwMode="auto">
            <a:xfrm>
              <a:off x="3638" y="2669"/>
              <a:ext cx="27" cy="135"/>
            </a:xfrm>
            <a:custGeom>
              <a:avLst/>
              <a:gdLst>
                <a:gd name="T0" fmla="*/ 22 w 27"/>
                <a:gd name="T1" fmla="*/ 125 h 135"/>
                <a:gd name="T2" fmla="*/ 0 w 27"/>
                <a:gd name="T3" fmla="*/ 0 h 135"/>
                <a:gd name="T4" fmla="*/ 27 w 27"/>
                <a:gd name="T5" fmla="*/ 135 h 135"/>
                <a:gd name="T6" fmla="*/ 22 w 27"/>
                <a:gd name="T7" fmla="*/ 125 h 1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" h="135">
                  <a:moveTo>
                    <a:pt x="22" y="125"/>
                  </a:moveTo>
                  <a:lnTo>
                    <a:pt x="0" y="0"/>
                  </a:lnTo>
                  <a:lnTo>
                    <a:pt x="27" y="135"/>
                  </a:lnTo>
                  <a:lnTo>
                    <a:pt x="22" y="12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1" name="Freeform 305"/>
            <p:cNvSpPr>
              <a:spLocks/>
            </p:cNvSpPr>
            <p:nvPr/>
          </p:nvSpPr>
          <p:spPr bwMode="auto">
            <a:xfrm>
              <a:off x="3638" y="2669"/>
              <a:ext cx="22" cy="125"/>
            </a:xfrm>
            <a:custGeom>
              <a:avLst/>
              <a:gdLst>
                <a:gd name="T0" fmla="*/ 22 w 22"/>
                <a:gd name="T1" fmla="*/ 125 h 125"/>
                <a:gd name="T2" fmla="*/ 6 w 22"/>
                <a:gd name="T3" fmla="*/ 11 h 125"/>
                <a:gd name="T4" fmla="*/ 0 w 22"/>
                <a:gd name="T5" fmla="*/ 0 h 125"/>
                <a:gd name="T6" fmla="*/ 22 w 22"/>
                <a:gd name="T7" fmla="*/ 125 h 1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125">
                  <a:moveTo>
                    <a:pt x="22" y="125"/>
                  </a:moveTo>
                  <a:lnTo>
                    <a:pt x="6" y="11"/>
                  </a:lnTo>
                  <a:lnTo>
                    <a:pt x="0" y="0"/>
                  </a:lnTo>
                  <a:lnTo>
                    <a:pt x="22" y="12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2" name="Freeform 306"/>
            <p:cNvSpPr>
              <a:spLocks/>
            </p:cNvSpPr>
            <p:nvPr/>
          </p:nvSpPr>
          <p:spPr bwMode="auto">
            <a:xfrm>
              <a:off x="3644" y="2680"/>
              <a:ext cx="16" cy="114"/>
            </a:xfrm>
            <a:custGeom>
              <a:avLst/>
              <a:gdLst>
                <a:gd name="T0" fmla="*/ 16 w 16"/>
                <a:gd name="T1" fmla="*/ 103 h 114"/>
                <a:gd name="T2" fmla="*/ 0 w 16"/>
                <a:gd name="T3" fmla="*/ 0 h 114"/>
                <a:gd name="T4" fmla="*/ 16 w 16"/>
                <a:gd name="T5" fmla="*/ 114 h 114"/>
                <a:gd name="T6" fmla="*/ 16 w 16"/>
                <a:gd name="T7" fmla="*/ 10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14">
                  <a:moveTo>
                    <a:pt x="16" y="103"/>
                  </a:moveTo>
                  <a:lnTo>
                    <a:pt x="0" y="0"/>
                  </a:lnTo>
                  <a:lnTo>
                    <a:pt x="16" y="114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3" name="Freeform 307"/>
            <p:cNvSpPr>
              <a:spLocks/>
            </p:cNvSpPr>
            <p:nvPr/>
          </p:nvSpPr>
          <p:spPr bwMode="auto">
            <a:xfrm>
              <a:off x="3644" y="2680"/>
              <a:ext cx="16" cy="103"/>
            </a:xfrm>
            <a:custGeom>
              <a:avLst/>
              <a:gdLst>
                <a:gd name="T0" fmla="*/ 16 w 16"/>
                <a:gd name="T1" fmla="*/ 103 h 103"/>
                <a:gd name="T2" fmla="*/ 0 w 16"/>
                <a:gd name="T3" fmla="*/ 11 h 103"/>
                <a:gd name="T4" fmla="*/ 0 w 16"/>
                <a:gd name="T5" fmla="*/ 0 h 103"/>
                <a:gd name="T6" fmla="*/ 16 w 16"/>
                <a:gd name="T7" fmla="*/ 103 h 1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03">
                  <a:moveTo>
                    <a:pt x="16" y="103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4" name="Freeform 308"/>
            <p:cNvSpPr>
              <a:spLocks/>
            </p:cNvSpPr>
            <p:nvPr/>
          </p:nvSpPr>
          <p:spPr bwMode="auto">
            <a:xfrm>
              <a:off x="3644" y="2691"/>
              <a:ext cx="16" cy="92"/>
            </a:xfrm>
            <a:custGeom>
              <a:avLst/>
              <a:gdLst>
                <a:gd name="T0" fmla="*/ 16 w 16"/>
                <a:gd name="T1" fmla="*/ 81 h 92"/>
                <a:gd name="T2" fmla="*/ 0 w 16"/>
                <a:gd name="T3" fmla="*/ 0 h 92"/>
                <a:gd name="T4" fmla="*/ 16 w 16"/>
                <a:gd name="T5" fmla="*/ 92 h 92"/>
                <a:gd name="T6" fmla="*/ 16 w 16"/>
                <a:gd name="T7" fmla="*/ 81 h 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92">
                  <a:moveTo>
                    <a:pt x="16" y="81"/>
                  </a:moveTo>
                  <a:lnTo>
                    <a:pt x="0" y="0"/>
                  </a:lnTo>
                  <a:lnTo>
                    <a:pt x="16" y="92"/>
                  </a:lnTo>
                  <a:lnTo>
                    <a:pt x="16" y="8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5" name="Freeform 309"/>
            <p:cNvSpPr>
              <a:spLocks/>
            </p:cNvSpPr>
            <p:nvPr/>
          </p:nvSpPr>
          <p:spPr bwMode="auto">
            <a:xfrm>
              <a:off x="3644" y="2691"/>
              <a:ext cx="16" cy="81"/>
            </a:xfrm>
            <a:custGeom>
              <a:avLst/>
              <a:gdLst>
                <a:gd name="T0" fmla="*/ 16 w 16"/>
                <a:gd name="T1" fmla="*/ 81 h 81"/>
                <a:gd name="T2" fmla="*/ 5 w 16"/>
                <a:gd name="T3" fmla="*/ 11 h 81"/>
                <a:gd name="T4" fmla="*/ 0 w 16"/>
                <a:gd name="T5" fmla="*/ 0 h 81"/>
                <a:gd name="T6" fmla="*/ 16 w 16"/>
                <a:gd name="T7" fmla="*/ 81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81">
                  <a:moveTo>
                    <a:pt x="16" y="81"/>
                  </a:moveTo>
                  <a:lnTo>
                    <a:pt x="5" y="11"/>
                  </a:lnTo>
                  <a:lnTo>
                    <a:pt x="0" y="0"/>
                  </a:lnTo>
                  <a:lnTo>
                    <a:pt x="16" y="8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6" name="Freeform 310"/>
            <p:cNvSpPr>
              <a:spLocks/>
            </p:cNvSpPr>
            <p:nvPr/>
          </p:nvSpPr>
          <p:spPr bwMode="auto">
            <a:xfrm>
              <a:off x="3649" y="2702"/>
              <a:ext cx="11" cy="70"/>
            </a:xfrm>
            <a:custGeom>
              <a:avLst/>
              <a:gdLst>
                <a:gd name="T0" fmla="*/ 11 w 11"/>
                <a:gd name="T1" fmla="*/ 59 h 70"/>
                <a:gd name="T2" fmla="*/ 0 w 11"/>
                <a:gd name="T3" fmla="*/ 0 h 70"/>
                <a:gd name="T4" fmla="*/ 11 w 11"/>
                <a:gd name="T5" fmla="*/ 70 h 70"/>
                <a:gd name="T6" fmla="*/ 11 w 11"/>
                <a:gd name="T7" fmla="*/ 59 h 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70">
                  <a:moveTo>
                    <a:pt x="11" y="59"/>
                  </a:moveTo>
                  <a:lnTo>
                    <a:pt x="0" y="0"/>
                  </a:lnTo>
                  <a:lnTo>
                    <a:pt x="11" y="70"/>
                  </a:lnTo>
                  <a:lnTo>
                    <a:pt x="11" y="5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7" name="Freeform 311"/>
            <p:cNvSpPr>
              <a:spLocks/>
            </p:cNvSpPr>
            <p:nvPr/>
          </p:nvSpPr>
          <p:spPr bwMode="auto">
            <a:xfrm>
              <a:off x="3649" y="2702"/>
              <a:ext cx="11" cy="59"/>
            </a:xfrm>
            <a:custGeom>
              <a:avLst/>
              <a:gdLst>
                <a:gd name="T0" fmla="*/ 11 w 11"/>
                <a:gd name="T1" fmla="*/ 59 h 59"/>
                <a:gd name="T2" fmla="*/ 0 w 11"/>
                <a:gd name="T3" fmla="*/ 11 h 59"/>
                <a:gd name="T4" fmla="*/ 0 w 11"/>
                <a:gd name="T5" fmla="*/ 0 h 59"/>
                <a:gd name="T6" fmla="*/ 11 w 11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59">
                  <a:moveTo>
                    <a:pt x="11" y="59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1" y="5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8" name="Freeform 312"/>
            <p:cNvSpPr>
              <a:spLocks/>
            </p:cNvSpPr>
            <p:nvPr/>
          </p:nvSpPr>
          <p:spPr bwMode="auto">
            <a:xfrm>
              <a:off x="3649" y="2713"/>
              <a:ext cx="11" cy="48"/>
            </a:xfrm>
            <a:custGeom>
              <a:avLst/>
              <a:gdLst>
                <a:gd name="T0" fmla="*/ 6 w 11"/>
                <a:gd name="T1" fmla="*/ 37 h 48"/>
                <a:gd name="T2" fmla="*/ 0 w 11"/>
                <a:gd name="T3" fmla="*/ 0 h 48"/>
                <a:gd name="T4" fmla="*/ 11 w 11"/>
                <a:gd name="T5" fmla="*/ 48 h 48"/>
                <a:gd name="T6" fmla="*/ 6 w 11"/>
                <a:gd name="T7" fmla="*/ 37 h 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48">
                  <a:moveTo>
                    <a:pt x="6" y="37"/>
                  </a:moveTo>
                  <a:lnTo>
                    <a:pt x="0" y="0"/>
                  </a:lnTo>
                  <a:lnTo>
                    <a:pt x="11" y="48"/>
                  </a:lnTo>
                  <a:lnTo>
                    <a:pt x="6" y="3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9" name="Freeform 313"/>
            <p:cNvSpPr>
              <a:spLocks/>
            </p:cNvSpPr>
            <p:nvPr/>
          </p:nvSpPr>
          <p:spPr bwMode="auto">
            <a:xfrm>
              <a:off x="3649" y="2713"/>
              <a:ext cx="6" cy="37"/>
            </a:xfrm>
            <a:custGeom>
              <a:avLst/>
              <a:gdLst>
                <a:gd name="T0" fmla="*/ 6 w 6"/>
                <a:gd name="T1" fmla="*/ 37 h 37"/>
                <a:gd name="T2" fmla="*/ 0 w 6"/>
                <a:gd name="T3" fmla="*/ 5 h 37"/>
                <a:gd name="T4" fmla="*/ 0 w 6"/>
                <a:gd name="T5" fmla="*/ 0 h 37"/>
                <a:gd name="T6" fmla="*/ 6 w 6"/>
                <a:gd name="T7" fmla="*/ 37 h 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37">
                  <a:moveTo>
                    <a:pt x="6" y="37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6" y="3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0" name="Freeform 314"/>
            <p:cNvSpPr>
              <a:spLocks/>
            </p:cNvSpPr>
            <p:nvPr/>
          </p:nvSpPr>
          <p:spPr bwMode="auto">
            <a:xfrm>
              <a:off x="3649" y="2718"/>
              <a:ext cx="6" cy="32"/>
            </a:xfrm>
            <a:custGeom>
              <a:avLst/>
              <a:gdLst>
                <a:gd name="T0" fmla="*/ 6 w 6"/>
                <a:gd name="T1" fmla="*/ 22 h 32"/>
                <a:gd name="T2" fmla="*/ 0 w 6"/>
                <a:gd name="T3" fmla="*/ 0 h 32"/>
                <a:gd name="T4" fmla="*/ 6 w 6"/>
                <a:gd name="T5" fmla="*/ 32 h 32"/>
                <a:gd name="T6" fmla="*/ 6 w 6"/>
                <a:gd name="T7" fmla="*/ 22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32">
                  <a:moveTo>
                    <a:pt x="6" y="22"/>
                  </a:moveTo>
                  <a:lnTo>
                    <a:pt x="0" y="0"/>
                  </a:lnTo>
                  <a:lnTo>
                    <a:pt x="6" y="32"/>
                  </a:lnTo>
                  <a:lnTo>
                    <a:pt x="6" y="2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1" name="Freeform 315"/>
            <p:cNvSpPr>
              <a:spLocks/>
            </p:cNvSpPr>
            <p:nvPr/>
          </p:nvSpPr>
          <p:spPr bwMode="auto">
            <a:xfrm>
              <a:off x="3649" y="2718"/>
              <a:ext cx="6" cy="22"/>
            </a:xfrm>
            <a:custGeom>
              <a:avLst/>
              <a:gdLst>
                <a:gd name="T0" fmla="*/ 6 w 6"/>
                <a:gd name="T1" fmla="*/ 22 h 22"/>
                <a:gd name="T2" fmla="*/ 6 w 6"/>
                <a:gd name="T3" fmla="*/ 11 h 22"/>
                <a:gd name="T4" fmla="*/ 0 w 6"/>
                <a:gd name="T5" fmla="*/ 0 h 22"/>
                <a:gd name="T6" fmla="*/ 6 w 6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22">
                  <a:moveTo>
                    <a:pt x="6" y="22"/>
                  </a:moveTo>
                  <a:lnTo>
                    <a:pt x="6" y="11"/>
                  </a:lnTo>
                  <a:lnTo>
                    <a:pt x="0" y="0"/>
                  </a:lnTo>
                  <a:lnTo>
                    <a:pt x="6" y="2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2" name="Freeform 316"/>
            <p:cNvSpPr>
              <a:spLocks/>
            </p:cNvSpPr>
            <p:nvPr/>
          </p:nvSpPr>
          <p:spPr bwMode="auto">
            <a:xfrm>
              <a:off x="3072" y="2540"/>
              <a:ext cx="593" cy="399"/>
            </a:xfrm>
            <a:custGeom>
              <a:avLst/>
              <a:gdLst>
                <a:gd name="T0" fmla="*/ 0 w 593"/>
                <a:gd name="T1" fmla="*/ 302 h 399"/>
                <a:gd name="T2" fmla="*/ 507 w 593"/>
                <a:gd name="T3" fmla="*/ 0 h 399"/>
                <a:gd name="T4" fmla="*/ 512 w 593"/>
                <a:gd name="T5" fmla="*/ 5 h 399"/>
                <a:gd name="T6" fmla="*/ 518 w 593"/>
                <a:gd name="T7" fmla="*/ 16 h 399"/>
                <a:gd name="T8" fmla="*/ 523 w 593"/>
                <a:gd name="T9" fmla="*/ 27 h 399"/>
                <a:gd name="T10" fmla="*/ 529 w 593"/>
                <a:gd name="T11" fmla="*/ 32 h 399"/>
                <a:gd name="T12" fmla="*/ 534 w 593"/>
                <a:gd name="T13" fmla="*/ 43 h 399"/>
                <a:gd name="T14" fmla="*/ 534 w 593"/>
                <a:gd name="T15" fmla="*/ 54 h 399"/>
                <a:gd name="T16" fmla="*/ 539 w 593"/>
                <a:gd name="T17" fmla="*/ 65 h 399"/>
                <a:gd name="T18" fmla="*/ 545 w 593"/>
                <a:gd name="T19" fmla="*/ 70 h 399"/>
                <a:gd name="T20" fmla="*/ 550 w 593"/>
                <a:gd name="T21" fmla="*/ 81 h 399"/>
                <a:gd name="T22" fmla="*/ 556 w 593"/>
                <a:gd name="T23" fmla="*/ 92 h 399"/>
                <a:gd name="T24" fmla="*/ 556 w 593"/>
                <a:gd name="T25" fmla="*/ 102 h 399"/>
                <a:gd name="T26" fmla="*/ 561 w 593"/>
                <a:gd name="T27" fmla="*/ 108 h 399"/>
                <a:gd name="T28" fmla="*/ 561 w 593"/>
                <a:gd name="T29" fmla="*/ 119 h 399"/>
                <a:gd name="T30" fmla="*/ 566 w 593"/>
                <a:gd name="T31" fmla="*/ 129 h 399"/>
                <a:gd name="T32" fmla="*/ 572 w 593"/>
                <a:gd name="T33" fmla="*/ 140 h 399"/>
                <a:gd name="T34" fmla="*/ 572 w 593"/>
                <a:gd name="T35" fmla="*/ 151 h 399"/>
                <a:gd name="T36" fmla="*/ 577 w 593"/>
                <a:gd name="T37" fmla="*/ 162 h 399"/>
                <a:gd name="T38" fmla="*/ 577 w 593"/>
                <a:gd name="T39" fmla="*/ 173 h 399"/>
                <a:gd name="T40" fmla="*/ 577 w 593"/>
                <a:gd name="T41" fmla="*/ 178 h 399"/>
                <a:gd name="T42" fmla="*/ 583 w 593"/>
                <a:gd name="T43" fmla="*/ 189 h 399"/>
                <a:gd name="T44" fmla="*/ 583 w 593"/>
                <a:gd name="T45" fmla="*/ 200 h 399"/>
                <a:gd name="T46" fmla="*/ 583 w 593"/>
                <a:gd name="T47" fmla="*/ 210 h 399"/>
                <a:gd name="T48" fmla="*/ 588 w 593"/>
                <a:gd name="T49" fmla="*/ 221 h 399"/>
                <a:gd name="T50" fmla="*/ 588 w 593"/>
                <a:gd name="T51" fmla="*/ 232 h 399"/>
                <a:gd name="T52" fmla="*/ 588 w 593"/>
                <a:gd name="T53" fmla="*/ 243 h 399"/>
                <a:gd name="T54" fmla="*/ 588 w 593"/>
                <a:gd name="T55" fmla="*/ 254 h 399"/>
                <a:gd name="T56" fmla="*/ 593 w 593"/>
                <a:gd name="T57" fmla="*/ 264 h 399"/>
                <a:gd name="T58" fmla="*/ 593 w 593"/>
                <a:gd name="T59" fmla="*/ 275 h 399"/>
                <a:gd name="T60" fmla="*/ 593 w 593"/>
                <a:gd name="T61" fmla="*/ 286 h 399"/>
                <a:gd name="T62" fmla="*/ 593 w 593"/>
                <a:gd name="T63" fmla="*/ 291 h 399"/>
                <a:gd name="T64" fmla="*/ 593 w 593"/>
                <a:gd name="T65" fmla="*/ 302 h 399"/>
                <a:gd name="T66" fmla="*/ 593 w 593"/>
                <a:gd name="T67" fmla="*/ 313 h 399"/>
                <a:gd name="T68" fmla="*/ 593 w 593"/>
                <a:gd name="T69" fmla="*/ 324 h 399"/>
                <a:gd name="T70" fmla="*/ 593 w 593"/>
                <a:gd name="T71" fmla="*/ 335 h 399"/>
                <a:gd name="T72" fmla="*/ 593 w 593"/>
                <a:gd name="T73" fmla="*/ 345 h 399"/>
                <a:gd name="T74" fmla="*/ 588 w 593"/>
                <a:gd name="T75" fmla="*/ 356 h 399"/>
                <a:gd name="T76" fmla="*/ 588 w 593"/>
                <a:gd name="T77" fmla="*/ 367 h 399"/>
                <a:gd name="T78" fmla="*/ 588 w 593"/>
                <a:gd name="T79" fmla="*/ 378 h 399"/>
                <a:gd name="T80" fmla="*/ 588 w 593"/>
                <a:gd name="T81" fmla="*/ 389 h 399"/>
                <a:gd name="T82" fmla="*/ 583 w 593"/>
                <a:gd name="T83" fmla="*/ 399 h 399"/>
                <a:gd name="T84" fmla="*/ 0 w 593"/>
                <a:gd name="T85" fmla="*/ 302 h 39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93" h="399">
                  <a:moveTo>
                    <a:pt x="0" y="302"/>
                  </a:moveTo>
                  <a:lnTo>
                    <a:pt x="507" y="0"/>
                  </a:lnTo>
                  <a:lnTo>
                    <a:pt x="512" y="5"/>
                  </a:lnTo>
                  <a:lnTo>
                    <a:pt x="518" y="16"/>
                  </a:lnTo>
                  <a:lnTo>
                    <a:pt x="523" y="27"/>
                  </a:lnTo>
                  <a:lnTo>
                    <a:pt x="529" y="32"/>
                  </a:lnTo>
                  <a:lnTo>
                    <a:pt x="534" y="43"/>
                  </a:lnTo>
                  <a:lnTo>
                    <a:pt x="534" y="54"/>
                  </a:lnTo>
                  <a:lnTo>
                    <a:pt x="539" y="65"/>
                  </a:lnTo>
                  <a:lnTo>
                    <a:pt x="545" y="70"/>
                  </a:lnTo>
                  <a:lnTo>
                    <a:pt x="550" y="81"/>
                  </a:lnTo>
                  <a:lnTo>
                    <a:pt x="556" y="92"/>
                  </a:lnTo>
                  <a:lnTo>
                    <a:pt x="556" y="102"/>
                  </a:lnTo>
                  <a:lnTo>
                    <a:pt x="561" y="108"/>
                  </a:lnTo>
                  <a:lnTo>
                    <a:pt x="561" y="119"/>
                  </a:lnTo>
                  <a:lnTo>
                    <a:pt x="566" y="129"/>
                  </a:lnTo>
                  <a:lnTo>
                    <a:pt x="572" y="140"/>
                  </a:lnTo>
                  <a:lnTo>
                    <a:pt x="572" y="151"/>
                  </a:lnTo>
                  <a:lnTo>
                    <a:pt x="577" y="162"/>
                  </a:lnTo>
                  <a:lnTo>
                    <a:pt x="577" y="173"/>
                  </a:lnTo>
                  <a:lnTo>
                    <a:pt x="577" y="178"/>
                  </a:lnTo>
                  <a:lnTo>
                    <a:pt x="583" y="189"/>
                  </a:lnTo>
                  <a:lnTo>
                    <a:pt x="583" y="200"/>
                  </a:lnTo>
                  <a:lnTo>
                    <a:pt x="583" y="210"/>
                  </a:lnTo>
                  <a:lnTo>
                    <a:pt x="588" y="221"/>
                  </a:lnTo>
                  <a:lnTo>
                    <a:pt x="588" y="232"/>
                  </a:lnTo>
                  <a:lnTo>
                    <a:pt x="588" y="243"/>
                  </a:lnTo>
                  <a:lnTo>
                    <a:pt x="588" y="254"/>
                  </a:lnTo>
                  <a:lnTo>
                    <a:pt x="593" y="264"/>
                  </a:lnTo>
                  <a:lnTo>
                    <a:pt x="593" y="275"/>
                  </a:lnTo>
                  <a:lnTo>
                    <a:pt x="593" y="286"/>
                  </a:lnTo>
                  <a:lnTo>
                    <a:pt x="593" y="291"/>
                  </a:lnTo>
                  <a:lnTo>
                    <a:pt x="593" y="302"/>
                  </a:lnTo>
                  <a:lnTo>
                    <a:pt x="593" y="313"/>
                  </a:lnTo>
                  <a:lnTo>
                    <a:pt x="593" y="324"/>
                  </a:lnTo>
                  <a:lnTo>
                    <a:pt x="593" y="335"/>
                  </a:lnTo>
                  <a:lnTo>
                    <a:pt x="593" y="345"/>
                  </a:lnTo>
                  <a:lnTo>
                    <a:pt x="588" y="356"/>
                  </a:lnTo>
                  <a:lnTo>
                    <a:pt x="588" y="367"/>
                  </a:lnTo>
                  <a:lnTo>
                    <a:pt x="588" y="378"/>
                  </a:lnTo>
                  <a:lnTo>
                    <a:pt x="588" y="389"/>
                  </a:lnTo>
                  <a:lnTo>
                    <a:pt x="583" y="399"/>
                  </a:lnTo>
                  <a:lnTo>
                    <a:pt x="0" y="30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3" name="Freeform 317"/>
            <p:cNvSpPr>
              <a:spLocks/>
            </p:cNvSpPr>
            <p:nvPr/>
          </p:nvSpPr>
          <p:spPr bwMode="auto">
            <a:xfrm>
              <a:off x="3072" y="2254"/>
              <a:ext cx="507" cy="588"/>
            </a:xfrm>
            <a:custGeom>
              <a:avLst/>
              <a:gdLst>
                <a:gd name="T0" fmla="*/ 507 w 507"/>
                <a:gd name="T1" fmla="*/ 286 h 588"/>
                <a:gd name="T2" fmla="*/ 91 w 507"/>
                <a:gd name="T3" fmla="*/ 0 h 588"/>
                <a:gd name="T4" fmla="*/ 0 w 507"/>
                <a:gd name="T5" fmla="*/ 588 h 588"/>
                <a:gd name="T6" fmla="*/ 507 w 507"/>
                <a:gd name="T7" fmla="*/ 286 h 5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7" h="588">
                  <a:moveTo>
                    <a:pt x="507" y="286"/>
                  </a:moveTo>
                  <a:lnTo>
                    <a:pt x="91" y="0"/>
                  </a:lnTo>
                  <a:lnTo>
                    <a:pt x="0" y="588"/>
                  </a:lnTo>
                  <a:lnTo>
                    <a:pt x="507" y="28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4" name="Freeform 318"/>
            <p:cNvSpPr>
              <a:spLocks/>
            </p:cNvSpPr>
            <p:nvPr/>
          </p:nvSpPr>
          <p:spPr bwMode="auto">
            <a:xfrm>
              <a:off x="3163" y="2254"/>
              <a:ext cx="416" cy="286"/>
            </a:xfrm>
            <a:custGeom>
              <a:avLst/>
              <a:gdLst>
                <a:gd name="T0" fmla="*/ 416 w 416"/>
                <a:gd name="T1" fmla="*/ 286 h 286"/>
                <a:gd name="T2" fmla="*/ 11 w 416"/>
                <a:gd name="T3" fmla="*/ 5 h 286"/>
                <a:gd name="T4" fmla="*/ 0 w 416"/>
                <a:gd name="T5" fmla="*/ 0 h 286"/>
                <a:gd name="T6" fmla="*/ 416 w 416"/>
                <a:gd name="T7" fmla="*/ 286 h 2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6" h="286">
                  <a:moveTo>
                    <a:pt x="416" y="286"/>
                  </a:moveTo>
                  <a:lnTo>
                    <a:pt x="11" y="5"/>
                  </a:lnTo>
                  <a:lnTo>
                    <a:pt x="0" y="0"/>
                  </a:lnTo>
                  <a:lnTo>
                    <a:pt x="416" y="28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5" name="Freeform 319"/>
            <p:cNvSpPr>
              <a:spLocks/>
            </p:cNvSpPr>
            <p:nvPr/>
          </p:nvSpPr>
          <p:spPr bwMode="auto">
            <a:xfrm>
              <a:off x="3174" y="2259"/>
              <a:ext cx="405" cy="281"/>
            </a:xfrm>
            <a:custGeom>
              <a:avLst/>
              <a:gdLst>
                <a:gd name="T0" fmla="*/ 400 w 405"/>
                <a:gd name="T1" fmla="*/ 270 h 281"/>
                <a:gd name="T2" fmla="*/ 0 w 405"/>
                <a:gd name="T3" fmla="*/ 0 h 281"/>
                <a:gd name="T4" fmla="*/ 405 w 405"/>
                <a:gd name="T5" fmla="*/ 281 h 281"/>
                <a:gd name="T6" fmla="*/ 400 w 405"/>
                <a:gd name="T7" fmla="*/ 270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5" h="281">
                  <a:moveTo>
                    <a:pt x="400" y="270"/>
                  </a:moveTo>
                  <a:lnTo>
                    <a:pt x="0" y="0"/>
                  </a:lnTo>
                  <a:lnTo>
                    <a:pt x="405" y="281"/>
                  </a:lnTo>
                  <a:lnTo>
                    <a:pt x="400" y="27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6" name="Freeform 320"/>
            <p:cNvSpPr>
              <a:spLocks/>
            </p:cNvSpPr>
            <p:nvPr/>
          </p:nvSpPr>
          <p:spPr bwMode="auto">
            <a:xfrm>
              <a:off x="3174" y="2259"/>
              <a:ext cx="400" cy="270"/>
            </a:xfrm>
            <a:custGeom>
              <a:avLst/>
              <a:gdLst>
                <a:gd name="T0" fmla="*/ 400 w 400"/>
                <a:gd name="T1" fmla="*/ 270 h 270"/>
                <a:gd name="T2" fmla="*/ 11 w 400"/>
                <a:gd name="T3" fmla="*/ 0 h 270"/>
                <a:gd name="T4" fmla="*/ 0 w 400"/>
                <a:gd name="T5" fmla="*/ 0 h 270"/>
                <a:gd name="T6" fmla="*/ 400 w 400"/>
                <a:gd name="T7" fmla="*/ 270 h 2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0" h="270">
                  <a:moveTo>
                    <a:pt x="400" y="27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400" y="27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7" name="Freeform 321"/>
            <p:cNvSpPr>
              <a:spLocks/>
            </p:cNvSpPr>
            <p:nvPr/>
          </p:nvSpPr>
          <p:spPr bwMode="auto">
            <a:xfrm>
              <a:off x="3185" y="2259"/>
              <a:ext cx="389" cy="270"/>
            </a:xfrm>
            <a:custGeom>
              <a:avLst/>
              <a:gdLst>
                <a:gd name="T0" fmla="*/ 383 w 389"/>
                <a:gd name="T1" fmla="*/ 259 h 270"/>
                <a:gd name="T2" fmla="*/ 0 w 389"/>
                <a:gd name="T3" fmla="*/ 0 h 270"/>
                <a:gd name="T4" fmla="*/ 389 w 389"/>
                <a:gd name="T5" fmla="*/ 270 h 270"/>
                <a:gd name="T6" fmla="*/ 383 w 389"/>
                <a:gd name="T7" fmla="*/ 259 h 2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9" h="270">
                  <a:moveTo>
                    <a:pt x="383" y="259"/>
                  </a:moveTo>
                  <a:lnTo>
                    <a:pt x="0" y="0"/>
                  </a:lnTo>
                  <a:lnTo>
                    <a:pt x="389" y="270"/>
                  </a:lnTo>
                  <a:lnTo>
                    <a:pt x="383" y="259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8" name="Freeform 322"/>
            <p:cNvSpPr>
              <a:spLocks/>
            </p:cNvSpPr>
            <p:nvPr/>
          </p:nvSpPr>
          <p:spPr bwMode="auto">
            <a:xfrm>
              <a:off x="3185" y="2259"/>
              <a:ext cx="383" cy="259"/>
            </a:xfrm>
            <a:custGeom>
              <a:avLst/>
              <a:gdLst>
                <a:gd name="T0" fmla="*/ 383 w 383"/>
                <a:gd name="T1" fmla="*/ 259 h 259"/>
                <a:gd name="T2" fmla="*/ 5 w 383"/>
                <a:gd name="T3" fmla="*/ 5 h 259"/>
                <a:gd name="T4" fmla="*/ 0 w 383"/>
                <a:gd name="T5" fmla="*/ 0 h 259"/>
                <a:gd name="T6" fmla="*/ 383 w 383"/>
                <a:gd name="T7" fmla="*/ 259 h 2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3" h="259">
                  <a:moveTo>
                    <a:pt x="383" y="259"/>
                  </a:moveTo>
                  <a:lnTo>
                    <a:pt x="5" y="5"/>
                  </a:lnTo>
                  <a:lnTo>
                    <a:pt x="0" y="0"/>
                  </a:lnTo>
                  <a:lnTo>
                    <a:pt x="383" y="259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9" name="Freeform 323"/>
            <p:cNvSpPr>
              <a:spLocks/>
            </p:cNvSpPr>
            <p:nvPr/>
          </p:nvSpPr>
          <p:spPr bwMode="auto">
            <a:xfrm>
              <a:off x="3190" y="2264"/>
              <a:ext cx="378" cy="254"/>
            </a:xfrm>
            <a:custGeom>
              <a:avLst/>
              <a:gdLst>
                <a:gd name="T0" fmla="*/ 373 w 378"/>
                <a:gd name="T1" fmla="*/ 249 h 254"/>
                <a:gd name="T2" fmla="*/ 0 w 378"/>
                <a:gd name="T3" fmla="*/ 0 h 254"/>
                <a:gd name="T4" fmla="*/ 378 w 378"/>
                <a:gd name="T5" fmla="*/ 254 h 254"/>
                <a:gd name="T6" fmla="*/ 373 w 378"/>
                <a:gd name="T7" fmla="*/ 249 h 2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8" h="254">
                  <a:moveTo>
                    <a:pt x="373" y="249"/>
                  </a:moveTo>
                  <a:lnTo>
                    <a:pt x="0" y="0"/>
                  </a:lnTo>
                  <a:lnTo>
                    <a:pt x="378" y="254"/>
                  </a:lnTo>
                  <a:lnTo>
                    <a:pt x="373" y="249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0" name="Freeform 324"/>
            <p:cNvSpPr>
              <a:spLocks/>
            </p:cNvSpPr>
            <p:nvPr/>
          </p:nvSpPr>
          <p:spPr bwMode="auto">
            <a:xfrm>
              <a:off x="3190" y="2264"/>
              <a:ext cx="373" cy="249"/>
            </a:xfrm>
            <a:custGeom>
              <a:avLst/>
              <a:gdLst>
                <a:gd name="T0" fmla="*/ 373 w 373"/>
                <a:gd name="T1" fmla="*/ 249 h 249"/>
                <a:gd name="T2" fmla="*/ 11 w 373"/>
                <a:gd name="T3" fmla="*/ 0 h 249"/>
                <a:gd name="T4" fmla="*/ 0 w 373"/>
                <a:gd name="T5" fmla="*/ 0 h 249"/>
                <a:gd name="T6" fmla="*/ 373 w 373"/>
                <a:gd name="T7" fmla="*/ 249 h 2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3" h="249">
                  <a:moveTo>
                    <a:pt x="373" y="24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373" y="249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1" name="Freeform 325"/>
            <p:cNvSpPr>
              <a:spLocks/>
            </p:cNvSpPr>
            <p:nvPr/>
          </p:nvSpPr>
          <p:spPr bwMode="auto">
            <a:xfrm>
              <a:off x="3201" y="2264"/>
              <a:ext cx="362" cy="249"/>
            </a:xfrm>
            <a:custGeom>
              <a:avLst/>
              <a:gdLst>
                <a:gd name="T0" fmla="*/ 356 w 362"/>
                <a:gd name="T1" fmla="*/ 238 h 249"/>
                <a:gd name="T2" fmla="*/ 0 w 362"/>
                <a:gd name="T3" fmla="*/ 0 h 249"/>
                <a:gd name="T4" fmla="*/ 362 w 362"/>
                <a:gd name="T5" fmla="*/ 249 h 249"/>
                <a:gd name="T6" fmla="*/ 356 w 362"/>
                <a:gd name="T7" fmla="*/ 238 h 2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2" h="249">
                  <a:moveTo>
                    <a:pt x="356" y="238"/>
                  </a:moveTo>
                  <a:lnTo>
                    <a:pt x="0" y="0"/>
                  </a:lnTo>
                  <a:lnTo>
                    <a:pt x="362" y="249"/>
                  </a:lnTo>
                  <a:lnTo>
                    <a:pt x="356" y="23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2" name="Freeform 326"/>
            <p:cNvSpPr>
              <a:spLocks/>
            </p:cNvSpPr>
            <p:nvPr/>
          </p:nvSpPr>
          <p:spPr bwMode="auto">
            <a:xfrm>
              <a:off x="3201" y="2264"/>
              <a:ext cx="356" cy="238"/>
            </a:xfrm>
            <a:custGeom>
              <a:avLst/>
              <a:gdLst>
                <a:gd name="T0" fmla="*/ 356 w 356"/>
                <a:gd name="T1" fmla="*/ 238 h 238"/>
                <a:gd name="T2" fmla="*/ 11 w 356"/>
                <a:gd name="T3" fmla="*/ 0 h 238"/>
                <a:gd name="T4" fmla="*/ 0 w 356"/>
                <a:gd name="T5" fmla="*/ 0 h 238"/>
                <a:gd name="T6" fmla="*/ 356 w 356"/>
                <a:gd name="T7" fmla="*/ 238 h 2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6" h="238">
                  <a:moveTo>
                    <a:pt x="356" y="238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356" y="23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3" name="Freeform 327"/>
            <p:cNvSpPr>
              <a:spLocks/>
            </p:cNvSpPr>
            <p:nvPr/>
          </p:nvSpPr>
          <p:spPr bwMode="auto">
            <a:xfrm>
              <a:off x="3212" y="2264"/>
              <a:ext cx="345" cy="238"/>
            </a:xfrm>
            <a:custGeom>
              <a:avLst/>
              <a:gdLst>
                <a:gd name="T0" fmla="*/ 340 w 345"/>
                <a:gd name="T1" fmla="*/ 233 h 238"/>
                <a:gd name="T2" fmla="*/ 0 w 345"/>
                <a:gd name="T3" fmla="*/ 0 h 238"/>
                <a:gd name="T4" fmla="*/ 345 w 345"/>
                <a:gd name="T5" fmla="*/ 238 h 238"/>
                <a:gd name="T6" fmla="*/ 340 w 345"/>
                <a:gd name="T7" fmla="*/ 233 h 2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45" h="238">
                  <a:moveTo>
                    <a:pt x="340" y="233"/>
                  </a:moveTo>
                  <a:lnTo>
                    <a:pt x="0" y="0"/>
                  </a:lnTo>
                  <a:lnTo>
                    <a:pt x="345" y="238"/>
                  </a:lnTo>
                  <a:lnTo>
                    <a:pt x="340" y="233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4" name="Freeform 328"/>
            <p:cNvSpPr>
              <a:spLocks/>
            </p:cNvSpPr>
            <p:nvPr/>
          </p:nvSpPr>
          <p:spPr bwMode="auto">
            <a:xfrm>
              <a:off x="3212" y="2264"/>
              <a:ext cx="340" cy="233"/>
            </a:xfrm>
            <a:custGeom>
              <a:avLst/>
              <a:gdLst>
                <a:gd name="T0" fmla="*/ 340 w 340"/>
                <a:gd name="T1" fmla="*/ 233 h 233"/>
                <a:gd name="T2" fmla="*/ 11 w 340"/>
                <a:gd name="T3" fmla="*/ 6 h 233"/>
                <a:gd name="T4" fmla="*/ 0 w 340"/>
                <a:gd name="T5" fmla="*/ 0 h 233"/>
                <a:gd name="T6" fmla="*/ 340 w 340"/>
                <a:gd name="T7" fmla="*/ 233 h 2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40" h="233">
                  <a:moveTo>
                    <a:pt x="340" y="233"/>
                  </a:moveTo>
                  <a:lnTo>
                    <a:pt x="11" y="6"/>
                  </a:lnTo>
                  <a:lnTo>
                    <a:pt x="0" y="0"/>
                  </a:lnTo>
                  <a:lnTo>
                    <a:pt x="340" y="233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5" name="Freeform 329"/>
            <p:cNvSpPr>
              <a:spLocks/>
            </p:cNvSpPr>
            <p:nvPr/>
          </p:nvSpPr>
          <p:spPr bwMode="auto">
            <a:xfrm>
              <a:off x="3223" y="2270"/>
              <a:ext cx="329" cy="227"/>
            </a:xfrm>
            <a:custGeom>
              <a:avLst/>
              <a:gdLst>
                <a:gd name="T0" fmla="*/ 324 w 329"/>
                <a:gd name="T1" fmla="*/ 216 h 227"/>
                <a:gd name="T2" fmla="*/ 0 w 329"/>
                <a:gd name="T3" fmla="*/ 0 h 227"/>
                <a:gd name="T4" fmla="*/ 329 w 329"/>
                <a:gd name="T5" fmla="*/ 227 h 227"/>
                <a:gd name="T6" fmla="*/ 324 w 329"/>
                <a:gd name="T7" fmla="*/ 216 h 2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9" h="227">
                  <a:moveTo>
                    <a:pt x="324" y="216"/>
                  </a:moveTo>
                  <a:lnTo>
                    <a:pt x="0" y="0"/>
                  </a:lnTo>
                  <a:lnTo>
                    <a:pt x="329" y="227"/>
                  </a:lnTo>
                  <a:lnTo>
                    <a:pt x="324" y="21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6" name="Freeform 330"/>
            <p:cNvSpPr>
              <a:spLocks/>
            </p:cNvSpPr>
            <p:nvPr/>
          </p:nvSpPr>
          <p:spPr bwMode="auto">
            <a:xfrm>
              <a:off x="3223" y="2270"/>
              <a:ext cx="324" cy="216"/>
            </a:xfrm>
            <a:custGeom>
              <a:avLst/>
              <a:gdLst>
                <a:gd name="T0" fmla="*/ 324 w 324"/>
                <a:gd name="T1" fmla="*/ 216 h 216"/>
                <a:gd name="T2" fmla="*/ 10 w 324"/>
                <a:gd name="T3" fmla="*/ 0 h 216"/>
                <a:gd name="T4" fmla="*/ 0 w 324"/>
                <a:gd name="T5" fmla="*/ 0 h 216"/>
                <a:gd name="T6" fmla="*/ 324 w 324"/>
                <a:gd name="T7" fmla="*/ 216 h 2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4" h="216">
                  <a:moveTo>
                    <a:pt x="324" y="216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324" y="216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7" name="Freeform 331"/>
            <p:cNvSpPr>
              <a:spLocks/>
            </p:cNvSpPr>
            <p:nvPr/>
          </p:nvSpPr>
          <p:spPr bwMode="auto">
            <a:xfrm>
              <a:off x="3233" y="2270"/>
              <a:ext cx="314" cy="216"/>
            </a:xfrm>
            <a:custGeom>
              <a:avLst/>
              <a:gdLst>
                <a:gd name="T0" fmla="*/ 303 w 314"/>
                <a:gd name="T1" fmla="*/ 205 h 216"/>
                <a:gd name="T2" fmla="*/ 0 w 314"/>
                <a:gd name="T3" fmla="*/ 0 h 216"/>
                <a:gd name="T4" fmla="*/ 314 w 314"/>
                <a:gd name="T5" fmla="*/ 216 h 216"/>
                <a:gd name="T6" fmla="*/ 303 w 314"/>
                <a:gd name="T7" fmla="*/ 205 h 2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4" h="216">
                  <a:moveTo>
                    <a:pt x="303" y="205"/>
                  </a:moveTo>
                  <a:lnTo>
                    <a:pt x="0" y="0"/>
                  </a:lnTo>
                  <a:lnTo>
                    <a:pt x="314" y="216"/>
                  </a:lnTo>
                  <a:lnTo>
                    <a:pt x="303" y="205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8" name="Freeform 332"/>
            <p:cNvSpPr>
              <a:spLocks/>
            </p:cNvSpPr>
            <p:nvPr/>
          </p:nvSpPr>
          <p:spPr bwMode="auto">
            <a:xfrm>
              <a:off x="3233" y="2270"/>
              <a:ext cx="303" cy="205"/>
            </a:xfrm>
            <a:custGeom>
              <a:avLst/>
              <a:gdLst>
                <a:gd name="T0" fmla="*/ 303 w 303"/>
                <a:gd name="T1" fmla="*/ 205 h 205"/>
                <a:gd name="T2" fmla="*/ 11 w 303"/>
                <a:gd name="T3" fmla="*/ 5 h 205"/>
                <a:gd name="T4" fmla="*/ 0 w 303"/>
                <a:gd name="T5" fmla="*/ 0 h 205"/>
                <a:gd name="T6" fmla="*/ 303 w 303"/>
                <a:gd name="T7" fmla="*/ 205 h 2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3" h="205">
                  <a:moveTo>
                    <a:pt x="303" y="205"/>
                  </a:moveTo>
                  <a:lnTo>
                    <a:pt x="11" y="5"/>
                  </a:lnTo>
                  <a:lnTo>
                    <a:pt x="0" y="0"/>
                  </a:lnTo>
                  <a:lnTo>
                    <a:pt x="303" y="205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9" name="Freeform 333"/>
            <p:cNvSpPr>
              <a:spLocks/>
            </p:cNvSpPr>
            <p:nvPr/>
          </p:nvSpPr>
          <p:spPr bwMode="auto">
            <a:xfrm>
              <a:off x="3244" y="2275"/>
              <a:ext cx="292" cy="200"/>
            </a:xfrm>
            <a:custGeom>
              <a:avLst/>
              <a:gdLst>
                <a:gd name="T0" fmla="*/ 286 w 292"/>
                <a:gd name="T1" fmla="*/ 195 h 200"/>
                <a:gd name="T2" fmla="*/ 0 w 292"/>
                <a:gd name="T3" fmla="*/ 0 h 200"/>
                <a:gd name="T4" fmla="*/ 292 w 292"/>
                <a:gd name="T5" fmla="*/ 200 h 200"/>
                <a:gd name="T6" fmla="*/ 286 w 292"/>
                <a:gd name="T7" fmla="*/ 195 h 2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2" h="200">
                  <a:moveTo>
                    <a:pt x="286" y="195"/>
                  </a:moveTo>
                  <a:lnTo>
                    <a:pt x="0" y="0"/>
                  </a:lnTo>
                  <a:lnTo>
                    <a:pt x="292" y="200"/>
                  </a:lnTo>
                  <a:lnTo>
                    <a:pt x="286" y="195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0" name="Freeform 334"/>
            <p:cNvSpPr>
              <a:spLocks/>
            </p:cNvSpPr>
            <p:nvPr/>
          </p:nvSpPr>
          <p:spPr bwMode="auto">
            <a:xfrm>
              <a:off x="3244" y="2275"/>
              <a:ext cx="286" cy="195"/>
            </a:xfrm>
            <a:custGeom>
              <a:avLst/>
              <a:gdLst>
                <a:gd name="T0" fmla="*/ 286 w 286"/>
                <a:gd name="T1" fmla="*/ 195 h 195"/>
                <a:gd name="T2" fmla="*/ 11 w 286"/>
                <a:gd name="T3" fmla="*/ 6 h 195"/>
                <a:gd name="T4" fmla="*/ 0 w 286"/>
                <a:gd name="T5" fmla="*/ 0 h 195"/>
                <a:gd name="T6" fmla="*/ 286 w 286"/>
                <a:gd name="T7" fmla="*/ 195 h 1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6" h="195">
                  <a:moveTo>
                    <a:pt x="286" y="195"/>
                  </a:moveTo>
                  <a:lnTo>
                    <a:pt x="11" y="6"/>
                  </a:lnTo>
                  <a:lnTo>
                    <a:pt x="0" y="0"/>
                  </a:lnTo>
                  <a:lnTo>
                    <a:pt x="286" y="195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1" name="Freeform 335"/>
            <p:cNvSpPr>
              <a:spLocks/>
            </p:cNvSpPr>
            <p:nvPr/>
          </p:nvSpPr>
          <p:spPr bwMode="auto">
            <a:xfrm>
              <a:off x="3255" y="2281"/>
              <a:ext cx="275" cy="189"/>
            </a:xfrm>
            <a:custGeom>
              <a:avLst/>
              <a:gdLst>
                <a:gd name="T0" fmla="*/ 270 w 275"/>
                <a:gd name="T1" fmla="*/ 183 h 189"/>
                <a:gd name="T2" fmla="*/ 0 w 275"/>
                <a:gd name="T3" fmla="*/ 0 h 189"/>
                <a:gd name="T4" fmla="*/ 275 w 275"/>
                <a:gd name="T5" fmla="*/ 189 h 189"/>
                <a:gd name="T6" fmla="*/ 270 w 275"/>
                <a:gd name="T7" fmla="*/ 183 h 18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5" h="189">
                  <a:moveTo>
                    <a:pt x="270" y="183"/>
                  </a:moveTo>
                  <a:lnTo>
                    <a:pt x="0" y="0"/>
                  </a:lnTo>
                  <a:lnTo>
                    <a:pt x="275" y="189"/>
                  </a:lnTo>
                  <a:lnTo>
                    <a:pt x="270" y="183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2" name="Freeform 336"/>
            <p:cNvSpPr>
              <a:spLocks/>
            </p:cNvSpPr>
            <p:nvPr/>
          </p:nvSpPr>
          <p:spPr bwMode="auto">
            <a:xfrm>
              <a:off x="3255" y="2281"/>
              <a:ext cx="270" cy="183"/>
            </a:xfrm>
            <a:custGeom>
              <a:avLst/>
              <a:gdLst>
                <a:gd name="T0" fmla="*/ 270 w 270"/>
                <a:gd name="T1" fmla="*/ 183 h 183"/>
                <a:gd name="T2" fmla="*/ 5 w 270"/>
                <a:gd name="T3" fmla="*/ 0 h 183"/>
                <a:gd name="T4" fmla="*/ 0 w 270"/>
                <a:gd name="T5" fmla="*/ 0 h 183"/>
                <a:gd name="T6" fmla="*/ 270 w 270"/>
                <a:gd name="T7" fmla="*/ 183 h 1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0" h="183">
                  <a:moveTo>
                    <a:pt x="270" y="183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270" y="183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3" name="Freeform 337"/>
            <p:cNvSpPr>
              <a:spLocks/>
            </p:cNvSpPr>
            <p:nvPr/>
          </p:nvSpPr>
          <p:spPr bwMode="auto">
            <a:xfrm>
              <a:off x="3260" y="2281"/>
              <a:ext cx="265" cy="183"/>
            </a:xfrm>
            <a:custGeom>
              <a:avLst/>
              <a:gdLst>
                <a:gd name="T0" fmla="*/ 260 w 265"/>
                <a:gd name="T1" fmla="*/ 172 h 183"/>
                <a:gd name="T2" fmla="*/ 0 w 265"/>
                <a:gd name="T3" fmla="*/ 0 h 183"/>
                <a:gd name="T4" fmla="*/ 265 w 265"/>
                <a:gd name="T5" fmla="*/ 183 h 183"/>
                <a:gd name="T6" fmla="*/ 260 w 265"/>
                <a:gd name="T7" fmla="*/ 172 h 1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5" h="183">
                  <a:moveTo>
                    <a:pt x="260" y="172"/>
                  </a:moveTo>
                  <a:lnTo>
                    <a:pt x="0" y="0"/>
                  </a:lnTo>
                  <a:lnTo>
                    <a:pt x="265" y="183"/>
                  </a:lnTo>
                  <a:lnTo>
                    <a:pt x="260" y="17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4" name="Freeform 338"/>
            <p:cNvSpPr>
              <a:spLocks/>
            </p:cNvSpPr>
            <p:nvPr/>
          </p:nvSpPr>
          <p:spPr bwMode="auto">
            <a:xfrm>
              <a:off x="3260" y="2281"/>
              <a:ext cx="260" cy="172"/>
            </a:xfrm>
            <a:custGeom>
              <a:avLst/>
              <a:gdLst>
                <a:gd name="T0" fmla="*/ 260 w 260"/>
                <a:gd name="T1" fmla="*/ 172 h 172"/>
                <a:gd name="T2" fmla="*/ 11 w 260"/>
                <a:gd name="T3" fmla="*/ 5 h 172"/>
                <a:gd name="T4" fmla="*/ 0 w 260"/>
                <a:gd name="T5" fmla="*/ 0 h 172"/>
                <a:gd name="T6" fmla="*/ 260 w 260"/>
                <a:gd name="T7" fmla="*/ 172 h 1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0" h="172">
                  <a:moveTo>
                    <a:pt x="260" y="172"/>
                  </a:moveTo>
                  <a:lnTo>
                    <a:pt x="11" y="5"/>
                  </a:lnTo>
                  <a:lnTo>
                    <a:pt x="0" y="0"/>
                  </a:lnTo>
                  <a:lnTo>
                    <a:pt x="260" y="17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5" name="Freeform 339"/>
            <p:cNvSpPr>
              <a:spLocks/>
            </p:cNvSpPr>
            <p:nvPr/>
          </p:nvSpPr>
          <p:spPr bwMode="auto">
            <a:xfrm>
              <a:off x="3271" y="2286"/>
              <a:ext cx="249" cy="167"/>
            </a:xfrm>
            <a:custGeom>
              <a:avLst/>
              <a:gdLst>
                <a:gd name="T0" fmla="*/ 238 w 249"/>
                <a:gd name="T1" fmla="*/ 162 h 167"/>
                <a:gd name="T2" fmla="*/ 0 w 249"/>
                <a:gd name="T3" fmla="*/ 0 h 167"/>
                <a:gd name="T4" fmla="*/ 249 w 249"/>
                <a:gd name="T5" fmla="*/ 167 h 167"/>
                <a:gd name="T6" fmla="*/ 238 w 249"/>
                <a:gd name="T7" fmla="*/ 162 h 16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9" h="167">
                  <a:moveTo>
                    <a:pt x="238" y="162"/>
                  </a:moveTo>
                  <a:lnTo>
                    <a:pt x="0" y="0"/>
                  </a:lnTo>
                  <a:lnTo>
                    <a:pt x="249" y="167"/>
                  </a:lnTo>
                  <a:lnTo>
                    <a:pt x="238" y="16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6" name="Freeform 340"/>
            <p:cNvSpPr>
              <a:spLocks/>
            </p:cNvSpPr>
            <p:nvPr/>
          </p:nvSpPr>
          <p:spPr bwMode="auto">
            <a:xfrm>
              <a:off x="3271" y="2286"/>
              <a:ext cx="238" cy="162"/>
            </a:xfrm>
            <a:custGeom>
              <a:avLst/>
              <a:gdLst>
                <a:gd name="T0" fmla="*/ 238 w 238"/>
                <a:gd name="T1" fmla="*/ 162 h 162"/>
                <a:gd name="T2" fmla="*/ 11 w 238"/>
                <a:gd name="T3" fmla="*/ 0 h 162"/>
                <a:gd name="T4" fmla="*/ 0 w 238"/>
                <a:gd name="T5" fmla="*/ 0 h 162"/>
                <a:gd name="T6" fmla="*/ 238 w 238"/>
                <a:gd name="T7" fmla="*/ 162 h 1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8" h="162">
                  <a:moveTo>
                    <a:pt x="238" y="16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238" y="16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7" name="Freeform 341"/>
            <p:cNvSpPr>
              <a:spLocks/>
            </p:cNvSpPr>
            <p:nvPr/>
          </p:nvSpPr>
          <p:spPr bwMode="auto">
            <a:xfrm>
              <a:off x="3282" y="2286"/>
              <a:ext cx="227" cy="162"/>
            </a:xfrm>
            <a:custGeom>
              <a:avLst/>
              <a:gdLst>
                <a:gd name="T0" fmla="*/ 221 w 227"/>
                <a:gd name="T1" fmla="*/ 151 h 162"/>
                <a:gd name="T2" fmla="*/ 0 w 227"/>
                <a:gd name="T3" fmla="*/ 0 h 162"/>
                <a:gd name="T4" fmla="*/ 227 w 227"/>
                <a:gd name="T5" fmla="*/ 162 h 162"/>
                <a:gd name="T6" fmla="*/ 221 w 227"/>
                <a:gd name="T7" fmla="*/ 151 h 1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7" h="162">
                  <a:moveTo>
                    <a:pt x="221" y="151"/>
                  </a:moveTo>
                  <a:lnTo>
                    <a:pt x="0" y="0"/>
                  </a:lnTo>
                  <a:lnTo>
                    <a:pt x="227" y="162"/>
                  </a:lnTo>
                  <a:lnTo>
                    <a:pt x="221" y="15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8" name="Freeform 342"/>
            <p:cNvSpPr>
              <a:spLocks/>
            </p:cNvSpPr>
            <p:nvPr/>
          </p:nvSpPr>
          <p:spPr bwMode="auto">
            <a:xfrm>
              <a:off x="3282" y="2286"/>
              <a:ext cx="221" cy="151"/>
            </a:xfrm>
            <a:custGeom>
              <a:avLst/>
              <a:gdLst>
                <a:gd name="T0" fmla="*/ 221 w 221"/>
                <a:gd name="T1" fmla="*/ 151 h 151"/>
                <a:gd name="T2" fmla="*/ 11 w 221"/>
                <a:gd name="T3" fmla="*/ 5 h 151"/>
                <a:gd name="T4" fmla="*/ 0 w 221"/>
                <a:gd name="T5" fmla="*/ 0 h 151"/>
                <a:gd name="T6" fmla="*/ 221 w 221"/>
                <a:gd name="T7" fmla="*/ 151 h 1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1" h="151">
                  <a:moveTo>
                    <a:pt x="221" y="151"/>
                  </a:moveTo>
                  <a:lnTo>
                    <a:pt x="11" y="5"/>
                  </a:lnTo>
                  <a:lnTo>
                    <a:pt x="0" y="0"/>
                  </a:lnTo>
                  <a:lnTo>
                    <a:pt x="221" y="15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9" name="Freeform 343"/>
            <p:cNvSpPr>
              <a:spLocks/>
            </p:cNvSpPr>
            <p:nvPr/>
          </p:nvSpPr>
          <p:spPr bwMode="auto">
            <a:xfrm>
              <a:off x="3293" y="2291"/>
              <a:ext cx="210" cy="146"/>
            </a:xfrm>
            <a:custGeom>
              <a:avLst/>
              <a:gdLst>
                <a:gd name="T0" fmla="*/ 205 w 210"/>
                <a:gd name="T1" fmla="*/ 141 h 146"/>
                <a:gd name="T2" fmla="*/ 0 w 210"/>
                <a:gd name="T3" fmla="*/ 0 h 146"/>
                <a:gd name="T4" fmla="*/ 210 w 210"/>
                <a:gd name="T5" fmla="*/ 146 h 146"/>
                <a:gd name="T6" fmla="*/ 205 w 210"/>
                <a:gd name="T7" fmla="*/ 141 h 1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0" h="146">
                  <a:moveTo>
                    <a:pt x="205" y="141"/>
                  </a:moveTo>
                  <a:lnTo>
                    <a:pt x="0" y="0"/>
                  </a:lnTo>
                  <a:lnTo>
                    <a:pt x="210" y="146"/>
                  </a:lnTo>
                  <a:lnTo>
                    <a:pt x="205" y="14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0" name="Freeform 344"/>
            <p:cNvSpPr>
              <a:spLocks/>
            </p:cNvSpPr>
            <p:nvPr/>
          </p:nvSpPr>
          <p:spPr bwMode="auto">
            <a:xfrm>
              <a:off x="3293" y="2291"/>
              <a:ext cx="205" cy="141"/>
            </a:xfrm>
            <a:custGeom>
              <a:avLst/>
              <a:gdLst>
                <a:gd name="T0" fmla="*/ 205 w 205"/>
                <a:gd name="T1" fmla="*/ 141 h 141"/>
                <a:gd name="T2" fmla="*/ 11 w 205"/>
                <a:gd name="T3" fmla="*/ 6 h 141"/>
                <a:gd name="T4" fmla="*/ 0 w 205"/>
                <a:gd name="T5" fmla="*/ 0 h 141"/>
                <a:gd name="T6" fmla="*/ 205 w 205"/>
                <a:gd name="T7" fmla="*/ 141 h 1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5" h="141">
                  <a:moveTo>
                    <a:pt x="205" y="141"/>
                  </a:moveTo>
                  <a:lnTo>
                    <a:pt x="11" y="6"/>
                  </a:lnTo>
                  <a:lnTo>
                    <a:pt x="0" y="0"/>
                  </a:lnTo>
                  <a:lnTo>
                    <a:pt x="205" y="14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1" name="Freeform 345"/>
            <p:cNvSpPr>
              <a:spLocks/>
            </p:cNvSpPr>
            <p:nvPr/>
          </p:nvSpPr>
          <p:spPr bwMode="auto">
            <a:xfrm>
              <a:off x="3304" y="2297"/>
              <a:ext cx="194" cy="135"/>
            </a:xfrm>
            <a:custGeom>
              <a:avLst/>
              <a:gdLst>
                <a:gd name="T0" fmla="*/ 189 w 194"/>
                <a:gd name="T1" fmla="*/ 124 h 135"/>
                <a:gd name="T2" fmla="*/ 0 w 194"/>
                <a:gd name="T3" fmla="*/ 0 h 135"/>
                <a:gd name="T4" fmla="*/ 194 w 194"/>
                <a:gd name="T5" fmla="*/ 135 h 135"/>
                <a:gd name="T6" fmla="*/ 189 w 194"/>
                <a:gd name="T7" fmla="*/ 124 h 1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4" h="135">
                  <a:moveTo>
                    <a:pt x="189" y="124"/>
                  </a:moveTo>
                  <a:lnTo>
                    <a:pt x="0" y="0"/>
                  </a:lnTo>
                  <a:lnTo>
                    <a:pt x="194" y="135"/>
                  </a:lnTo>
                  <a:lnTo>
                    <a:pt x="189" y="12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2" name="Freeform 346"/>
            <p:cNvSpPr>
              <a:spLocks/>
            </p:cNvSpPr>
            <p:nvPr/>
          </p:nvSpPr>
          <p:spPr bwMode="auto">
            <a:xfrm>
              <a:off x="3304" y="2297"/>
              <a:ext cx="189" cy="124"/>
            </a:xfrm>
            <a:custGeom>
              <a:avLst/>
              <a:gdLst>
                <a:gd name="T0" fmla="*/ 189 w 189"/>
                <a:gd name="T1" fmla="*/ 124 h 124"/>
                <a:gd name="T2" fmla="*/ 5 w 189"/>
                <a:gd name="T3" fmla="*/ 5 h 124"/>
                <a:gd name="T4" fmla="*/ 0 w 189"/>
                <a:gd name="T5" fmla="*/ 0 h 124"/>
                <a:gd name="T6" fmla="*/ 189 w 189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9" h="124">
                  <a:moveTo>
                    <a:pt x="189" y="124"/>
                  </a:moveTo>
                  <a:lnTo>
                    <a:pt x="5" y="5"/>
                  </a:lnTo>
                  <a:lnTo>
                    <a:pt x="0" y="0"/>
                  </a:lnTo>
                  <a:lnTo>
                    <a:pt x="189" y="12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3" name="Freeform 347"/>
            <p:cNvSpPr>
              <a:spLocks/>
            </p:cNvSpPr>
            <p:nvPr/>
          </p:nvSpPr>
          <p:spPr bwMode="auto">
            <a:xfrm>
              <a:off x="3309" y="2302"/>
              <a:ext cx="184" cy="119"/>
            </a:xfrm>
            <a:custGeom>
              <a:avLst/>
              <a:gdLst>
                <a:gd name="T0" fmla="*/ 173 w 184"/>
                <a:gd name="T1" fmla="*/ 114 h 119"/>
                <a:gd name="T2" fmla="*/ 0 w 184"/>
                <a:gd name="T3" fmla="*/ 0 h 119"/>
                <a:gd name="T4" fmla="*/ 184 w 184"/>
                <a:gd name="T5" fmla="*/ 119 h 119"/>
                <a:gd name="T6" fmla="*/ 173 w 184"/>
                <a:gd name="T7" fmla="*/ 114 h 1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4" h="119">
                  <a:moveTo>
                    <a:pt x="173" y="114"/>
                  </a:moveTo>
                  <a:lnTo>
                    <a:pt x="0" y="0"/>
                  </a:lnTo>
                  <a:lnTo>
                    <a:pt x="184" y="119"/>
                  </a:lnTo>
                  <a:lnTo>
                    <a:pt x="173" y="11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4" name="Freeform 348"/>
            <p:cNvSpPr>
              <a:spLocks/>
            </p:cNvSpPr>
            <p:nvPr/>
          </p:nvSpPr>
          <p:spPr bwMode="auto">
            <a:xfrm>
              <a:off x="3309" y="2302"/>
              <a:ext cx="173" cy="114"/>
            </a:xfrm>
            <a:custGeom>
              <a:avLst/>
              <a:gdLst>
                <a:gd name="T0" fmla="*/ 173 w 173"/>
                <a:gd name="T1" fmla="*/ 114 h 114"/>
                <a:gd name="T2" fmla="*/ 11 w 173"/>
                <a:gd name="T3" fmla="*/ 0 h 114"/>
                <a:gd name="T4" fmla="*/ 0 w 173"/>
                <a:gd name="T5" fmla="*/ 0 h 114"/>
                <a:gd name="T6" fmla="*/ 173 w 173"/>
                <a:gd name="T7" fmla="*/ 114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3" h="114">
                  <a:moveTo>
                    <a:pt x="173" y="114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73" y="114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5" name="Freeform 349"/>
            <p:cNvSpPr>
              <a:spLocks/>
            </p:cNvSpPr>
            <p:nvPr/>
          </p:nvSpPr>
          <p:spPr bwMode="auto">
            <a:xfrm>
              <a:off x="3320" y="2302"/>
              <a:ext cx="162" cy="114"/>
            </a:xfrm>
            <a:custGeom>
              <a:avLst/>
              <a:gdLst>
                <a:gd name="T0" fmla="*/ 156 w 162"/>
                <a:gd name="T1" fmla="*/ 108 h 114"/>
                <a:gd name="T2" fmla="*/ 0 w 162"/>
                <a:gd name="T3" fmla="*/ 0 h 114"/>
                <a:gd name="T4" fmla="*/ 162 w 162"/>
                <a:gd name="T5" fmla="*/ 114 h 114"/>
                <a:gd name="T6" fmla="*/ 156 w 162"/>
                <a:gd name="T7" fmla="*/ 108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" h="114">
                  <a:moveTo>
                    <a:pt x="156" y="108"/>
                  </a:moveTo>
                  <a:lnTo>
                    <a:pt x="0" y="0"/>
                  </a:lnTo>
                  <a:lnTo>
                    <a:pt x="162" y="114"/>
                  </a:lnTo>
                  <a:lnTo>
                    <a:pt x="156" y="10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6" name="Freeform 350"/>
            <p:cNvSpPr>
              <a:spLocks/>
            </p:cNvSpPr>
            <p:nvPr/>
          </p:nvSpPr>
          <p:spPr bwMode="auto">
            <a:xfrm>
              <a:off x="3320" y="2302"/>
              <a:ext cx="156" cy="108"/>
            </a:xfrm>
            <a:custGeom>
              <a:avLst/>
              <a:gdLst>
                <a:gd name="T0" fmla="*/ 156 w 156"/>
                <a:gd name="T1" fmla="*/ 108 h 108"/>
                <a:gd name="T2" fmla="*/ 11 w 156"/>
                <a:gd name="T3" fmla="*/ 6 h 108"/>
                <a:gd name="T4" fmla="*/ 0 w 156"/>
                <a:gd name="T5" fmla="*/ 0 h 108"/>
                <a:gd name="T6" fmla="*/ 156 w 156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6" h="108">
                  <a:moveTo>
                    <a:pt x="156" y="108"/>
                  </a:moveTo>
                  <a:lnTo>
                    <a:pt x="11" y="6"/>
                  </a:lnTo>
                  <a:lnTo>
                    <a:pt x="0" y="0"/>
                  </a:lnTo>
                  <a:lnTo>
                    <a:pt x="156" y="108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7" name="Freeform 351"/>
            <p:cNvSpPr>
              <a:spLocks/>
            </p:cNvSpPr>
            <p:nvPr/>
          </p:nvSpPr>
          <p:spPr bwMode="auto">
            <a:xfrm>
              <a:off x="3331" y="2308"/>
              <a:ext cx="145" cy="102"/>
            </a:xfrm>
            <a:custGeom>
              <a:avLst/>
              <a:gdLst>
                <a:gd name="T0" fmla="*/ 135 w 145"/>
                <a:gd name="T1" fmla="*/ 91 h 102"/>
                <a:gd name="T2" fmla="*/ 0 w 145"/>
                <a:gd name="T3" fmla="*/ 0 h 102"/>
                <a:gd name="T4" fmla="*/ 145 w 145"/>
                <a:gd name="T5" fmla="*/ 102 h 102"/>
                <a:gd name="T6" fmla="*/ 135 w 145"/>
                <a:gd name="T7" fmla="*/ 91 h 10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5" h="102">
                  <a:moveTo>
                    <a:pt x="135" y="91"/>
                  </a:moveTo>
                  <a:lnTo>
                    <a:pt x="0" y="0"/>
                  </a:lnTo>
                  <a:lnTo>
                    <a:pt x="145" y="102"/>
                  </a:lnTo>
                  <a:lnTo>
                    <a:pt x="135" y="9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8" name="Freeform 352"/>
            <p:cNvSpPr>
              <a:spLocks/>
            </p:cNvSpPr>
            <p:nvPr/>
          </p:nvSpPr>
          <p:spPr bwMode="auto">
            <a:xfrm>
              <a:off x="3331" y="2308"/>
              <a:ext cx="135" cy="91"/>
            </a:xfrm>
            <a:custGeom>
              <a:avLst/>
              <a:gdLst>
                <a:gd name="T0" fmla="*/ 135 w 135"/>
                <a:gd name="T1" fmla="*/ 91 h 91"/>
                <a:gd name="T2" fmla="*/ 10 w 135"/>
                <a:gd name="T3" fmla="*/ 5 h 91"/>
                <a:gd name="T4" fmla="*/ 0 w 135"/>
                <a:gd name="T5" fmla="*/ 0 h 91"/>
                <a:gd name="T6" fmla="*/ 135 w 135"/>
                <a:gd name="T7" fmla="*/ 91 h 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5" h="91">
                  <a:moveTo>
                    <a:pt x="135" y="91"/>
                  </a:moveTo>
                  <a:lnTo>
                    <a:pt x="10" y="5"/>
                  </a:lnTo>
                  <a:lnTo>
                    <a:pt x="0" y="0"/>
                  </a:lnTo>
                  <a:lnTo>
                    <a:pt x="135" y="9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9" name="Freeform 353"/>
            <p:cNvSpPr>
              <a:spLocks/>
            </p:cNvSpPr>
            <p:nvPr/>
          </p:nvSpPr>
          <p:spPr bwMode="auto">
            <a:xfrm>
              <a:off x="3341" y="2313"/>
              <a:ext cx="125" cy="86"/>
            </a:xfrm>
            <a:custGeom>
              <a:avLst/>
              <a:gdLst>
                <a:gd name="T0" fmla="*/ 119 w 125"/>
                <a:gd name="T1" fmla="*/ 81 h 86"/>
                <a:gd name="T2" fmla="*/ 0 w 125"/>
                <a:gd name="T3" fmla="*/ 0 h 86"/>
                <a:gd name="T4" fmla="*/ 125 w 125"/>
                <a:gd name="T5" fmla="*/ 86 h 86"/>
                <a:gd name="T6" fmla="*/ 119 w 125"/>
                <a:gd name="T7" fmla="*/ 81 h 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5" h="86">
                  <a:moveTo>
                    <a:pt x="119" y="81"/>
                  </a:moveTo>
                  <a:lnTo>
                    <a:pt x="0" y="0"/>
                  </a:lnTo>
                  <a:lnTo>
                    <a:pt x="125" y="86"/>
                  </a:lnTo>
                  <a:lnTo>
                    <a:pt x="119" y="8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90" name="Freeform 354"/>
            <p:cNvSpPr>
              <a:spLocks/>
            </p:cNvSpPr>
            <p:nvPr/>
          </p:nvSpPr>
          <p:spPr bwMode="auto">
            <a:xfrm>
              <a:off x="3341" y="2313"/>
              <a:ext cx="119" cy="81"/>
            </a:xfrm>
            <a:custGeom>
              <a:avLst/>
              <a:gdLst>
                <a:gd name="T0" fmla="*/ 119 w 119"/>
                <a:gd name="T1" fmla="*/ 81 h 81"/>
                <a:gd name="T2" fmla="*/ 6 w 119"/>
                <a:gd name="T3" fmla="*/ 5 h 81"/>
                <a:gd name="T4" fmla="*/ 0 w 119"/>
                <a:gd name="T5" fmla="*/ 0 h 81"/>
                <a:gd name="T6" fmla="*/ 119 w 119"/>
                <a:gd name="T7" fmla="*/ 81 h 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9" h="81">
                  <a:moveTo>
                    <a:pt x="119" y="81"/>
                  </a:moveTo>
                  <a:lnTo>
                    <a:pt x="6" y="5"/>
                  </a:lnTo>
                  <a:lnTo>
                    <a:pt x="0" y="0"/>
                  </a:lnTo>
                  <a:lnTo>
                    <a:pt x="119" y="8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91" name="Freeform 355"/>
            <p:cNvSpPr>
              <a:spLocks/>
            </p:cNvSpPr>
            <p:nvPr/>
          </p:nvSpPr>
          <p:spPr bwMode="auto">
            <a:xfrm>
              <a:off x="3347" y="2318"/>
              <a:ext cx="113" cy="76"/>
            </a:xfrm>
            <a:custGeom>
              <a:avLst/>
              <a:gdLst>
                <a:gd name="T0" fmla="*/ 102 w 113"/>
                <a:gd name="T1" fmla="*/ 71 h 76"/>
                <a:gd name="T2" fmla="*/ 0 w 113"/>
                <a:gd name="T3" fmla="*/ 0 h 76"/>
                <a:gd name="T4" fmla="*/ 113 w 113"/>
                <a:gd name="T5" fmla="*/ 76 h 76"/>
                <a:gd name="T6" fmla="*/ 102 w 113"/>
                <a:gd name="T7" fmla="*/ 71 h 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3" h="76">
                  <a:moveTo>
                    <a:pt x="102" y="71"/>
                  </a:moveTo>
                  <a:lnTo>
                    <a:pt x="0" y="0"/>
                  </a:lnTo>
                  <a:lnTo>
                    <a:pt x="113" y="76"/>
                  </a:lnTo>
                  <a:lnTo>
                    <a:pt x="102" y="7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92" name="Freeform 356"/>
            <p:cNvSpPr>
              <a:spLocks/>
            </p:cNvSpPr>
            <p:nvPr/>
          </p:nvSpPr>
          <p:spPr bwMode="auto">
            <a:xfrm>
              <a:off x="3347" y="2318"/>
              <a:ext cx="102" cy="71"/>
            </a:xfrm>
            <a:custGeom>
              <a:avLst/>
              <a:gdLst>
                <a:gd name="T0" fmla="*/ 102 w 102"/>
                <a:gd name="T1" fmla="*/ 71 h 71"/>
                <a:gd name="T2" fmla="*/ 11 w 102"/>
                <a:gd name="T3" fmla="*/ 6 h 71"/>
                <a:gd name="T4" fmla="*/ 0 w 102"/>
                <a:gd name="T5" fmla="*/ 0 h 71"/>
                <a:gd name="T6" fmla="*/ 102 w 102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2" h="71">
                  <a:moveTo>
                    <a:pt x="102" y="71"/>
                  </a:moveTo>
                  <a:lnTo>
                    <a:pt x="11" y="6"/>
                  </a:lnTo>
                  <a:lnTo>
                    <a:pt x="0" y="0"/>
                  </a:lnTo>
                  <a:lnTo>
                    <a:pt x="102" y="7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93" name="Freeform 357"/>
            <p:cNvSpPr>
              <a:spLocks/>
            </p:cNvSpPr>
            <p:nvPr/>
          </p:nvSpPr>
          <p:spPr bwMode="auto">
            <a:xfrm>
              <a:off x="3358" y="2324"/>
              <a:ext cx="91" cy="65"/>
            </a:xfrm>
            <a:custGeom>
              <a:avLst/>
              <a:gdLst>
                <a:gd name="T0" fmla="*/ 86 w 91"/>
                <a:gd name="T1" fmla="*/ 59 h 65"/>
                <a:gd name="T2" fmla="*/ 0 w 91"/>
                <a:gd name="T3" fmla="*/ 0 h 65"/>
                <a:gd name="T4" fmla="*/ 91 w 91"/>
                <a:gd name="T5" fmla="*/ 65 h 65"/>
                <a:gd name="T6" fmla="*/ 86 w 91"/>
                <a:gd name="T7" fmla="*/ 59 h 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" h="65">
                  <a:moveTo>
                    <a:pt x="86" y="59"/>
                  </a:moveTo>
                  <a:lnTo>
                    <a:pt x="0" y="0"/>
                  </a:lnTo>
                  <a:lnTo>
                    <a:pt x="91" y="65"/>
                  </a:lnTo>
                  <a:lnTo>
                    <a:pt x="86" y="59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94" name="Freeform 358"/>
            <p:cNvSpPr>
              <a:spLocks/>
            </p:cNvSpPr>
            <p:nvPr/>
          </p:nvSpPr>
          <p:spPr bwMode="auto">
            <a:xfrm>
              <a:off x="3358" y="2324"/>
              <a:ext cx="86" cy="59"/>
            </a:xfrm>
            <a:custGeom>
              <a:avLst/>
              <a:gdLst>
                <a:gd name="T0" fmla="*/ 86 w 86"/>
                <a:gd name="T1" fmla="*/ 59 h 59"/>
                <a:gd name="T2" fmla="*/ 10 w 86"/>
                <a:gd name="T3" fmla="*/ 5 h 59"/>
                <a:gd name="T4" fmla="*/ 0 w 86"/>
                <a:gd name="T5" fmla="*/ 0 h 59"/>
                <a:gd name="T6" fmla="*/ 86 w 86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6" h="59">
                  <a:moveTo>
                    <a:pt x="86" y="59"/>
                  </a:moveTo>
                  <a:lnTo>
                    <a:pt x="10" y="5"/>
                  </a:lnTo>
                  <a:lnTo>
                    <a:pt x="0" y="0"/>
                  </a:lnTo>
                  <a:lnTo>
                    <a:pt x="86" y="59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95" name="Freeform 359"/>
            <p:cNvSpPr>
              <a:spLocks/>
            </p:cNvSpPr>
            <p:nvPr/>
          </p:nvSpPr>
          <p:spPr bwMode="auto">
            <a:xfrm>
              <a:off x="3368" y="2329"/>
              <a:ext cx="76" cy="54"/>
            </a:xfrm>
            <a:custGeom>
              <a:avLst/>
              <a:gdLst>
                <a:gd name="T0" fmla="*/ 65 w 76"/>
                <a:gd name="T1" fmla="*/ 43 h 54"/>
                <a:gd name="T2" fmla="*/ 0 w 76"/>
                <a:gd name="T3" fmla="*/ 0 h 54"/>
                <a:gd name="T4" fmla="*/ 76 w 76"/>
                <a:gd name="T5" fmla="*/ 54 h 54"/>
                <a:gd name="T6" fmla="*/ 65 w 76"/>
                <a:gd name="T7" fmla="*/ 43 h 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6" h="54">
                  <a:moveTo>
                    <a:pt x="65" y="43"/>
                  </a:moveTo>
                  <a:lnTo>
                    <a:pt x="0" y="0"/>
                  </a:lnTo>
                  <a:lnTo>
                    <a:pt x="76" y="54"/>
                  </a:lnTo>
                  <a:lnTo>
                    <a:pt x="65" y="43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96" name="Freeform 360"/>
            <p:cNvSpPr>
              <a:spLocks/>
            </p:cNvSpPr>
            <p:nvPr/>
          </p:nvSpPr>
          <p:spPr bwMode="auto">
            <a:xfrm>
              <a:off x="3368" y="2329"/>
              <a:ext cx="65" cy="43"/>
            </a:xfrm>
            <a:custGeom>
              <a:avLst/>
              <a:gdLst>
                <a:gd name="T0" fmla="*/ 65 w 65"/>
                <a:gd name="T1" fmla="*/ 43 h 43"/>
                <a:gd name="T2" fmla="*/ 6 w 65"/>
                <a:gd name="T3" fmla="*/ 6 h 43"/>
                <a:gd name="T4" fmla="*/ 0 w 65"/>
                <a:gd name="T5" fmla="*/ 0 h 43"/>
                <a:gd name="T6" fmla="*/ 65 w 65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" h="43">
                  <a:moveTo>
                    <a:pt x="65" y="43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65" y="43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97" name="Freeform 361"/>
            <p:cNvSpPr>
              <a:spLocks/>
            </p:cNvSpPr>
            <p:nvPr/>
          </p:nvSpPr>
          <p:spPr bwMode="auto">
            <a:xfrm>
              <a:off x="3374" y="2335"/>
              <a:ext cx="59" cy="37"/>
            </a:xfrm>
            <a:custGeom>
              <a:avLst/>
              <a:gdLst>
                <a:gd name="T0" fmla="*/ 54 w 59"/>
                <a:gd name="T1" fmla="*/ 32 h 37"/>
                <a:gd name="T2" fmla="*/ 0 w 59"/>
                <a:gd name="T3" fmla="*/ 0 h 37"/>
                <a:gd name="T4" fmla="*/ 59 w 59"/>
                <a:gd name="T5" fmla="*/ 37 h 37"/>
                <a:gd name="T6" fmla="*/ 54 w 59"/>
                <a:gd name="T7" fmla="*/ 32 h 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" h="37">
                  <a:moveTo>
                    <a:pt x="54" y="32"/>
                  </a:moveTo>
                  <a:lnTo>
                    <a:pt x="0" y="0"/>
                  </a:lnTo>
                  <a:lnTo>
                    <a:pt x="59" y="37"/>
                  </a:lnTo>
                  <a:lnTo>
                    <a:pt x="54" y="3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98" name="Freeform 362"/>
            <p:cNvSpPr>
              <a:spLocks/>
            </p:cNvSpPr>
            <p:nvPr/>
          </p:nvSpPr>
          <p:spPr bwMode="auto">
            <a:xfrm>
              <a:off x="3374" y="2335"/>
              <a:ext cx="54" cy="32"/>
            </a:xfrm>
            <a:custGeom>
              <a:avLst/>
              <a:gdLst>
                <a:gd name="T0" fmla="*/ 54 w 54"/>
                <a:gd name="T1" fmla="*/ 32 h 32"/>
                <a:gd name="T2" fmla="*/ 11 w 54"/>
                <a:gd name="T3" fmla="*/ 5 h 32"/>
                <a:gd name="T4" fmla="*/ 0 w 54"/>
                <a:gd name="T5" fmla="*/ 0 h 32"/>
                <a:gd name="T6" fmla="*/ 54 w 54"/>
                <a:gd name="T7" fmla="*/ 32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32">
                  <a:moveTo>
                    <a:pt x="54" y="32"/>
                  </a:moveTo>
                  <a:lnTo>
                    <a:pt x="11" y="5"/>
                  </a:lnTo>
                  <a:lnTo>
                    <a:pt x="0" y="0"/>
                  </a:lnTo>
                  <a:lnTo>
                    <a:pt x="54" y="3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99" name="Freeform 363"/>
            <p:cNvSpPr>
              <a:spLocks/>
            </p:cNvSpPr>
            <p:nvPr/>
          </p:nvSpPr>
          <p:spPr bwMode="auto">
            <a:xfrm>
              <a:off x="3385" y="2340"/>
              <a:ext cx="43" cy="27"/>
            </a:xfrm>
            <a:custGeom>
              <a:avLst/>
              <a:gdLst>
                <a:gd name="T0" fmla="*/ 32 w 43"/>
                <a:gd name="T1" fmla="*/ 22 h 27"/>
                <a:gd name="T2" fmla="*/ 0 w 43"/>
                <a:gd name="T3" fmla="*/ 0 h 27"/>
                <a:gd name="T4" fmla="*/ 43 w 43"/>
                <a:gd name="T5" fmla="*/ 27 h 27"/>
                <a:gd name="T6" fmla="*/ 32 w 43"/>
                <a:gd name="T7" fmla="*/ 22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27">
                  <a:moveTo>
                    <a:pt x="32" y="22"/>
                  </a:moveTo>
                  <a:lnTo>
                    <a:pt x="0" y="0"/>
                  </a:lnTo>
                  <a:lnTo>
                    <a:pt x="43" y="27"/>
                  </a:lnTo>
                  <a:lnTo>
                    <a:pt x="32" y="2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0" name="Freeform 364"/>
            <p:cNvSpPr>
              <a:spLocks/>
            </p:cNvSpPr>
            <p:nvPr/>
          </p:nvSpPr>
          <p:spPr bwMode="auto">
            <a:xfrm>
              <a:off x="3385" y="2340"/>
              <a:ext cx="32" cy="22"/>
            </a:xfrm>
            <a:custGeom>
              <a:avLst/>
              <a:gdLst>
                <a:gd name="T0" fmla="*/ 32 w 32"/>
                <a:gd name="T1" fmla="*/ 22 h 22"/>
                <a:gd name="T2" fmla="*/ 10 w 32"/>
                <a:gd name="T3" fmla="*/ 5 h 22"/>
                <a:gd name="T4" fmla="*/ 0 w 32"/>
                <a:gd name="T5" fmla="*/ 0 h 22"/>
                <a:gd name="T6" fmla="*/ 32 w 32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22">
                  <a:moveTo>
                    <a:pt x="32" y="22"/>
                  </a:moveTo>
                  <a:lnTo>
                    <a:pt x="10" y="5"/>
                  </a:lnTo>
                  <a:lnTo>
                    <a:pt x="0" y="0"/>
                  </a:lnTo>
                  <a:lnTo>
                    <a:pt x="32" y="2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1" name="Freeform 365"/>
            <p:cNvSpPr>
              <a:spLocks/>
            </p:cNvSpPr>
            <p:nvPr/>
          </p:nvSpPr>
          <p:spPr bwMode="auto">
            <a:xfrm>
              <a:off x="3395" y="2345"/>
              <a:ext cx="22" cy="17"/>
            </a:xfrm>
            <a:custGeom>
              <a:avLst/>
              <a:gdLst>
                <a:gd name="T0" fmla="*/ 17 w 22"/>
                <a:gd name="T1" fmla="*/ 11 h 17"/>
                <a:gd name="T2" fmla="*/ 0 w 22"/>
                <a:gd name="T3" fmla="*/ 0 h 17"/>
                <a:gd name="T4" fmla="*/ 22 w 22"/>
                <a:gd name="T5" fmla="*/ 17 h 17"/>
                <a:gd name="T6" fmla="*/ 17 w 22"/>
                <a:gd name="T7" fmla="*/ 11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17">
                  <a:moveTo>
                    <a:pt x="17" y="11"/>
                  </a:moveTo>
                  <a:lnTo>
                    <a:pt x="0" y="0"/>
                  </a:lnTo>
                  <a:lnTo>
                    <a:pt x="22" y="17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2" name="Freeform 366"/>
            <p:cNvSpPr>
              <a:spLocks/>
            </p:cNvSpPr>
            <p:nvPr/>
          </p:nvSpPr>
          <p:spPr bwMode="auto">
            <a:xfrm>
              <a:off x="3395" y="2345"/>
              <a:ext cx="17" cy="11"/>
            </a:xfrm>
            <a:custGeom>
              <a:avLst/>
              <a:gdLst>
                <a:gd name="T0" fmla="*/ 17 w 17"/>
                <a:gd name="T1" fmla="*/ 11 h 11"/>
                <a:gd name="T2" fmla="*/ 6 w 17"/>
                <a:gd name="T3" fmla="*/ 6 h 11"/>
                <a:gd name="T4" fmla="*/ 0 w 17"/>
                <a:gd name="T5" fmla="*/ 0 h 11"/>
                <a:gd name="T6" fmla="*/ 17 w 17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1">
                  <a:moveTo>
                    <a:pt x="17" y="11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3" name="Freeform 367"/>
            <p:cNvSpPr>
              <a:spLocks/>
            </p:cNvSpPr>
            <p:nvPr/>
          </p:nvSpPr>
          <p:spPr bwMode="auto">
            <a:xfrm>
              <a:off x="3072" y="2254"/>
              <a:ext cx="507" cy="588"/>
            </a:xfrm>
            <a:custGeom>
              <a:avLst/>
              <a:gdLst>
                <a:gd name="T0" fmla="*/ 0 w 507"/>
                <a:gd name="T1" fmla="*/ 588 h 588"/>
                <a:gd name="T2" fmla="*/ 91 w 507"/>
                <a:gd name="T3" fmla="*/ 0 h 588"/>
                <a:gd name="T4" fmla="*/ 102 w 507"/>
                <a:gd name="T5" fmla="*/ 5 h 588"/>
                <a:gd name="T6" fmla="*/ 113 w 507"/>
                <a:gd name="T7" fmla="*/ 5 h 588"/>
                <a:gd name="T8" fmla="*/ 118 w 507"/>
                <a:gd name="T9" fmla="*/ 10 h 588"/>
                <a:gd name="T10" fmla="*/ 129 w 507"/>
                <a:gd name="T11" fmla="*/ 10 h 588"/>
                <a:gd name="T12" fmla="*/ 140 w 507"/>
                <a:gd name="T13" fmla="*/ 10 h 588"/>
                <a:gd name="T14" fmla="*/ 151 w 507"/>
                <a:gd name="T15" fmla="*/ 16 h 588"/>
                <a:gd name="T16" fmla="*/ 161 w 507"/>
                <a:gd name="T17" fmla="*/ 16 h 588"/>
                <a:gd name="T18" fmla="*/ 172 w 507"/>
                <a:gd name="T19" fmla="*/ 21 h 588"/>
                <a:gd name="T20" fmla="*/ 183 w 507"/>
                <a:gd name="T21" fmla="*/ 27 h 588"/>
                <a:gd name="T22" fmla="*/ 188 w 507"/>
                <a:gd name="T23" fmla="*/ 27 h 588"/>
                <a:gd name="T24" fmla="*/ 199 w 507"/>
                <a:gd name="T25" fmla="*/ 32 h 588"/>
                <a:gd name="T26" fmla="*/ 210 w 507"/>
                <a:gd name="T27" fmla="*/ 32 h 588"/>
                <a:gd name="T28" fmla="*/ 221 w 507"/>
                <a:gd name="T29" fmla="*/ 37 h 588"/>
                <a:gd name="T30" fmla="*/ 232 w 507"/>
                <a:gd name="T31" fmla="*/ 43 h 588"/>
                <a:gd name="T32" fmla="*/ 237 w 507"/>
                <a:gd name="T33" fmla="*/ 48 h 588"/>
                <a:gd name="T34" fmla="*/ 248 w 507"/>
                <a:gd name="T35" fmla="*/ 48 h 588"/>
                <a:gd name="T36" fmla="*/ 259 w 507"/>
                <a:gd name="T37" fmla="*/ 54 h 588"/>
                <a:gd name="T38" fmla="*/ 269 w 507"/>
                <a:gd name="T39" fmla="*/ 59 h 588"/>
                <a:gd name="T40" fmla="*/ 275 w 507"/>
                <a:gd name="T41" fmla="*/ 64 h 588"/>
                <a:gd name="T42" fmla="*/ 286 w 507"/>
                <a:gd name="T43" fmla="*/ 70 h 588"/>
                <a:gd name="T44" fmla="*/ 296 w 507"/>
                <a:gd name="T45" fmla="*/ 75 h 588"/>
                <a:gd name="T46" fmla="*/ 302 w 507"/>
                <a:gd name="T47" fmla="*/ 81 h 588"/>
                <a:gd name="T48" fmla="*/ 313 w 507"/>
                <a:gd name="T49" fmla="*/ 86 h 588"/>
                <a:gd name="T50" fmla="*/ 323 w 507"/>
                <a:gd name="T51" fmla="*/ 91 h 588"/>
                <a:gd name="T52" fmla="*/ 329 w 507"/>
                <a:gd name="T53" fmla="*/ 97 h 588"/>
                <a:gd name="T54" fmla="*/ 340 w 507"/>
                <a:gd name="T55" fmla="*/ 102 h 588"/>
                <a:gd name="T56" fmla="*/ 345 w 507"/>
                <a:gd name="T57" fmla="*/ 108 h 588"/>
                <a:gd name="T58" fmla="*/ 356 w 507"/>
                <a:gd name="T59" fmla="*/ 113 h 588"/>
                <a:gd name="T60" fmla="*/ 361 w 507"/>
                <a:gd name="T61" fmla="*/ 118 h 588"/>
                <a:gd name="T62" fmla="*/ 372 w 507"/>
                <a:gd name="T63" fmla="*/ 129 h 588"/>
                <a:gd name="T64" fmla="*/ 377 w 507"/>
                <a:gd name="T65" fmla="*/ 135 h 588"/>
                <a:gd name="T66" fmla="*/ 388 w 507"/>
                <a:gd name="T67" fmla="*/ 140 h 588"/>
                <a:gd name="T68" fmla="*/ 394 w 507"/>
                <a:gd name="T69" fmla="*/ 145 h 588"/>
                <a:gd name="T70" fmla="*/ 404 w 507"/>
                <a:gd name="T71" fmla="*/ 156 h 588"/>
                <a:gd name="T72" fmla="*/ 410 w 507"/>
                <a:gd name="T73" fmla="*/ 162 h 588"/>
                <a:gd name="T74" fmla="*/ 421 w 507"/>
                <a:gd name="T75" fmla="*/ 167 h 588"/>
                <a:gd name="T76" fmla="*/ 426 w 507"/>
                <a:gd name="T77" fmla="*/ 178 h 588"/>
                <a:gd name="T78" fmla="*/ 431 w 507"/>
                <a:gd name="T79" fmla="*/ 183 h 588"/>
                <a:gd name="T80" fmla="*/ 437 w 507"/>
                <a:gd name="T81" fmla="*/ 194 h 588"/>
                <a:gd name="T82" fmla="*/ 448 w 507"/>
                <a:gd name="T83" fmla="*/ 199 h 588"/>
                <a:gd name="T84" fmla="*/ 453 w 507"/>
                <a:gd name="T85" fmla="*/ 210 h 588"/>
                <a:gd name="T86" fmla="*/ 458 w 507"/>
                <a:gd name="T87" fmla="*/ 216 h 588"/>
                <a:gd name="T88" fmla="*/ 464 w 507"/>
                <a:gd name="T89" fmla="*/ 221 h 588"/>
                <a:gd name="T90" fmla="*/ 475 w 507"/>
                <a:gd name="T91" fmla="*/ 232 h 588"/>
                <a:gd name="T92" fmla="*/ 480 w 507"/>
                <a:gd name="T93" fmla="*/ 243 h 588"/>
                <a:gd name="T94" fmla="*/ 485 w 507"/>
                <a:gd name="T95" fmla="*/ 248 h 588"/>
                <a:gd name="T96" fmla="*/ 491 w 507"/>
                <a:gd name="T97" fmla="*/ 259 h 588"/>
                <a:gd name="T98" fmla="*/ 496 w 507"/>
                <a:gd name="T99" fmla="*/ 264 h 588"/>
                <a:gd name="T100" fmla="*/ 502 w 507"/>
                <a:gd name="T101" fmla="*/ 275 h 588"/>
                <a:gd name="T102" fmla="*/ 507 w 507"/>
                <a:gd name="T103" fmla="*/ 286 h 588"/>
                <a:gd name="T104" fmla="*/ 0 w 507"/>
                <a:gd name="T105" fmla="*/ 588 h 58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07" h="588">
                  <a:moveTo>
                    <a:pt x="0" y="588"/>
                  </a:moveTo>
                  <a:lnTo>
                    <a:pt x="91" y="0"/>
                  </a:lnTo>
                  <a:lnTo>
                    <a:pt x="102" y="5"/>
                  </a:lnTo>
                  <a:lnTo>
                    <a:pt x="113" y="5"/>
                  </a:lnTo>
                  <a:lnTo>
                    <a:pt x="118" y="10"/>
                  </a:lnTo>
                  <a:lnTo>
                    <a:pt x="129" y="10"/>
                  </a:lnTo>
                  <a:lnTo>
                    <a:pt x="140" y="10"/>
                  </a:lnTo>
                  <a:lnTo>
                    <a:pt x="151" y="16"/>
                  </a:lnTo>
                  <a:lnTo>
                    <a:pt x="161" y="16"/>
                  </a:lnTo>
                  <a:lnTo>
                    <a:pt x="172" y="21"/>
                  </a:lnTo>
                  <a:lnTo>
                    <a:pt x="183" y="27"/>
                  </a:lnTo>
                  <a:lnTo>
                    <a:pt x="188" y="27"/>
                  </a:lnTo>
                  <a:lnTo>
                    <a:pt x="199" y="32"/>
                  </a:lnTo>
                  <a:lnTo>
                    <a:pt x="210" y="32"/>
                  </a:lnTo>
                  <a:lnTo>
                    <a:pt x="221" y="37"/>
                  </a:lnTo>
                  <a:lnTo>
                    <a:pt x="232" y="43"/>
                  </a:lnTo>
                  <a:lnTo>
                    <a:pt x="237" y="48"/>
                  </a:lnTo>
                  <a:lnTo>
                    <a:pt x="248" y="48"/>
                  </a:lnTo>
                  <a:lnTo>
                    <a:pt x="259" y="54"/>
                  </a:lnTo>
                  <a:lnTo>
                    <a:pt x="269" y="59"/>
                  </a:lnTo>
                  <a:lnTo>
                    <a:pt x="275" y="64"/>
                  </a:lnTo>
                  <a:lnTo>
                    <a:pt x="286" y="70"/>
                  </a:lnTo>
                  <a:lnTo>
                    <a:pt x="296" y="75"/>
                  </a:lnTo>
                  <a:lnTo>
                    <a:pt x="302" y="81"/>
                  </a:lnTo>
                  <a:lnTo>
                    <a:pt x="313" y="86"/>
                  </a:lnTo>
                  <a:lnTo>
                    <a:pt x="323" y="91"/>
                  </a:lnTo>
                  <a:lnTo>
                    <a:pt x="329" y="97"/>
                  </a:lnTo>
                  <a:lnTo>
                    <a:pt x="340" y="102"/>
                  </a:lnTo>
                  <a:lnTo>
                    <a:pt x="345" y="108"/>
                  </a:lnTo>
                  <a:lnTo>
                    <a:pt x="356" y="113"/>
                  </a:lnTo>
                  <a:lnTo>
                    <a:pt x="361" y="118"/>
                  </a:lnTo>
                  <a:lnTo>
                    <a:pt x="372" y="129"/>
                  </a:lnTo>
                  <a:lnTo>
                    <a:pt x="377" y="135"/>
                  </a:lnTo>
                  <a:lnTo>
                    <a:pt x="388" y="140"/>
                  </a:lnTo>
                  <a:lnTo>
                    <a:pt x="394" y="145"/>
                  </a:lnTo>
                  <a:lnTo>
                    <a:pt x="404" y="156"/>
                  </a:lnTo>
                  <a:lnTo>
                    <a:pt x="410" y="162"/>
                  </a:lnTo>
                  <a:lnTo>
                    <a:pt x="421" y="167"/>
                  </a:lnTo>
                  <a:lnTo>
                    <a:pt x="426" y="178"/>
                  </a:lnTo>
                  <a:lnTo>
                    <a:pt x="431" y="183"/>
                  </a:lnTo>
                  <a:lnTo>
                    <a:pt x="437" y="194"/>
                  </a:lnTo>
                  <a:lnTo>
                    <a:pt x="448" y="199"/>
                  </a:lnTo>
                  <a:lnTo>
                    <a:pt x="453" y="210"/>
                  </a:lnTo>
                  <a:lnTo>
                    <a:pt x="458" y="216"/>
                  </a:lnTo>
                  <a:lnTo>
                    <a:pt x="464" y="221"/>
                  </a:lnTo>
                  <a:lnTo>
                    <a:pt x="475" y="232"/>
                  </a:lnTo>
                  <a:lnTo>
                    <a:pt x="480" y="243"/>
                  </a:lnTo>
                  <a:lnTo>
                    <a:pt x="485" y="248"/>
                  </a:lnTo>
                  <a:lnTo>
                    <a:pt x="491" y="259"/>
                  </a:lnTo>
                  <a:lnTo>
                    <a:pt x="496" y="264"/>
                  </a:lnTo>
                  <a:lnTo>
                    <a:pt x="502" y="275"/>
                  </a:lnTo>
                  <a:lnTo>
                    <a:pt x="507" y="286"/>
                  </a:lnTo>
                  <a:lnTo>
                    <a:pt x="0" y="588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4" name="Freeform 368"/>
            <p:cNvSpPr>
              <a:spLocks/>
            </p:cNvSpPr>
            <p:nvPr/>
          </p:nvSpPr>
          <p:spPr bwMode="auto">
            <a:xfrm>
              <a:off x="3072" y="2248"/>
              <a:ext cx="91" cy="594"/>
            </a:xfrm>
            <a:custGeom>
              <a:avLst/>
              <a:gdLst>
                <a:gd name="T0" fmla="*/ 91 w 91"/>
                <a:gd name="T1" fmla="*/ 6 h 594"/>
                <a:gd name="T2" fmla="*/ 0 w 91"/>
                <a:gd name="T3" fmla="*/ 0 h 594"/>
                <a:gd name="T4" fmla="*/ 0 w 91"/>
                <a:gd name="T5" fmla="*/ 594 h 594"/>
                <a:gd name="T6" fmla="*/ 91 w 91"/>
                <a:gd name="T7" fmla="*/ 6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" h="594">
                  <a:moveTo>
                    <a:pt x="91" y="6"/>
                  </a:moveTo>
                  <a:lnTo>
                    <a:pt x="0" y="0"/>
                  </a:lnTo>
                  <a:lnTo>
                    <a:pt x="0" y="594"/>
                  </a:lnTo>
                  <a:lnTo>
                    <a:pt x="91" y="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5" name="Freeform 369"/>
            <p:cNvSpPr>
              <a:spLocks/>
            </p:cNvSpPr>
            <p:nvPr/>
          </p:nvSpPr>
          <p:spPr bwMode="auto">
            <a:xfrm>
              <a:off x="3072" y="2248"/>
              <a:ext cx="91" cy="6"/>
            </a:xfrm>
            <a:custGeom>
              <a:avLst/>
              <a:gdLst>
                <a:gd name="T0" fmla="*/ 91 w 91"/>
                <a:gd name="T1" fmla="*/ 6 h 6"/>
                <a:gd name="T2" fmla="*/ 5 w 91"/>
                <a:gd name="T3" fmla="*/ 0 h 6"/>
                <a:gd name="T4" fmla="*/ 0 w 91"/>
                <a:gd name="T5" fmla="*/ 0 h 6"/>
                <a:gd name="T6" fmla="*/ 91 w 91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" h="6">
                  <a:moveTo>
                    <a:pt x="91" y="6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91" y="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6" name="Freeform 370"/>
            <p:cNvSpPr>
              <a:spLocks/>
            </p:cNvSpPr>
            <p:nvPr/>
          </p:nvSpPr>
          <p:spPr bwMode="auto">
            <a:xfrm>
              <a:off x="3077" y="2248"/>
              <a:ext cx="86" cy="6"/>
            </a:xfrm>
            <a:custGeom>
              <a:avLst/>
              <a:gdLst>
                <a:gd name="T0" fmla="*/ 75 w 86"/>
                <a:gd name="T1" fmla="*/ 6 h 6"/>
                <a:gd name="T2" fmla="*/ 0 w 86"/>
                <a:gd name="T3" fmla="*/ 0 h 6"/>
                <a:gd name="T4" fmla="*/ 86 w 86"/>
                <a:gd name="T5" fmla="*/ 6 h 6"/>
                <a:gd name="T6" fmla="*/ 75 w 86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6" h="6">
                  <a:moveTo>
                    <a:pt x="75" y="6"/>
                  </a:moveTo>
                  <a:lnTo>
                    <a:pt x="0" y="0"/>
                  </a:lnTo>
                  <a:lnTo>
                    <a:pt x="86" y="6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7" name="Freeform 371"/>
            <p:cNvSpPr>
              <a:spLocks/>
            </p:cNvSpPr>
            <p:nvPr/>
          </p:nvSpPr>
          <p:spPr bwMode="auto">
            <a:xfrm>
              <a:off x="3077" y="2248"/>
              <a:ext cx="75" cy="6"/>
            </a:xfrm>
            <a:custGeom>
              <a:avLst/>
              <a:gdLst>
                <a:gd name="T0" fmla="*/ 75 w 75"/>
                <a:gd name="T1" fmla="*/ 6 h 6"/>
                <a:gd name="T2" fmla="*/ 11 w 75"/>
                <a:gd name="T3" fmla="*/ 0 h 6"/>
                <a:gd name="T4" fmla="*/ 0 w 75"/>
                <a:gd name="T5" fmla="*/ 0 h 6"/>
                <a:gd name="T6" fmla="*/ 75 w 75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5" h="6">
                  <a:moveTo>
                    <a:pt x="75" y="6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8" name="Freeform 372"/>
            <p:cNvSpPr>
              <a:spLocks/>
            </p:cNvSpPr>
            <p:nvPr/>
          </p:nvSpPr>
          <p:spPr bwMode="auto">
            <a:xfrm>
              <a:off x="3088" y="2248"/>
              <a:ext cx="64" cy="6"/>
            </a:xfrm>
            <a:custGeom>
              <a:avLst/>
              <a:gdLst>
                <a:gd name="T0" fmla="*/ 54 w 64"/>
                <a:gd name="T1" fmla="*/ 6 h 6"/>
                <a:gd name="T2" fmla="*/ 0 w 64"/>
                <a:gd name="T3" fmla="*/ 0 h 6"/>
                <a:gd name="T4" fmla="*/ 64 w 64"/>
                <a:gd name="T5" fmla="*/ 6 h 6"/>
                <a:gd name="T6" fmla="*/ 54 w 64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6">
                  <a:moveTo>
                    <a:pt x="54" y="6"/>
                  </a:moveTo>
                  <a:lnTo>
                    <a:pt x="0" y="0"/>
                  </a:lnTo>
                  <a:lnTo>
                    <a:pt x="64" y="6"/>
                  </a:lnTo>
                  <a:lnTo>
                    <a:pt x="54" y="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9" name="Freeform 373"/>
            <p:cNvSpPr>
              <a:spLocks/>
            </p:cNvSpPr>
            <p:nvPr/>
          </p:nvSpPr>
          <p:spPr bwMode="auto">
            <a:xfrm>
              <a:off x="3088" y="2248"/>
              <a:ext cx="54" cy="6"/>
            </a:xfrm>
            <a:custGeom>
              <a:avLst/>
              <a:gdLst>
                <a:gd name="T0" fmla="*/ 54 w 54"/>
                <a:gd name="T1" fmla="*/ 6 h 6"/>
                <a:gd name="T2" fmla="*/ 10 w 54"/>
                <a:gd name="T3" fmla="*/ 0 h 6"/>
                <a:gd name="T4" fmla="*/ 0 w 54"/>
                <a:gd name="T5" fmla="*/ 0 h 6"/>
                <a:gd name="T6" fmla="*/ 54 w 54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6">
                  <a:moveTo>
                    <a:pt x="54" y="6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54" y="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0" name="Freeform 374"/>
            <p:cNvSpPr>
              <a:spLocks/>
            </p:cNvSpPr>
            <p:nvPr/>
          </p:nvSpPr>
          <p:spPr bwMode="auto">
            <a:xfrm>
              <a:off x="3098" y="2248"/>
              <a:ext cx="44" cy="6"/>
            </a:xfrm>
            <a:custGeom>
              <a:avLst/>
              <a:gdLst>
                <a:gd name="T0" fmla="*/ 33 w 44"/>
                <a:gd name="T1" fmla="*/ 6 h 6"/>
                <a:gd name="T2" fmla="*/ 0 w 44"/>
                <a:gd name="T3" fmla="*/ 0 h 6"/>
                <a:gd name="T4" fmla="*/ 44 w 44"/>
                <a:gd name="T5" fmla="*/ 6 h 6"/>
                <a:gd name="T6" fmla="*/ 33 w 44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6">
                  <a:moveTo>
                    <a:pt x="33" y="6"/>
                  </a:moveTo>
                  <a:lnTo>
                    <a:pt x="0" y="0"/>
                  </a:lnTo>
                  <a:lnTo>
                    <a:pt x="44" y="6"/>
                  </a:lnTo>
                  <a:lnTo>
                    <a:pt x="33" y="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1" name="Freeform 375"/>
            <p:cNvSpPr>
              <a:spLocks/>
            </p:cNvSpPr>
            <p:nvPr/>
          </p:nvSpPr>
          <p:spPr bwMode="auto">
            <a:xfrm>
              <a:off x="3098" y="2248"/>
              <a:ext cx="33" cy="6"/>
            </a:xfrm>
            <a:custGeom>
              <a:avLst/>
              <a:gdLst>
                <a:gd name="T0" fmla="*/ 33 w 33"/>
                <a:gd name="T1" fmla="*/ 6 h 6"/>
                <a:gd name="T2" fmla="*/ 11 w 33"/>
                <a:gd name="T3" fmla="*/ 0 h 6"/>
                <a:gd name="T4" fmla="*/ 0 w 33"/>
                <a:gd name="T5" fmla="*/ 0 h 6"/>
                <a:gd name="T6" fmla="*/ 33 w 33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6">
                  <a:moveTo>
                    <a:pt x="33" y="6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33" y="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2" name="Freeform 376"/>
            <p:cNvSpPr>
              <a:spLocks/>
            </p:cNvSpPr>
            <p:nvPr/>
          </p:nvSpPr>
          <p:spPr bwMode="auto">
            <a:xfrm>
              <a:off x="3109" y="2248"/>
              <a:ext cx="22" cy="6"/>
            </a:xfrm>
            <a:custGeom>
              <a:avLst/>
              <a:gdLst>
                <a:gd name="T0" fmla="*/ 11 w 22"/>
                <a:gd name="T1" fmla="*/ 6 h 6"/>
                <a:gd name="T2" fmla="*/ 0 w 22"/>
                <a:gd name="T3" fmla="*/ 0 h 6"/>
                <a:gd name="T4" fmla="*/ 22 w 22"/>
                <a:gd name="T5" fmla="*/ 6 h 6"/>
                <a:gd name="T6" fmla="*/ 11 w 22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6">
                  <a:moveTo>
                    <a:pt x="11" y="6"/>
                  </a:moveTo>
                  <a:lnTo>
                    <a:pt x="0" y="0"/>
                  </a:lnTo>
                  <a:lnTo>
                    <a:pt x="22" y="6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3" name="Freeform 377"/>
            <p:cNvSpPr>
              <a:spLocks/>
            </p:cNvSpPr>
            <p:nvPr/>
          </p:nvSpPr>
          <p:spPr bwMode="auto">
            <a:xfrm>
              <a:off x="3072" y="2248"/>
              <a:ext cx="91" cy="594"/>
            </a:xfrm>
            <a:custGeom>
              <a:avLst/>
              <a:gdLst>
                <a:gd name="T0" fmla="*/ 0 w 91"/>
                <a:gd name="T1" fmla="*/ 594 h 594"/>
                <a:gd name="T2" fmla="*/ 0 w 91"/>
                <a:gd name="T3" fmla="*/ 0 h 594"/>
                <a:gd name="T4" fmla="*/ 5 w 91"/>
                <a:gd name="T5" fmla="*/ 0 h 594"/>
                <a:gd name="T6" fmla="*/ 16 w 91"/>
                <a:gd name="T7" fmla="*/ 0 h 594"/>
                <a:gd name="T8" fmla="*/ 26 w 91"/>
                <a:gd name="T9" fmla="*/ 0 h 594"/>
                <a:gd name="T10" fmla="*/ 37 w 91"/>
                <a:gd name="T11" fmla="*/ 0 h 594"/>
                <a:gd name="T12" fmla="*/ 48 w 91"/>
                <a:gd name="T13" fmla="*/ 6 h 594"/>
                <a:gd name="T14" fmla="*/ 59 w 91"/>
                <a:gd name="T15" fmla="*/ 6 h 594"/>
                <a:gd name="T16" fmla="*/ 70 w 91"/>
                <a:gd name="T17" fmla="*/ 6 h 594"/>
                <a:gd name="T18" fmla="*/ 80 w 91"/>
                <a:gd name="T19" fmla="*/ 6 h 594"/>
                <a:gd name="T20" fmla="*/ 91 w 91"/>
                <a:gd name="T21" fmla="*/ 6 h 594"/>
                <a:gd name="T22" fmla="*/ 0 w 91"/>
                <a:gd name="T23" fmla="*/ 594 h 5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1" h="594">
                  <a:moveTo>
                    <a:pt x="0" y="594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16" y="0"/>
                  </a:lnTo>
                  <a:lnTo>
                    <a:pt x="26" y="0"/>
                  </a:lnTo>
                  <a:lnTo>
                    <a:pt x="37" y="0"/>
                  </a:lnTo>
                  <a:lnTo>
                    <a:pt x="48" y="6"/>
                  </a:lnTo>
                  <a:lnTo>
                    <a:pt x="59" y="6"/>
                  </a:lnTo>
                  <a:lnTo>
                    <a:pt x="70" y="6"/>
                  </a:lnTo>
                  <a:lnTo>
                    <a:pt x="80" y="6"/>
                  </a:lnTo>
                  <a:lnTo>
                    <a:pt x="91" y="6"/>
                  </a:lnTo>
                  <a:lnTo>
                    <a:pt x="0" y="59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4" name="Freeform 378"/>
            <p:cNvSpPr>
              <a:spLocks/>
            </p:cNvSpPr>
            <p:nvPr/>
          </p:nvSpPr>
          <p:spPr bwMode="auto">
            <a:xfrm>
              <a:off x="1646" y="1989"/>
              <a:ext cx="1382" cy="259"/>
            </a:xfrm>
            <a:custGeom>
              <a:avLst/>
              <a:gdLst>
                <a:gd name="T0" fmla="*/ 1382 w 1382"/>
                <a:gd name="T1" fmla="*/ 259 h 259"/>
                <a:gd name="T2" fmla="*/ 1382 w 1382"/>
                <a:gd name="T3" fmla="*/ 0 h 259"/>
                <a:gd name="T4" fmla="*/ 0 w 1382"/>
                <a:gd name="T5" fmla="*/ 0 h 2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82" h="259">
                  <a:moveTo>
                    <a:pt x="1382" y="259"/>
                  </a:moveTo>
                  <a:lnTo>
                    <a:pt x="1382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5" name="Line 379"/>
            <p:cNvSpPr>
              <a:spLocks noChangeShapeType="1"/>
            </p:cNvSpPr>
            <p:nvPr/>
          </p:nvSpPr>
          <p:spPr bwMode="auto">
            <a:xfrm flipH="1">
              <a:off x="1646" y="2313"/>
              <a:ext cx="1150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6" name="Freeform 380"/>
            <p:cNvSpPr>
              <a:spLocks/>
            </p:cNvSpPr>
            <p:nvPr/>
          </p:nvSpPr>
          <p:spPr bwMode="auto">
            <a:xfrm>
              <a:off x="1646" y="2713"/>
              <a:ext cx="842" cy="1"/>
            </a:xfrm>
            <a:custGeom>
              <a:avLst/>
              <a:gdLst>
                <a:gd name="T0" fmla="*/ 842 w 842"/>
                <a:gd name="T1" fmla="*/ 0 h 1"/>
                <a:gd name="T2" fmla="*/ 842 w 842"/>
                <a:gd name="T3" fmla="*/ 0 h 1"/>
                <a:gd name="T4" fmla="*/ 0 w 842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2" h="1">
                  <a:moveTo>
                    <a:pt x="842" y="0"/>
                  </a:moveTo>
                  <a:lnTo>
                    <a:pt x="842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7" name="Freeform 381"/>
            <p:cNvSpPr>
              <a:spLocks/>
            </p:cNvSpPr>
            <p:nvPr/>
          </p:nvSpPr>
          <p:spPr bwMode="auto">
            <a:xfrm>
              <a:off x="1646" y="3312"/>
              <a:ext cx="1058" cy="1"/>
            </a:xfrm>
            <a:custGeom>
              <a:avLst/>
              <a:gdLst>
                <a:gd name="T0" fmla="*/ 1058 w 1058"/>
                <a:gd name="T1" fmla="*/ 0 h 1"/>
                <a:gd name="T2" fmla="*/ 1058 w 1058"/>
                <a:gd name="T3" fmla="*/ 0 h 1"/>
                <a:gd name="T4" fmla="*/ 0 w 1058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8" h="1">
                  <a:moveTo>
                    <a:pt x="1058" y="0"/>
                  </a:moveTo>
                  <a:lnTo>
                    <a:pt x="1058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8" name="Line 382"/>
            <p:cNvSpPr>
              <a:spLocks noChangeShapeType="1"/>
            </p:cNvSpPr>
            <p:nvPr/>
          </p:nvSpPr>
          <p:spPr bwMode="auto">
            <a:xfrm>
              <a:off x="3433" y="3312"/>
              <a:ext cx="105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9" name="Line 383"/>
            <p:cNvSpPr>
              <a:spLocks noChangeShapeType="1"/>
            </p:cNvSpPr>
            <p:nvPr/>
          </p:nvSpPr>
          <p:spPr bwMode="auto">
            <a:xfrm>
              <a:off x="3655" y="2729"/>
              <a:ext cx="83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20" name="Line 384"/>
            <p:cNvSpPr>
              <a:spLocks noChangeShapeType="1"/>
            </p:cNvSpPr>
            <p:nvPr/>
          </p:nvSpPr>
          <p:spPr bwMode="auto">
            <a:xfrm>
              <a:off x="3401" y="2351"/>
              <a:ext cx="1090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21" name="Freeform 385"/>
            <p:cNvSpPr>
              <a:spLocks/>
            </p:cNvSpPr>
            <p:nvPr/>
          </p:nvSpPr>
          <p:spPr bwMode="auto">
            <a:xfrm>
              <a:off x="3120" y="2027"/>
              <a:ext cx="1371" cy="227"/>
            </a:xfrm>
            <a:custGeom>
              <a:avLst/>
              <a:gdLst>
                <a:gd name="T0" fmla="*/ 0 w 1371"/>
                <a:gd name="T1" fmla="*/ 227 h 227"/>
                <a:gd name="T2" fmla="*/ 0 w 1371"/>
                <a:gd name="T3" fmla="*/ 0 h 227"/>
                <a:gd name="T4" fmla="*/ 1371 w 1371"/>
                <a:gd name="T5" fmla="*/ 0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71" h="227">
                  <a:moveTo>
                    <a:pt x="0" y="227"/>
                  </a:moveTo>
                  <a:lnTo>
                    <a:pt x="0" y="0"/>
                  </a:lnTo>
                  <a:lnTo>
                    <a:pt x="137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22" name="Rectangle 386"/>
            <p:cNvSpPr>
              <a:spLocks noChangeArrowheads="1"/>
            </p:cNvSpPr>
            <p:nvPr/>
          </p:nvSpPr>
          <p:spPr bwMode="auto">
            <a:xfrm>
              <a:off x="1641" y="1870"/>
              <a:ext cx="23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2.5%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4523" name="Rectangle 387"/>
            <p:cNvSpPr>
              <a:spLocks noChangeArrowheads="1"/>
            </p:cNvSpPr>
            <p:nvPr/>
          </p:nvSpPr>
          <p:spPr bwMode="auto">
            <a:xfrm>
              <a:off x="1641" y="2199"/>
              <a:ext cx="281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10.0%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4524" name="Rectangle 388"/>
            <p:cNvSpPr>
              <a:spLocks noChangeArrowheads="1"/>
            </p:cNvSpPr>
            <p:nvPr/>
          </p:nvSpPr>
          <p:spPr bwMode="auto">
            <a:xfrm>
              <a:off x="1641" y="2594"/>
              <a:ext cx="281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17.5%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4525" name="Rectangle 389"/>
            <p:cNvSpPr>
              <a:spLocks noChangeArrowheads="1"/>
            </p:cNvSpPr>
            <p:nvPr/>
          </p:nvSpPr>
          <p:spPr bwMode="auto">
            <a:xfrm>
              <a:off x="1641" y="3198"/>
              <a:ext cx="281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18.8%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4526" name="Rectangle 390"/>
            <p:cNvSpPr>
              <a:spLocks noChangeArrowheads="1"/>
            </p:cNvSpPr>
            <p:nvPr/>
          </p:nvSpPr>
          <p:spPr bwMode="auto">
            <a:xfrm>
              <a:off x="4270" y="3198"/>
              <a:ext cx="281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23.7%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4527" name="Rectangle 391"/>
            <p:cNvSpPr>
              <a:spLocks noChangeArrowheads="1"/>
            </p:cNvSpPr>
            <p:nvPr/>
          </p:nvSpPr>
          <p:spPr bwMode="auto">
            <a:xfrm>
              <a:off x="4270" y="2615"/>
              <a:ext cx="281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11.2%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4528" name="Rectangle 392"/>
            <p:cNvSpPr>
              <a:spLocks noChangeArrowheads="1"/>
            </p:cNvSpPr>
            <p:nvPr/>
          </p:nvSpPr>
          <p:spPr bwMode="auto">
            <a:xfrm>
              <a:off x="4270" y="2232"/>
              <a:ext cx="281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13.8%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4529" name="Rectangle 393"/>
            <p:cNvSpPr>
              <a:spLocks noChangeArrowheads="1"/>
            </p:cNvSpPr>
            <p:nvPr/>
          </p:nvSpPr>
          <p:spPr bwMode="auto">
            <a:xfrm>
              <a:off x="4313" y="1908"/>
              <a:ext cx="23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2.5%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4530" name="Rectangle 394"/>
            <p:cNvSpPr>
              <a:spLocks noChangeArrowheads="1"/>
            </p:cNvSpPr>
            <p:nvPr/>
          </p:nvSpPr>
          <p:spPr bwMode="auto">
            <a:xfrm>
              <a:off x="1641" y="1708"/>
              <a:ext cx="30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91-100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4531" name="Rectangle 395"/>
            <p:cNvSpPr>
              <a:spLocks noChangeArrowheads="1"/>
            </p:cNvSpPr>
            <p:nvPr/>
          </p:nvSpPr>
          <p:spPr bwMode="auto">
            <a:xfrm>
              <a:off x="1641" y="2032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81-90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4532" name="Rectangle 396"/>
            <p:cNvSpPr>
              <a:spLocks noChangeArrowheads="1"/>
            </p:cNvSpPr>
            <p:nvPr/>
          </p:nvSpPr>
          <p:spPr bwMode="auto">
            <a:xfrm>
              <a:off x="1641" y="2432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71-80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4533" name="Rectangle 397"/>
            <p:cNvSpPr>
              <a:spLocks noChangeArrowheads="1"/>
            </p:cNvSpPr>
            <p:nvPr/>
          </p:nvSpPr>
          <p:spPr bwMode="auto">
            <a:xfrm>
              <a:off x="1641" y="3036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61-70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4534" name="Rectangle 398"/>
            <p:cNvSpPr>
              <a:spLocks noChangeArrowheads="1"/>
            </p:cNvSpPr>
            <p:nvPr/>
          </p:nvSpPr>
          <p:spPr bwMode="auto">
            <a:xfrm>
              <a:off x="4292" y="3036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51-60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4535" name="Rectangle 399"/>
            <p:cNvSpPr>
              <a:spLocks noChangeArrowheads="1"/>
            </p:cNvSpPr>
            <p:nvPr/>
          </p:nvSpPr>
          <p:spPr bwMode="auto">
            <a:xfrm>
              <a:off x="4292" y="2453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41-50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4536" name="Rectangle 400"/>
            <p:cNvSpPr>
              <a:spLocks noChangeArrowheads="1"/>
            </p:cNvSpPr>
            <p:nvPr/>
          </p:nvSpPr>
          <p:spPr bwMode="auto">
            <a:xfrm>
              <a:off x="4292" y="2070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31-40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4537" name="Rectangle 401"/>
            <p:cNvSpPr>
              <a:spLocks noChangeArrowheads="1"/>
            </p:cNvSpPr>
            <p:nvPr/>
          </p:nvSpPr>
          <p:spPr bwMode="auto">
            <a:xfrm>
              <a:off x="4292" y="1746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21-30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Pie chart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5148263" cy="412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Pictogram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Pictorial presentations of data.</a:t>
            </a:r>
          </a:p>
          <a:p>
            <a:pPr eaLnBrk="1" hangingPunct="1"/>
            <a:endParaRPr lang="en-US" altLang="zh-TW" smtClean="0">
              <a:ea typeface="新細明體" pitchFamily="18" charset="-120"/>
            </a:endParaRP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Often seen in newspapers, magazines, and reports of various sorts.</a:t>
            </a:r>
          </a:p>
          <a:p>
            <a:pPr eaLnBrk="1" hangingPunct="1"/>
            <a:endParaRPr lang="en-US" altLang="zh-TW" smtClean="0">
              <a:ea typeface="新細明體" pitchFamily="18" charset="-120"/>
            </a:endParaRP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For non-statistical-oriented readers.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Summarizing Data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Tabular 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Tabular vs Graphical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600" smtClean="0">
                <a:ea typeface="新細明體" pitchFamily="18" charset="-120"/>
              </a:rPr>
              <a:t>When we deal with a large data set, a good overall picture can be a graphical presentation such as bar chart (for nominal and ordinal data) or histogram (for interval and ratio data).</a:t>
            </a:r>
          </a:p>
          <a:p>
            <a:pPr eaLnBrk="1" hangingPunct="1"/>
            <a:endParaRPr lang="en-US" altLang="zh-TW" sz="2600" smtClean="0">
              <a:ea typeface="新細明體" pitchFamily="18" charset="-120"/>
            </a:endParaRPr>
          </a:p>
          <a:p>
            <a:pPr eaLnBrk="1" hangingPunct="1"/>
            <a:r>
              <a:rPr lang="en-US" altLang="zh-TW" sz="2600" smtClean="0">
                <a:ea typeface="新細明體" pitchFamily="18" charset="-120"/>
              </a:rPr>
              <a:t>However, little statistical analysis can be done if we have only graphical presentations.</a:t>
            </a:r>
          </a:p>
          <a:p>
            <a:pPr eaLnBrk="1" hangingPunct="1"/>
            <a:endParaRPr lang="en-US" altLang="zh-TW" sz="2600" smtClean="0">
              <a:ea typeface="新細明體" pitchFamily="18" charset="-120"/>
            </a:endParaRPr>
          </a:p>
          <a:p>
            <a:pPr eaLnBrk="1" hangingPunct="1"/>
            <a:r>
              <a:rPr lang="en-US" altLang="zh-TW" sz="2600" smtClean="0">
                <a:ea typeface="新細明體" pitchFamily="18" charset="-120"/>
              </a:rPr>
              <a:t>Another good overall picture which allows deeper statistical analysis is a tabular presentation.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Frequency distribution of categorical data</a:t>
            </a:r>
            <a:endParaRPr lang="zh-TW" altLang="en-US" smtClean="0">
              <a:ea typeface="新細明體" pitchFamily="18" charset="-120"/>
            </a:endParaRP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1447800" y="1752600"/>
            <a:ext cx="7027863" cy="4106863"/>
            <a:chOff x="912" y="1104"/>
            <a:chExt cx="4427" cy="2587"/>
          </a:xfrm>
        </p:grpSpPr>
        <p:graphicFrame>
          <p:nvGraphicFramePr>
            <p:cNvPr id="2" name="Object 4"/>
            <p:cNvGraphicFramePr>
              <a:graphicFrameLocks noChangeAspect="1"/>
            </p:cNvGraphicFramePr>
            <p:nvPr/>
          </p:nvGraphicFramePr>
          <p:xfrm>
            <a:off x="912" y="1440"/>
            <a:ext cx="4427" cy="2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4" name="文件" r:id="rId3" imgW="7034784" imgH="4187952" progId="Word.Document.8">
                    <p:embed/>
                  </p:oleObj>
                </mc:Choice>
                <mc:Fallback>
                  <p:oleObj name="文件" r:id="rId3" imgW="7034784" imgH="4187952" progId="Word.Documen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1440"/>
                          <a:ext cx="4427" cy="2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 Box 5"/>
            <p:cNvSpPr txBox="1">
              <a:spLocks noChangeArrowheads="1"/>
            </p:cNvSpPr>
            <p:nvPr/>
          </p:nvSpPr>
          <p:spPr bwMode="auto">
            <a:xfrm>
              <a:off x="1056" y="1104"/>
              <a:ext cx="40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kumimoji="1" lang="en-US" altLang="zh-TW" sz="2400" i="1">
                  <a:latin typeface="Times New Roman" pitchFamily="18" charset="0"/>
                  <a:ea typeface="新細明體" pitchFamily="18" charset="-120"/>
                </a:rPr>
                <a:t>Table 2: Responses of young boys to removal of toy</a:t>
              </a:r>
              <a:endParaRPr kumimoji="1" lang="en-US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</p:grp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295400" y="5638800"/>
            <a:ext cx="234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TW" sz="2400" i="1" dirty="0">
                <a:solidFill>
                  <a:srgbClr val="0070C0"/>
                </a:solidFill>
                <a:latin typeface="Times New Roman" pitchFamily="18" charset="0"/>
                <a:ea typeface="新細明體" pitchFamily="18" charset="-120"/>
              </a:rPr>
              <a:t>Organizing data?</a:t>
            </a:r>
            <a:endParaRPr kumimoji="1" lang="zh-TW" altLang="en-US" sz="2400" i="1" dirty="0">
              <a:solidFill>
                <a:srgbClr val="0070C0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114800" y="5638800"/>
            <a:ext cx="4768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TW" sz="2400" i="1" dirty="0">
                <a:solidFill>
                  <a:srgbClr val="0070C0"/>
                </a:solidFill>
                <a:latin typeface="Times New Roman" pitchFamily="18" charset="0"/>
                <a:ea typeface="新細明體" pitchFamily="18" charset="-120"/>
              </a:rPr>
              <a:t>Isn’t this table the original raw data?</a:t>
            </a:r>
            <a:endParaRPr kumimoji="1" lang="zh-TW" altLang="en-US" sz="2400" i="1" dirty="0">
              <a:solidFill>
                <a:srgbClr val="0070C0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  <p:bldP spid="2970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sz="2900" smtClean="0">
                <a:ea typeface="新細明體" pitchFamily="18" charset="-120"/>
              </a:rPr>
              <a:t>Table 1: Examination scores for 80 students</a:t>
            </a:r>
            <a:endParaRPr lang="zh-TW" altLang="en-US" sz="2900" smtClean="0">
              <a:ea typeface="新細明體" pitchFamily="18" charset="-120"/>
            </a:endParaRPr>
          </a:p>
        </p:txBody>
      </p:sp>
      <p:graphicFrame>
        <p:nvGraphicFramePr>
          <p:cNvPr id="3072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66800" y="1828800"/>
          <a:ext cx="7620000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文件" r:id="rId3" imgW="6236208" imgH="6117336" progId="Word.Document.8">
                  <p:embed/>
                </p:oleObj>
              </mc:Choice>
              <mc:Fallback>
                <p:oleObj name="文件" r:id="rId3" imgW="6236208" imgH="61173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28800"/>
                        <a:ext cx="7620000" cy="632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sz="2900" smtClean="0">
                <a:ea typeface="新細明體" pitchFamily="18" charset="-120"/>
              </a:rPr>
              <a:t>Table 3: Examination grades for 80 students</a:t>
            </a:r>
            <a:endParaRPr lang="zh-TW" altLang="en-US" sz="2900" smtClean="0">
              <a:ea typeface="新細明體" pitchFamily="18" charset="-120"/>
            </a:endParaRPr>
          </a:p>
        </p:txBody>
      </p:sp>
      <p:graphicFrame>
        <p:nvGraphicFramePr>
          <p:cNvPr id="3174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66800" y="1828800"/>
          <a:ext cx="9448800" cy="745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文件" r:id="rId3" imgW="7623048" imgH="7452360" progId="Word.Document.8">
                  <p:embed/>
                </p:oleObj>
              </mc:Choice>
              <mc:Fallback>
                <p:oleObj name="文件" r:id="rId3" imgW="7623048" imgH="74523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28800"/>
                        <a:ext cx="9448800" cy="745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900" smtClean="0">
                <a:ea typeface="新細明體" pitchFamily="18" charset="-120"/>
              </a:rPr>
              <a:t>Table 1:  Examination scores for 80 students</a:t>
            </a:r>
            <a:endParaRPr lang="zh-TW" altLang="en-US" sz="2900" smtClean="0">
              <a:ea typeface="新細明體" pitchFamily="18" charset="-120"/>
            </a:endParaRPr>
          </a:p>
        </p:txBody>
      </p:sp>
      <p:graphicFrame>
        <p:nvGraphicFramePr>
          <p:cNvPr id="409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447800" y="1828800"/>
          <a:ext cx="701040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" r:id="rId3" imgW="6234430" imgH="6116320" progId="Word.Document.8">
                  <p:embed/>
                </p:oleObj>
              </mc:Choice>
              <mc:Fallback>
                <p:oleObj name="Document" r:id="rId3" imgW="6234430" imgH="61163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7010400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Frequency distribution for examination grades</a:t>
            </a:r>
          </a:p>
        </p:txBody>
      </p:sp>
      <p:graphicFrame>
        <p:nvGraphicFramePr>
          <p:cNvPr id="3277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33463" y="1828800"/>
          <a:ext cx="7754937" cy="423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文件" r:id="rId3" imgW="7760208" imgH="4239768" progId="Word.Document.8">
                  <p:embed/>
                </p:oleObj>
              </mc:Choice>
              <mc:Fallback>
                <p:oleObj name="文件" r:id="rId3" imgW="7760208" imgH="423976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1828800"/>
                        <a:ext cx="7754937" cy="423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Cumulative frequency distribution for ordinal data </a:t>
            </a:r>
          </a:p>
        </p:txBody>
      </p:sp>
      <p:graphicFrame>
        <p:nvGraphicFramePr>
          <p:cNvPr id="3379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39825" y="1828800"/>
          <a:ext cx="7542213" cy="423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文件" r:id="rId3" imgW="7546848" imgH="4236720" progId="Word.Document.8">
                  <p:embed/>
                </p:oleObj>
              </mc:Choice>
              <mc:Fallback>
                <p:oleObj name="文件" r:id="rId3" imgW="7546848" imgH="42367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1828800"/>
                        <a:ext cx="7542213" cy="423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新細明體" pitchFamily="18" charset="-120"/>
              </a:rPr>
              <a:t>(</a:t>
            </a:r>
            <a:r>
              <a:rPr lang="en-US" altLang="zh-TW" smtClean="0">
                <a:ea typeface="新細明體" pitchFamily="18" charset="-120"/>
              </a:rPr>
              <a:t>Cumulative) Percentage distribution</a:t>
            </a:r>
          </a:p>
        </p:txBody>
      </p:sp>
      <p:graphicFrame>
        <p:nvGraphicFramePr>
          <p:cNvPr id="348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998538" y="1830388"/>
          <a:ext cx="7858125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文件" r:id="rId3" imgW="7872984" imgH="4236720" progId="Word.Document.8">
                  <p:embed/>
                </p:oleObj>
              </mc:Choice>
              <mc:Fallback>
                <p:oleObj name="文件" r:id="rId3" imgW="7872984" imgH="42367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1830388"/>
                        <a:ext cx="7858125" cy="422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600200" y="5638800"/>
            <a:ext cx="6586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zh-TW" sz="2400" i="1" dirty="0">
                <a:solidFill>
                  <a:srgbClr val="0070C0"/>
                </a:solidFill>
                <a:latin typeface="Times New Roman" pitchFamily="18" charset="0"/>
                <a:ea typeface="新細明體" pitchFamily="18" charset="-120"/>
              </a:rPr>
              <a:t>The decimal points are at the same vertical position.</a:t>
            </a:r>
            <a:endParaRPr kumimoji="1" lang="en-US" altLang="zh-TW" sz="2400" dirty="0">
              <a:solidFill>
                <a:srgbClr val="0070C0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Comparing distributions</a:t>
            </a: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1371600" y="1447800"/>
            <a:ext cx="7502525" cy="5545138"/>
            <a:chOff x="864" y="1056"/>
            <a:chExt cx="4726" cy="3493"/>
          </a:xfrm>
        </p:grpSpPr>
        <p:graphicFrame>
          <p:nvGraphicFramePr>
            <p:cNvPr id="35845" name="Object 4"/>
            <p:cNvGraphicFramePr>
              <a:graphicFrameLocks noChangeAspect="1"/>
            </p:cNvGraphicFramePr>
            <p:nvPr/>
          </p:nvGraphicFramePr>
          <p:xfrm>
            <a:off x="864" y="1392"/>
            <a:ext cx="4726" cy="3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7" name="文件" r:id="rId3" imgW="7504176" imgH="5029200" progId="Word.Document.8">
                    <p:embed/>
                  </p:oleObj>
                </mc:Choice>
                <mc:Fallback>
                  <p:oleObj name="文件" r:id="rId3" imgW="7504176" imgH="5029200" progId="Word.Documen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392"/>
                          <a:ext cx="4726" cy="31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 Box 5"/>
            <p:cNvSpPr txBox="1">
              <a:spLocks noChangeArrowheads="1"/>
            </p:cNvSpPr>
            <p:nvPr/>
          </p:nvSpPr>
          <p:spPr bwMode="auto">
            <a:xfrm>
              <a:off x="912" y="1056"/>
              <a:ext cx="43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kumimoji="1" lang="en-US" altLang="zh-TW" sz="2400" i="1">
                  <a:latin typeface="Times New Roman" pitchFamily="18" charset="0"/>
                  <a:ea typeface="新細明體" pitchFamily="18" charset="-120"/>
                </a:rPr>
                <a:t>Table 4: Response to removal of toy by gender of child</a:t>
              </a:r>
              <a:endParaRPr kumimoji="1" lang="en-US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</p:grp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895600" y="5638800"/>
            <a:ext cx="285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zh-TW" sz="2400" i="1" dirty="0">
                <a:solidFill>
                  <a:srgbClr val="0070C0"/>
                </a:solidFill>
                <a:latin typeface="Times New Roman" pitchFamily="18" charset="0"/>
                <a:ea typeface="新細明體" pitchFamily="18" charset="-120"/>
              </a:rPr>
              <a:t>More girls withdraw?</a:t>
            </a:r>
            <a:endParaRPr kumimoji="1" lang="en-US" altLang="zh-TW" sz="2400" dirty="0">
              <a:solidFill>
                <a:srgbClr val="0070C0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Comparing distributions</a:t>
            </a:r>
          </a:p>
        </p:txBody>
      </p:sp>
      <p:grpSp>
        <p:nvGrpSpPr>
          <p:cNvPr id="36867" name="Group 3"/>
          <p:cNvGrpSpPr>
            <a:grpSpLocks/>
          </p:cNvGrpSpPr>
          <p:nvPr/>
        </p:nvGrpSpPr>
        <p:grpSpPr bwMode="auto">
          <a:xfrm>
            <a:off x="1219200" y="1676400"/>
            <a:ext cx="7500938" cy="5554663"/>
            <a:chOff x="768" y="1056"/>
            <a:chExt cx="4725" cy="3499"/>
          </a:xfrm>
        </p:grpSpPr>
        <p:graphicFrame>
          <p:nvGraphicFramePr>
            <p:cNvPr id="36868" name="Object 4"/>
            <p:cNvGraphicFramePr>
              <a:graphicFrameLocks noChangeAspect="1"/>
            </p:cNvGraphicFramePr>
            <p:nvPr/>
          </p:nvGraphicFramePr>
          <p:xfrm>
            <a:off x="768" y="1397"/>
            <a:ext cx="4725" cy="31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0" name="文件" r:id="rId3" imgW="7504176" imgH="5013960" progId="Word.Document.8">
                    <p:embed/>
                  </p:oleObj>
                </mc:Choice>
                <mc:Fallback>
                  <p:oleObj name="文件" r:id="rId3" imgW="7504176" imgH="5013960" progId="Word.Documen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397"/>
                          <a:ext cx="4725" cy="31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1920" y="1056"/>
              <a:ext cx="19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kumimoji="1" lang="en-US" altLang="zh-TW" sz="2400" i="1">
                  <a:latin typeface="Times New Roman" pitchFamily="18" charset="0"/>
                  <a:ea typeface="新細明體" pitchFamily="18" charset="-120"/>
                </a:rPr>
                <a:t>Percentage distribution</a:t>
              </a:r>
              <a:endParaRPr kumimoji="1" lang="en-US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Bar chart</a:t>
            </a: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1981200" y="1066800"/>
            <a:ext cx="5638800" cy="4953000"/>
            <a:chOff x="1356" y="1104"/>
            <a:chExt cx="3234" cy="2587"/>
          </a:xfrm>
        </p:grpSpPr>
        <p:sp>
          <p:nvSpPr>
            <p:cNvPr id="37892" name="Freeform 4"/>
            <p:cNvSpPr>
              <a:spLocks/>
            </p:cNvSpPr>
            <p:nvPr/>
          </p:nvSpPr>
          <p:spPr bwMode="auto">
            <a:xfrm>
              <a:off x="1356" y="1104"/>
              <a:ext cx="3234" cy="2587"/>
            </a:xfrm>
            <a:custGeom>
              <a:avLst/>
              <a:gdLst>
                <a:gd name="T0" fmla="*/ 3234 w 3234"/>
                <a:gd name="T1" fmla="*/ 2587 h 2587"/>
                <a:gd name="T2" fmla="*/ 0 w 3234"/>
                <a:gd name="T3" fmla="*/ 0 h 2587"/>
                <a:gd name="T4" fmla="*/ 0 w 3234"/>
                <a:gd name="T5" fmla="*/ 2587 h 2587"/>
                <a:gd name="T6" fmla="*/ 3234 w 3234"/>
                <a:gd name="T7" fmla="*/ 2587 h 25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34" h="2587">
                  <a:moveTo>
                    <a:pt x="3234" y="2587"/>
                  </a:moveTo>
                  <a:lnTo>
                    <a:pt x="0" y="0"/>
                  </a:lnTo>
                  <a:lnTo>
                    <a:pt x="0" y="2587"/>
                  </a:lnTo>
                  <a:lnTo>
                    <a:pt x="3234" y="25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auto">
            <a:xfrm>
              <a:off x="1356" y="1104"/>
              <a:ext cx="3234" cy="2587"/>
            </a:xfrm>
            <a:custGeom>
              <a:avLst/>
              <a:gdLst>
                <a:gd name="T0" fmla="*/ 0 w 3234"/>
                <a:gd name="T1" fmla="*/ 0 h 2587"/>
                <a:gd name="T2" fmla="*/ 3234 w 3234"/>
                <a:gd name="T3" fmla="*/ 0 h 2587"/>
                <a:gd name="T4" fmla="*/ 3234 w 3234"/>
                <a:gd name="T5" fmla="*/ 2587 h 2587"/>
                <a:gd name="T6" fmla="*/ 0 w 3234"/>
                <a:gd name="T7" fmla="*/ 0 h 25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34" h="2587">
                  <a:moveTo>
                    <a:pt x="0" y="0"/>
                  </a:moveTo>
                  <a:lnTo>
                    <a:pt x="3234" y="0"/>
                  </a:lnTo>
                  <a:lnTo>
                    <a:pt x="3234" y="25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Freeform 6"/>
            <p:cNvSpPr>
              <a:spLocks/>
            </p:cNvSpPr>
            <p:nvPr/>
          </p:nvSpPr>
          <p:spPr bwMode="auto">
            <a:xfrm>
              <a:off x="1356" y="1104"/>
              <a:ext cx="3234" cy="2587"/>
            </a:xfrm>
            <a:custGeom>
              <a:avLst/>
              <a:gdLst>
                <a:gd name="T0" fmla="*/ 3234 w 3234"/>
                <a:gd name="T1" fmla="*/ 2587 h 2587"/>
                <a:gd name="T2" fmla="*/ 0 w 3234"/>
                <a:gd name="T3" fmla="*/ 0 h 2587"/>
                <a:gd name="T4" fmla="*/ 0 w 3234"/>
                <a:gd name="T5" fmla="*/ 2587 h 2587"/>
                <a:gd name="T6" fmla="*/ 3234 w 3234"/>
                <a:gd name="T7" fmla="*/ 2587 h 25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34" h="2587">
                  <a:moveTo>
                    <a:pt x="3234" y="2587"/>
                  </a:moveTo>
                  <a:lnTo>
                    <a:pt x="0" y="0"/>
                  </a:lnTo>
                  <a:lnTo>
                    <a:pt x="0" y="2587"/>
                  </a:lnTo>
                  <a:lnTo>
                    <a:pt x="3234" y="25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Freeform 7"/>
            <p:cNvSpPr>
              <a:spLocks/>
            </p:cNvSpPr>
            <p:nvPr/>
          </p:nvSpPr>
          <p:spPr bwMode="auto">
            <a:xfrm>
              <a:off x="1356" y="1104"/>
              <a:ext cx="3234" cy="2587"/>
            </a:xfrm>
            <a:custGeom>
              <a:avLst/>
              <a:gdLst>
                <a:gd name="T0" fmla="*/ 0 w 3234"/>
                <a:gd name="T1" fmla="*/ 0 h 2587"/>
                <a:gd name="T2" fmla="*/ 3234 w 3234"/>
                <a:gd name="T3" fmla="*/ 0 h 2587"/>
                <a:gd name="T4" fmla="*/ 3234 w 3234"/>
                <a:gd name="T5" fmla="*/ 2587 h 2587"/>
                <a:gd name="T6" fmla="*/ 0 w 3234"/>
                <a:gd name="T7" fmla="*/ 0 h 25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34" h="2587">
                  <a:moveTo>
                    <a:pt x="0" y="0"/>
                  </a:moveTo>
                  <a:lnTo>
                    <a:pt x="3234" y="0"/>
                  </a:lnTo>
                  <a:lnTo>
                    <a:pt x="3234" y="25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1831" y="3517"/>
              <a:ext cx="48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</a:rPr>
                <a:t>RESPONSE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3484" y="3285"/>
              <a:ext cx="406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Another toys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3013" y="3285"/>
              <a:ext cx="303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Withdraw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2409" y="3285"/>
              <a:ext cx="467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Express anger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2085" y="3285"/>
              <a:ext cx="114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Cry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 rot="-5400000">
              <a:off x="1467" y="3103"/>
              <a:ext cx="202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</a:rPr>
                <a:t>Value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1707" y="1185"/>
              <a:ext cx="81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60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1707" y="1525"/>
              <a:ext cx="81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04" name="Rectangle 16"/>
            <p:cNvSpPr>
              <a:spLocks noChangeArrowheads="1"/>
            </p:cNvSpPr>
            <p:nvPr/>
          </p:nvSpPr>
          <p:spPr bwMode="auto">
            <a:xfrm>
              <a:off x="1707" y="1860"/>
              <a:ext cx="81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40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1707" y="2195"/>
              <a:ext cx="81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30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1707" y="2535"/>
              <a:ext cx="81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20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1707" y="2870"/>
              <a:ext cx="81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10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1750" y="3167"/>
              <a:ext cx="4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09" name="Freeform 21"/>
            <p:cNvSpPr>
              <a:spLocks/>
            </p:cNvSpPr>
            <p:nvPr/>
          </p:nvSpPr>
          <p:spPr bwMode="auto">
            <a:xfrm>
              <a:off x="4066" y="3167"/>
              <a:ext cx="1" cy="92"/>
            </a:xfrm>
            <a:custGeom>
              <a:avLst/>
              <a:gdLst>
                <a:gd name="T0" fmla="*/ 0 w 1"/>
                <a:gd name="T1" fmla="*/ 92 h 92"/>
                <a:gd name="T2" fmla="*/ 0 w 1"/>
                <a:gd name="T3" fmla="*/ 0 h 92"/>
                <a:gd name="T4" fmla="*/ 0 w 1"/>
                <a:gd name="T5" fmla="*/ 92 h 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92">
                  <a:moveTo>
                    <a:pt x="0" y="92"/>
                  </a:moveTo>
                  <a:lnTo>
                    <a:pt x="0" y="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Freeform 22"/>
            <p:cNvSpPr>
              <a:spLocks/>
            </p:cNvSpPr>
            <p:nvPr/>
          </p:nvSpPr>
          <p:spPr bwMode="auto">
            <a:xfrm>
              <a:off x="4066" y="3167"/>
              <a:ext cx="135" cy="92"/>
            </a:xfrm>
            <a:custGeom>
              <a:avLst/>
              <a:gdLst>
                <a:gd name="T0" fmla="*/ 0 w 135"/>
                <a:gd name="T1" fmla="*/ 92 h 92"/>
                <a:gd name="T2" fmla="*/ 135 w 135"/>
                <a:gd name="T3" fmla="*/ 0 h 92"/>
                <a:gd name="T4" fmla="*/ 0 w 135"/>
                <a:gd name="T5" fmla="*/ 0 h 92"/>
                <a:gd name="T6" fmla="*/ 0 w 135"/>
                <a:gd name="T7" fmla="*/ 92 h 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5" h="92">
                  <a:moveTo>
                    <a:pt x="0" y="92"/>
                  </a:moveTo>
                  <a:lnTo>
                    <a:pt x="135" y="0"/>
                  </a:lnTo>
                  <a:lnTo>
                    <a:pt x="0" y="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Freeform 23"/>
            <p:cNvSpPr>
              <a:spLocks/>
            </p:cNvSpPr>
            <p:nvPr/>
          </p:nvSpPr>
          <p:spPr bwMode="auto">
            <a:xfrm>
              <a:off x="4066" y="3167"/>
              <a:ext cx="135" cy="92"/>
            </a:xfrm>
            <a:custGeom>
              <a:avLst/>
              <a:gdLst>
                <a:gd name="T0" fmla="*/ 0 w 135"/>
                <a:gd name="T1" fmla="*/ 92 h 92"/>
                <a:gd name="T2" fmla="*/ 135 w 135"/>
                <a:gd name="T3" fmla="*/ 0 h 92"/>
                <a:gd name="T4" fmla="*/ 135 w 135"/>
                <a:gd name="T5" fmla="*/ 92 h 92"/>
                <a:gd name="T6" fmla="*/ 0 w 135"/>
                <a:gd name="T7" fmla="*/ 92 h 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5" h="92">
                  <a:moveTo>
                    <a:pt x="0" y="92"/>
                  </a:moveTo>
                  <a:lnTo>
                    <a:pt x="135" y="0"/>
                  </a:lnTo>
                  <a:lnTo>
                    <a:pt x="135" y="9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2" name="Freeform 24"/>
            <p:cNvSpPr>
              <a:spLocks/>
            </p:cNvSpPr>
            <p:nvPr/>
          </p:nvSpPr>
          <p:spPr bwMode="auto">
            <a:xfrm>
              <a:off x="4066" y="3167"/>
              <a:ext cx="135" cy="92"/>
            </a:xfrm>
            <a:custGeom>
              <a:avLst/>
              <a:gdLst>
                <a:gd name="T0" fmla="*/ 0 w 135"/>
                <a:gd name="T1" fmla="*/ 92 h 92"/>
                <a:gd name="T2" fmla="*/ 0 w 135"/>
                <a:gd name="T3" fmla="*/ 0 h 92"/>
                <a:gd name="T4" fmla="*/ 135 w 135"/>
                <a:gd name="T5" fmla="*/ 0 h 92"/>
                <a:gd name="T6" fmla="*/ 135 w 135"/>
                <a:gd name="T7" fmla="*/ 92 h 92"/>
                <a:gd name="T8" fmla="*/ 0 w 135"/>
                <a:gd name="T9" fmla="*/ 92 h 92"/>
                <a:gd name="T10" fmla="*/ 0 w 135"/>
                <a:gd name="T11" fmla="*/ 92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" h="92">
                  <a:moveTo>
                    <a:pt x="0" y="92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92"/>
                  </a:lnTo>
                  <a:lnTo>
                    <a:pt x="0" y="9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Freeform 25"/>
            <p:cNvSpPr>
              <a:spLocks/>
            </p:cNvSpPr>
            <p:nvPr/>
          </p:nvSpPr>
          <p:spPr bwMode="auto">
            <a:xfrm>
              <a:off x="4066" y="2956"/>
              <a:ext cx="1" cy="87"/>
            </a:xfrm>
            <a:custGeom>
              <a:avLst/>
              <a:gdLst>
                <a:gd name="T0" fmla="*/ 0 w 1"/>
                <a:gd name="T1" fmla="*/ 87 h 87"/>
                <a:gd name="T2" fmla="*/ 0 w 1"/>
                <a:gd name="T3" fmla="*/ 0 h 87"/>
                <a:gd name="T4" fmla="*/ 0 w 1"/>
                <a:gd name="T5" fmla="*/ 87 h 8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87">
                  <a:moveTo>
                    <a:pt x="0" y="87"/>
                  </a:move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Freeform 26"/>
            <p:cNvSpPr>
              <a:spLocks/>
            </p:cNvSpPr>
            <p:nvPr/>
          </p:nvSpPr>
          <p:spPr bwMode="auto">
            <a:xfrm>
              <a:off x="4066" y="2956"/>
              <a:ext cx="135" cy="87"/>
            </a:xfrm>
            <a:custGeom>
              <a:avLst/>
              <a:gdLst>
                <a:gd name="T0" fmla="*/ 0 w 135"/>
                <a:gd name="T1" fmla="*/ 87 h 87"/>
                <a:gd name="T2" fmla="*/ 135 w 135"/>
                <a:gd name="T3" fmla="*/ 0 h 87"/>
                <a:gd name="T4" fmla="*/ 0 w 135"/>
                <a:gd name="T5" fmla="*/ 0 h 87"/>
                <a:gd name="T6" fmla="*/ 0 w 135"/>
                <a:gd name="T7" fmla="*/ 87 h 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5" h="87">
                  <a:moveTo>
                    <a:pt x="0" y="87"/>
                  </a:moveTo>
                  <a:lnTo>
                    <a:pt x="135" y="0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Freeform 27"/>
            <p:cNvSpPr>
              <a:spLocks/>
            </p:cNvSpPr>
            <p:nvPr/>
          </p:nvSpPr>
          <p:spPr bwMode="auto">
            <a:xfrm>
              <a:off x="4066" y="2956"/>
              <a:ext cx="135" cy="87"/>
            </a:xfrm>
            <a:custGeom>
              <a:avLst/>
              <a:gdLst>
                <a:gd name="T0" fmla="*/ 0 w 135"/>
                <a:gd name="T1" fmla="*/ 87 h 87"/>
                <a:gd name="T2" fmla="*/ 135 w 135"/>
                <a:gd name="T3" fmla="*/ 0 h 87"/>
                <a:gd name="T4" fmla="*/ 135 w 135"/>
                <a:gd name="T5" fmla="*/ 87 h 87"/>
                <a:gd name="T6" fmla="*/ 0 w 135"/>
                <a:gd name="T7" fmla="*/ 87 h 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5" h="87">
                  <a:moveTo>
                    <a:pt x="0" y="87"/>
                  </a:moveTo>
                  <a:lnTo>
                    <a:pt x="135" y="0"/>
                  </a:lnTo>
                  <a:lnTo>
                    <a:pt x="135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Freeform 28"/>
            <p:cNvSpPr>
              <a:spLocks/>
            </p:cNvSpPr>
            <p:nvPr/>
          </p:nvSpPr>
          <p:spPr bwMode="auto">
            <a:xfrm>
              <a:off x="4066" y="2956"/>
              <a:ext cx="135" cy="87"/>
            </a:xfrm>
            <a:custGeom>
              <a:avLst/>
              <a:gdLst>
                <a:gd name="T0" fmla="*/ 0 w 135"/>
                <a:gd name="T1" fmla="*/ 87 h 87"/>
                <a:gd name="T2" fmla="*/ 0 w 135"/>
                <a:gd name="T3" fmla="*/ 0 h 87"/>
                <a:gd name="T4" fmla="*/ 135 w 135"/>
                <a:gd name="T5" fmla="*/ 0 h 87"/>
                <a:gd name="T6" fmla="*/ 135 w 135"/>
                <a:gd name="T7" fmla="*/ 87 h 87"/>
                <a:gd name="T8" fmla="*/ 0 w 135"/>
                <a:gd name="T9" fmla="*/ 87 h 87"/>
                <a:gd name="T10" fmla="*/ 0 w 135"/>
                <a:gd name="T11" fmla="*/ 87 h 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" h="87">
                  <a:moveTo>
                    <a:pt x="0" y="87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87"/>
                  </a:lnTo>
                  <a:lnTo>
                    <a:pt x="0" y="87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Rectangle 29"/>
            <p:cNvSpPr>
              <a:spLocks noChangeArrowheads="1"/>
            </p:cNvSpPr>
            <p:nvPr/>
          </p:nvSpPr>
          <p:spPr bwMode="auto">
            <a:xfrm>
              <a:off x="4223" y="2956"/>
              <a:ext cx="291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FEMALE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18" name="Rectangle 30"/>
            <p:cNvSpPr>
              <a:spLocks noChangeArrowheads="1"/>
            </p:cNvSpPr>
            <p:nvPr/>
          </p:nvSpPr>
          <p:spPr bwMode="auto">
            <a:xfrm>
              <a:off x="4223" y="3172"/>
              <a:ext cx="198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MALE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19" name="Freeform 31"/>
            <p:cNvSpPr>
              <a:spLocks/>
            </p:cNvSpPr>
            <p:nvPr/>
          </p:nvSpPr>
          <p:spPr bwMode="auto">
            <a:xfrm>
              <a:off x="1815" y="1223"/>
              <a:ext cx="16" cy="21"/>
            </a:xfrm>
            <a:custGeom>
              <a:avLst/>
              <a:gdLst>
                <a:gd name="T0" fmla="*/ 16 w 16"/>
                <a:gd name="T1" fmla="*/ 21 h 21"/>
                <a:gd name="T2" fmla="*/ 0 w 16"/>
                <a:gd name="T3" fmla="*/ 0 h 21"/>
                <a:gd name="T4" fmla="*/ 0 w 16"/>
                <a:gd name="T5" fmla="*/ 21 h 21"/>
                <a:gd name="T6" fmla="*/ 16 w 16"/>
                <a:gd name="T7" fmla="*/ 21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1">
                  <a:moveTo>
                    <a:pt x="16" y="21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16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Freeform 32"/>
            <p:cNvSpPr>
              <a:spLocks/>
            </p:cNvSpPr>
            <p:nvPr/>
          </p:nvSpPr>
          <p:spPr bwMode="auto">
            <a:xfrm>
              <a:off x="1815" y="1223"/>
              <a:ext cx="16" cy="21"/>
            </a:xfrm>
            <a:custGeom>
              <a:avLst/>
              <a:gdLst>
                <a:gd name="T0" fmla="*/ 0 w 16"/>
                <a:gd name="T1" fmla="*/ 0 h 21"/>
                <a:gd name="T2" fmla="*/ 16 w 16"/>
                <a:gd name="T3" fmla="*/ 0 h 21"/>
                <a:gd name="T4" fmla="*/ 16 w 16"/>
                <a:gd name="T5" fmla="*/ 21 h 21"/>
                <a:gd name="T6" fmla="*/ 0 w 16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1">
                  <a:moveTo>
                    <a:pt x="0" y="0"/>
                  </a:moveTo>
                  <a:lnTo>
                    <a:pt x="16" y="0"/>
                  </a:lnTo>
                  <a:lnTo>
                    <a:pt x="1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1" name="Freeform 33"/>
            <p:cNvSpPr>
              <a:spLocks/>
            </p:cNvSpPr>
            <p:nvPr/>
          </p:nvSpPr>
          <p:spPr bwMode="auto">
            <a:xfrm>
              <a:off x="1815" y="1563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2" name="Freeform 34"/>
            <p:cNvSpPr>
              <a:spLocks/>
            </p:cNvSpPr>
            <p:nvPr/>
          </p:nvSpPr>
          <p:spPr bwMode="auto">
            <a:xfrm>
              <a:off x="1815" y="1563"/>
              <a:ext cx="16" cy="16"/>
            </a:xfrm>
            <a:custGeom>
              <a:avLst/>
              <a:gdLst>
                <a:gd name="T0" fmla="*/ 0 w 16"/>
                <a:gd name="T1" fmla="*/ 0 h 16"/>
                <a:gd name="T2" fmla="*/ 16 w 16"/>
                <a:gd name="T3" fmla="*/ 0 h 16"/>
                <a:gd name="T4" fmla="*/ 16 w 16"/>
                <a:gd name="T5" fmla="*/ 16 h 16"/>
                <a:gd name="T6" fmla="*/ 0 w 1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3" name="Freeform 35"/>
            <p:cNvSpPr>
              <a:spLocks/>
            </p:cNvSpPr>
            <p:nvPr/>
          </p:nvSpPr>
          <p:spPr bwMode="auto">
            <a:xfrm>
              <a:off x="1815" y="1903"/>
              <a:ext cx="16" cy="11"/>
            </a:xfrm>
            <a:custGeom>
              <a:avLst/>
              <a:gdLst>
                <a:gd name="T0" fmla="*/ 16 w 16"/>
                <a:gd name="T1" fmla="*/ 11 h 11"/>
                <a:gd name="T2" fmla="*/ 0 w 16"/>
                <a:gd name="T3" fmla="*/ 0 h 11"/>
                <a:gd name="T4" fmla="*/ 0 w 16"/>
                <a:gd name="T5" fmla="*/ 11 h 11"/>
                <a:gd name="T6" fmla="*/ 16 w 16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1">
                  <a:moveTo>
                    <a:pt x="16" y="11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1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4" name="Freeform 36"/>
            <p:cNvSpPr>
              <a:spLocks/>
            </p:cNvSpPr>
            <p:nvPr/>
          </p:nvSpPr>
          <p:spPr bwMode="auto">
            <a:xfrm>
              <a:off x="1815" y="1903"/>
              <a:ext cx="16" cy="11"/>
            </a:xfrm>
            <a:custGeom>
              <a:avLst/>
              <a:gdLst>
                <a:gd name="T0" fmla="*/ 0 w 16"/>
                <a:gd name="T1" fmla="*/ 0 h 11"/>
                <a:gd name="T2" fmla="*/ 16 w 16"/>
                <a:gd name="T3" fmla="*/ 0 h 11"/>
                <a:gd name="T4" fmla="*/ 16 w 16"/>
                <a:gd name="T5" fmla="*/ 11 h 11"/>
                <a:gd name="T6" fmla="*/ 0 w 16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1">
                  <a:moveTo>
                    <a:pt x="0" y="0"/>
                  </a:moveTo>
                  <a:lnTo>
                    <a:pt x="16" y="0"/>
                  </a:lnTo>
                  <a:lnTo>
                    <a:pt x="16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5" name="Freeform 37"/>
            <p:cNvSpPr>
              <a:spLocks/>
            </p:cNvSpPr>
            <p:nvPr/>
          </p:nvSpPr>
          <p:spPr bwMode="auto">
            <a:xfrm>
              <a:off x="1815" y="2238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Freeform 38"/>
            <p:cNvSpPr>
              <a:spLocks/>
            </p:cNvSpPr>
            <p:nvPr/>
          </p:nvSpPr>
          <p:spPr bwMode="auto">
            <a:xfrm>
              <a:off x="1815" y="2238"/>
              <a:ext cx="16" cy="16"/>
            </a:xfrm>
            <a:custGeom>
              <a:avLst/>
              <a:gdLst>
                <a:gd name="T0" fmla="*/ 0 w 16"/>
                <a:gd name="T1" fmla="*/ 0 h 16"/>
                <a:gd name="T2" fmla="*/ 16 w 16"/>
                <a:gd name="T3" fmla="*/ 0 h 16"/>
                <a:gd name="T4" fmla="*/ 16 w 16"/>
                <a:gd name="T5" fmla="*/ 16 h 16"/>
                <a:gd name="T6" fmla="*/ 0 w 1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7" name="Freeform 39"/>
            <p:cNvSpPr>
              <a:spLocks/>
            </p:cNvSpPr>
            <p:nvPr/>
          </p:nvSpPr>
          <p:spPr bwMode="auto">
            <a:xfrm>
              <a:off x="1815" y="2573"/>
              <a:ext cx="16" cy="21"/>
            </a:xfrm>
            <a:custGeom>
              <a:avLst/>
              <a:gdLst>
                <a:gd name="T0" fmla="*/ 16 w 16"/>
                <a:gd name="T1" fmla="*/ 21 h 21"/>
                <a:gd name="T2" fmla="*/ 0 w 16"/>
                <a:gd name="T3" fmla="*/ 0 h 21"/>
                <a:gd name="T4" fmla="*/ 0 w 16"/>
                <a:gd name="T5" fmla="*/ 21 h 21"/>
                <a:gd name="T6" fmla="*/ 16 w 16"/>
                <a:gd name="T7" fmla="*/ 21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1">
                  <a:moveTo>
                    <a:pt x="16" y="21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16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8" name="Freeform 40"/>
            <p:cNvSpPr>
              <a:spLocks/>
            </p:cNvSpPr>
            <p:nvPr/>
          </p:nvSpPr>
          <p:spPr bwMode="auto">
            <a:xfrm>
              <a:off x="1815" y="2573"/>
              <a:ext cx="16" cy="21"/>
            </a:xfrm>
            <a:custGeom>
              <a:avLst/>
              <a:gdLst>
                <a:gd name="T0" fmla="*/ 0 w 16"/>
                <a:gd name="T1" fmla="*/ 0 h 21"/>
                <a:gd name="T2" fmla="*/ 16 w 16"/>
                <a:gd name="T3" fmla="*/ 0 h 21"/>
                <a:gd name="T4" fmla="*/ 16 w 16"/>
                <a:gd name="T5" fmla="*/ 21 h 21"/>
                <a:gd name="T6" fmla="*/ 0 w 16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1">
                  <a:moveTo>
                    <a:pt x="0" y="0"/>
                  </a:moveTo>
                  <a:lnTo>
                    <a:pt x="16" y="0"/>
                  </a:lnTo>
                  <a:lnTo>
                    <a:pt x="1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9" name="Freeform 41"/>
            <p:cNvSpPr>
              <a:spLocks/>
            </p:cNvSpPr>
            <p:nvPr/>
          </p:nvSpPr>
          <p:spPr bwMode="auto">
            <a:xfrm>
              <a:off x="1815" y="2913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0" name="Freeform 42"/>
            <p:cNvSpPr>
              <a:spLocks/>
            </p:cNvSpPr>
            <p:nvPr/>
          </p:nvSpPr>
          <p:spPr bwMode="auto">
            <a:xfrm>
              <a:off x="1815" y="2913"/>
              <a:ext cx="16" cy="16"/>
            </a:xfrm>
            <a:custGeom>
              <a:avLst/>
              <a:gdLst>
                <a:gd name="T0" fmla="*/ 0 w 16"/>
                <a:gd name="T1" fmla="*/ 0 h 16"/>
                <a:gd name="T2" fmla="*/ 16 w 16"/>
                <a:gd name="T3" fmla="*/ 0 h 16"/>
                <a:gd name="T4" fmla="*/ 16 w 16"/>
                <a:gd name="T5" fmla="*/ 16 h 16"/>
                <a:gd name="T6" fmla="*/ 0 w 1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1" name="Freeform 43"/>
            <p:cNvSpPr>
              <a:spLocks/>
            </p:cNvSpPr>
            <p:nvPr/>
          </p:nvSpPr>
          <p:spPr bwMode="auto">
            <a:xfrm>
              <a:off x="1815" y="3253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2" name="Freeform 44"/>
            <p:cNvSpPr>
              <a:spLocks/>
            </p:cNvSpPr>
            <p:nvPr/>
          </p:nvSpPr>
          <p:spPr bwMode="auto">
            <a:xfrm>
              <a:off x="1815" y="3253"/>
              <a:ext cx="16" cy="16"/>
            </a:xfrm>
            <a:custGeom>
              <a:avLst/>
              <a:gdLst>
                <a:gd name="T0" fmla="*/ 0 w 16"/>
                <a:gd name="T1" fmla="*/ 0 h 16"/>
                <a:gd name="T2" fmla="*/ 16 w 16"/>
                <a:gd name="T3" fmla="*/ 0 h 16"/>
                <a:gd name="T4" fmla="*/ 16 w 16"/>
                <a:gd name="T5" fmla="*/ 16 h 16"/>
                <a:gd name="T6" fmla="*/ 0 w 1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3" name="Freeform 45"/>
            <p:cNvSpPr>
              <a:spLocks/>
            </p:cNvSpPr>
            <p:nvPr/>
          </p:nvSpPr>
          <p:spPr bwMode="auto">
            <a:xfrm>
              <a:off x="3693" y="3253"/>
              <a:ext cx="17" cy="27"/>
            </a:xfrm>
            <a:custGeom>
              <a:avLst/>
              <a:gdLst>
                <a:gd name="T0" fmla="*/ 0 w 17"/>
                <a:gd name="T1" fmla="*/ 27 h 27"/>
                <a:gd name="T2" fmla="*/ 17 w 17"/>
                <a:gd name="T3" fmla="*/ 0 h 27"/>
                <a:gd name="T4" fmla="*/ 0 w 17"/>
                <a:gd name="T5" fmla="*/ 0 h 27"/>
                <a:gd name="T6" fmla="*/ 0 w 17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27">
                  <a:moveTo>
                    <a:pt x="0" y="27"/>
                  </a:moveTo>
                  <a:lnTo>
                    <a:pt x="17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4" name="Freeform 46"/>
            <p:cNvSpPr>
              <a:spLocks/>
            </p:cNvSpPr>
            <p:nvPr/>
          </p:nvSpPr>
          <p:spPr bwMode="auto">
            <a:xfrm>
              <a:off x="3693" y="3253"/>
              <a:ext cx="17" cy="27"/>
            </a:xfrm>
            <a:custGeom>
              <a:avLst/>
              <a:gdLst>
                <a:gd name="T0" fmla="*/ 0 w 17"/>
                <a:gd name="T1" fmla="*/ 27 h 27"/>
                <a:gd name="T2" fmla="*/ 17 w 17"/>
                <a:gd name="T3" fmla="*/ 27 h 27"/>
                <a:gd name="T4" fmla="*/ 17 w 17"/>
                <a:gd name="T5" fmla="*/ 0 h 27"/>
                <a:gd name="T6" fmla="*/ 0 w 17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27">
                  <a:moveTo>
                    <a:pt x="0" y="27"/>
                  </a:moveTo>
                  <a:lnTo>
                    <a:pt x="17" y="27"/>
                  </a:lnTo>
                  <a:lnTo>
                    <a:pt x="17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5" name="Freeform 47"/>
            <p:cNvSpPr>
              <a:spLocks/>
            </p:cNvSpPr>
            <p:nvPr/>
          </p:nvSpPr>
          <p:spPr bwMode="auto">
            <a:xfrm>
              <a:off x="3175" y="3253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6" name="Freeform 48"/>
            <p:cNvSpPr>
              <a:spLocks/>
            </p:cNvSpPr>
            <p:nvPr/>
          </p:nvSpPr>
          <p:spPr bwMode="auto">
            <a:xfrm>
              <a:off x="3175" y="3253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Freeform 49"/>
            <p:cNvSpPr>
              <a:spLocks/>
            </p:cNvSpPr>
            <p:nvPr/>
          </p:nvSpPr>
          <p:spPr bwMode="auto">
            <a:xfrm>
              <a:off x="2657" y="3253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8" name="Freeform 50"/>
            <p:cNvSpPr>
              <a:spLocks/>
            </p:cNvSpPr>
            <p:nvPr/>
          </p:nvSpPr>
          <p:spPr bwMode="auto">
            <a:xfrm>
              <a:off x="2657" y="3253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9" name="Freeform 51"/>
            <p:cNvSpPr>
              <a:spLocks/>
            </p:cNvSpPr>
            <p:nvPr/>
          </p:nvSpPr>
          <p:spPr bwMode="auto">
            <a:xfrm>
              <a:off x="2139" y="3253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Freeform 52"/>
            <p:cNvSpPr>
              <a:spLocks/>
            </p:cNvSpPr>
            <p:nvPr/>
          </p:nvSpPr>
          <p:spPr bwMode="auto">
            <a:xfrm>
              <a:off x="2139" y="3253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1" name="Freeform 53"/>
            <p:cNvSpPr>
              <a:spLocks/>
            </p:cNvSpPr>
            <p:nvPr/>
          </p:nvSpPr>
          <p:spPr bwMode="auto">
            <a:xfrm>
              <a:off x="1831" y="1234"/>
              <a:ext cx="2186" cy="2025"/>
            </a:xfrm>
            <a:custGeom>
              <a:avLst/>
              <a:gdLst>
                <a:gd name="T0" fmla="*/ 2186 w 2186"/>
                <a:gd name="T1" fmla="*/ 2025 h 2025"/>
                <a:gd name="T2" fmla="*/ 0 w 2186"/>
                <a:gd name="T3" fmla="*/ 0 h 2025"/>
                <a:gd name="T4" fmla="*/ 0 w 2186"/>
                <a:gd name="T5" fmla="*/ 2025 h 2025"/>
                <a:gd name="T6" fmla="*/ 2186 w 2186"/>
                <a:gd name="T7" fmla="*/ 2025 h 20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86" h="2025">
                  <a:moveTo>
                    <a:pt x="2186" y="2025"/>
                  </a:moveTo>
                  <a:lnTo>
                    <a:pt x="0" y="0"/>
                  </a:lnTo>
                  <a:lnTo>
                    <a:pt x="0" y="2025"/>
                  </a:lnTo>
                  <a:lnTo>
                    <a:pt x="2186" y="20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2" name="Freeform 54"/>
            <p:cNvSpPr>
              <a:spLocks/>
            </p:cNvSpPr>
            <p:nvPr/>
          </p:nvSpPr>
          <p:spPr bwMode="auto">
            <a:xfrm>
              <a:off x="1831" y="1234"/>
              <a:ext cx="2186" cy="2025"/>
            </a:xfrm>
            <a:custGeom>
              <a:avLst/>
              <a:gdLst>
                <a:gd name="T0" fmla="*/ 0 w 2186"/>
                <a:gd name="T1" fmla="*/ 0 h 2025"/>
                <a:gd name="T2" fmla="*/ 2186 w 2186"/>
                <a:gd name="T3" fmla="*/ 0 h 2025"/>
                <a:gd name="T4" fmla="*/ 2186 w 2186"/>
                <a:gd name="T5" fmla="*/ 2025 h 2025"/>
                <a:gd name="T6" fmla="*/ 0 w 2186"/>
                <a:gd name="T7" fmla="*/ 0 h 20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86" h="2025">
                  <a:moveTo>
                    <a:pt x="0" y="0"/>
                  </a:moveTo>
                  <a:lnTo>
                    <a:pt x="2186" y="0"/>
                  </a:lnTo>
                  <a:lnTo>
                    <a:pt x="2186" y="2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3" name="Line 55"/>
            <p:cNvSpPr>
              <a:spLocks noChangeShapeType="1"/>
            </p:cNvSpPr>
            <p:nvPr/>
          </p:nvSpPr>
          <p:spPr bwMode="auto">
            <a:xfrm>
              <a:off x="1831" y="3259"/>
              <a:ext cx="218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4" name="Line 56"/>
            <p:cNvSpPr>
              <a:spLocks noChangeShapeType="1"/>
            </p:cNvSpPr>
            <p:nvPr/>
          </p:nvSpPr>
          <p:spPr bwMode="auto">
            <a:xfrm flipV="1">
              <a:off x="4017" y="1234"/>
              <a:ext cx="1" cy="20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5" name="Line 57"/>
            <p:cNvSpPr>
              <a:spLocks noChangeShapeType="1"/>
            </p:cNvSpPr>
            <p:nvPr/>
          </p:nvSpPr>
          <p:spPr bwMode="auto">
            <a:xfrm flipH="1">
              <a:off x="1831" y="1234"/>
              <a:ext cx="218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6" name="Line 58"/>
            <p:cNvSpPr>
              <a:spLocks noChangeShapeType="1"/>
            </p:cNvSpPr>
            <p:nvPr/>
          </p:nvSpPr>
          <p:spPr bwMode="auto">
            <a:xfrm>
              <a:off x="1831" y="1234"/>
              <a:ext cx="1" cy="20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7" name="Freeform 59"/>
            <p:cNvSpPr>
              <a:spLocks/>
            </p:cNvSpPr>
            <p:nvPr/>
          </p:nvSpPr>
          <p:spPr bwMode="auto">
            <a:xfrm>
              <a:off x="3699" y="2918"/>
              <a:ext cx="1" cy="341"/>
            </a:xfrm>
            <a:custGeom>
              <a:avLst/>
              <a:gdLst>
                <a:gd name="T0" fmla="*/ 0 w 1"/>
                <a:gd name="T1" fmla="*/ 341 h 341"/>
                <a:gd name="T2" fmla="*/ 0 w 1"/>
                <a:gd name="T3" fmla="*/ 0 h 341"/>
                <a:gd name="T4" fmla="*/ 0 w 1"/>
                <a:gd name="T5" fmla="*/ 341 h 3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341">
                  <a:moveTo>
                    <a:pt x="0" y="341"/>
                  </a:moveTo>
                  <a:lnTo>
                    <a:pt x="0" y="0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8" name="Freeform 60"/>
            <p:cNvSpPr>
              <a:spLocks/>
            </p:cNvSpPr>
            <p:nvPr/>
          </p:nvSpPr>
          <p:spPr bwMode="auto">
            <a:xfrm>
              <a:off x="3699" y="2918"/>
              <a:ext cx="210" cy="341"/>
            </a:xfrm>
            <a:custGeom>
              <a:avLst/>
              <a:gdLst>
                <a:gd name="T0" fmla="*/ 0 w 210"/>
                <a:gd name="T1" fmla="*/ 341 h 341"/>
                <a:gd name="T2" fmla="*/ 210 w 210"/>
                <a:gd name="T3" fmla="*/ 0 h 341"/>
                <a:gd name="T4" fmla="*/ 0 w 210"/>
                <a:gd name="T5" fmla="*/ 0 h 341"/>
                <a:gd name="T6" fmla="*/ 0 w 210"/>
                <a:gd name="T7" fmla="*/ 341 h 3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0" h="341">
                  <a:moveTo>
                    <a:pt x="0" y="341"/>
                  </a:moveTo>
                  <a:lnTo>
                    <a:pt x="210" y="0"/>
                  </a:lnTo>
                  <a:lnTo>
                    <a:pt x="0" y="0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9" name="Freeform 61"/>
            <p:cNvSpPr>
              <a:spLocks/>
            </p:cNvSpPr>
            <p:nvPr/>
          </p:nvSpPr>
          <p:spPr bwMode="auto">
            <a:xfrm>
              <a:off x="3699" y="2918"/>
              <a:ext cx="210" cy="341"/>
            </a:xfrm>
            <a:custGeom>
              <a:avLst/>
              <a:gdLst>
                <a:gd name="T0" fmla="*/ 0 w 210"/>
                <a:gd name="T1" fmla="*/ 341 h 341"/>
                <a:gd name="T2" fmla="*/ 210 w 210"/>
                <a:gd name="T3" fmla="*/ 0 h 341"/>
                <a:gd name="T4" fmla="*/ 210 w 210"/>
                <a:gd name="T5" fmla="*/ 341 h 341"/>
                <a:gd name="T6" fmla="*/ 0 w 210"/>
                <a:gd name="T7" fmla="*/ 341 h 3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0" h="341">
                  <a:moveTo>
                    <a:pt x="0" y="341"/>
                  </a:moveTo>
                  <a:lnTo>
                    <a:pt x="210" y="0"/>
                  </a:lnTo>
                  <a:lnTo>
                    <a:pt x="210" y="341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0" name="Freeform 62"/>
            <p:cNvSpPr>
              <a:spLocks/>
            </p:cNvSpPr>
            <p:nvPr/>
          </p:nvSpPr>
          <p:spPr bwMode="auto">
            <a:xfrm>
              <a:off x="3699" y="2918"/>
              <a:ext cx="210" cy="341"/>
            </a:xfrm>
            <a:custGeom>
              <a:avLst/>
              <a:gdLst>
                <a:gd name="T0" fmla="*/ 0 w 210"/>
                <a:gd name="T1" fmla="*/ 341 h 341"/>
                <a:gd name="T2" fmla="*/ 0 w 210"/>
                <a:gd name="T3" fmla="*/ 0 h 341"/>
                <a:gd name="T4" fmla="*/ 210 w 210"/>
                <a:gd name="T5" fmla="*/ 0 h 341"/>
                <a:gd name="T6" fmla="*/ 210 w 210"/>
                <a:gd name="T7" fmla="*/ 341 h 341"/>
                <a:gd name="T8" fmla="*/ 0 w 210"/>
                <a:gd name="T9" fmla="*/ 341 h 341"/>
                <a:gd name="T10" fmla="*/ 0 w 210"/>
                <a:gd name="T11" fmla="*/ 341 h 3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0" h="341">
                  <a:moveTo>
                    <a:pt x="0" y="341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341"/>
                  </a:lnTo>
                  <a:lnTo>
                    <a:pt x="0" y="34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1" name="Freeform 63"/>
            <p:cNvSpPr>
              <a:spLocks/>
            </p:cNvSpPr>
            <p:nvPr/>
          </p:nvSpPr>
          <p:spPr bwMode="auto">
            <a:xfrm>
              <a:off x="3181" y="2918"/>
              <a:ext cx="1" cy="341"/>
            </a:xfrm>
            <a:custGeom>
              <a:avLst/>
              <a:gdLst>
                <a:gd name="T0" fmla="*/ 0 w 1"/>
                <a:gd name="T1" fmla="*/ 341 h 341"/>
                <a:gd name="T2" fmla="*/ 0 w 1"/>
                <a:gd name="T3" fmla="*/ 0 h 341"/>
                <a:gd name="T4" fmla="*/ 0 w 1"/>
                <a:gd name="T5" fmla="*/ 341 h 3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341">
                  <a:moveTo>
                    <a:pt x="0" y="341"/>
                  </a:moveTo>
                  <a:lnTo>
                    <a:pt x="0" y="0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2" name="Freeform 64"/>
            <p:cNvSpPr>
              <a:spLocks/>
            </p:cNvSpPr>
            <p:nvPr/>
          </p:nvSpPr>
          <p:spPr bwMode="auto">
            <a:xfrm>
              <a:off x="3181" y="2918"/>
              <a:ext cx="210" cy="341"/>
            </a:xfrm>
            <a:custGeom>
              <a:avLst/>
              <a:gdLst>
                <a:gd name="T0" fmla="*/ 0 w 210"/>
                <a:gd name="T1" fmla="*/ 341 h 341"/>
                <a:gd name="T2" fmla="*/ 210 w 210"/>
                <a:gd name="T3" fmla="*/ 0 h 341"/>
                <a:gd name="T4" fmla="*/ 0 w 210"/>
                <a:gd name="T5" fmla="*/ 0 h 341"/>
                <a:gd name="T6" fmla="*/ 0 w 210"/>
                <a:gd name="T7" fmla="*/ 341 h 3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0" h="341">
                  <a:moveTo>
                    <a:pt x="0" y="341"/>
                  </a:moveTo>
                  <a:lnTo>
                    <a:pt x="210" y="0"/>
                  </a:lnTo>
                  <a:lnTo>
                    <a:pt x="0" y="0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3" name="Freeform 65"/>
            <p:cNvSpPr>
              <a:spLocks/>
            </p:cNvSpPr>
            <p:nvPr/>
          </p:nvSpPr>
          <p:spPr bwMode="auto">
            <a:xfrm>
              <a:off x="3181" y="2918"/>
              <a:ext cx="210" cy="341"/>
            </a:xfrm>
            <a:custGeom>
              <a:avLst/>
              <a:gdLst>
                <a:gd name="T0" fmla="*/ 0 w 210"/>
                <a:gd name="T1" fmla="*/ 341 h 341"/>
                <a:gd name="T2" fmla="*/ 210 w 210"/>
                <a:gd name="T3" fmla="*/ 0 h 341"/>
                <a:gd name="T4" fmla="*/ 210 w 210"/>
                <a:gd name="T5" fmla="*/ 341 h 341"/>
                <a:gd name="T6" fmla="*/ 0 w 210"/>
                <a:gd name="T7" fmla="*/ 341 h 3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0" h="341">
                  <a:moveTo>
                    <a:pt x="0" y="341"/>
                  </a:moveTo>
                  <a:lnTo>
                    <a:pt x="210" y="0"/>
                  </a:lnTo>
                  <a:lnTo>
                    <a:pt x="210" y="341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4" name="Freeform 66"/>
            <p:cNvSpPr>
              <a:spLocks/>
            </p:cNvSpPr>
            <p:nvPr/>
          </p:nvSpPr>
          <p:spPr bwMode="auto">
            <a:xfrm>
              <a:off x="3181" y="2918"/>
              <a:ext cx="210" cy="341"/>
            </a:xfrm>
            <a:custGeom>
              <a:avLst/>
              <a:gdLst>
                <a:gd name="T0" fmla="*/ 0 w 210"/>
                <a:gd name="T1" fmla="*/ 341 h 341"/>
                <a:gd name="T2" fmla="*/ 0 w 210"/>
                <a:gd name="T3" fmla="*/ 0 h 341"/>
                <a:gd name="T4" fmla="*/ 210 w 210"/>
                <a:gd name="T5" fmla="*/ 0 h 341"/>
                <a:gd name="T6" fmla="*/ 210 w 210"/>
                <a:gd name="T7" fmla="*/ 341 h 341"/>
                <a:gd name="T8" fmla="*/ 0 w 210"/>
                <a:gd name="T9" fmla="*/ 341 h 341"/>
                <a:gd name="T10" fmla="*/ 0 w 210"/>
                <a:gd name="T11" fmla="*/ 341 h 3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0" h="341">
                  <a:moveTo>
                    <a:pt x="0" y="341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341"/>
                  </a:lnTo>
                  <a:lnTo>
                    <a:pt x="0" y="34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5" name="Freeform 67"/>
            <p:cNvSpPr>
              <a:spLocks/>
            </p:cNvSpPr>
            <p:nvPr/>
          </p:nvSpPr>
          <p:spPr bwMode="auto">
            <a:xfrm>
              <a:off x="2668" y="2249"/>
              <a:ext cx="1" cy="1010"/>
            </a:xfrm>
            <a:custGeom>
              <a:avLst/>
              <a:gdLst>
                <a:gd name="T0" fmla="*/ 0 w 1"/>
                <a:gd name="T1" fmla="*/ 1010 h 1010"/>
                <a:gd name="T2" fmla="*/ 0 w 1"/>
                <a:gd name="T3" fmla="*/ 0 h 1010"/>
                <a:gd name="T4" fmla="*/ 0 w 1"/>
                <a:gd name="T5" fmla="*/ 1010 h 10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010">
                  <a:moveTo>
                    <a:pt x="0" y="1010"/>
                  </a:moveTo>
                  <a:lnTo>
                    <a:pt x="0" y="0"/>
                  </a:lnTo>
                  <a:lnTo>
                    <a:pt x="0" y="101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6" name="Freeform 68"/>
            <p:cNvSpPr>
              <a:spLocks/>
            </p:cNvSpPr>
            <p:nvPr/>
          </p:nvSpPr>
          <p:spPr bwMode="auto">
            <a:xfrm>
              <a:off x="2668" y="2249"/>
              <a:ext cx="205" cy="1010"/>
            </a:xfrm>
            <a:custGeom>
              <a:avLst/>
              <a:gdLst>
                <a:gd name="T0" fmla="*/ 0 w 205"/>
                <a:gd name="T1" fmla="*/ 0 h 1010"/>
                <a:gd name="T2" fmla="*/ 205 w 205"/>
                <a:gd name="T3" fmla="*/ 0 h 1010"/>
                <a:gd name="T4" fmla="*/ 0 w 205"/>
                <a:gd name="T5" fmla="*/ 1010 h 1010"/>
                <a:gd name="T6" fmla="*/ 0 w 205"/>
                <a:gd name="T7" fmla="*/ 0 h 10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5" h="1010">
                  <a:moveTo>
                    <a:pt x="0" y="0"/>
                  </a:moveTo>
                  <a:lnTo>
                    <a:pt x="205" y="0"/>
                  </a:lnTo>
                  <a:lnTo>
                    <a:pt x="0" y="10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7" name="Freeform 69"/>
            <p:cNvSpPr>
              <a:spLocks/>
            </p:cNvSpPr>
            <p:nvPr/>
          </p:nvSpPr>
          <p:spPr bwMode="auto">
            <a:xfrm>
              <a:off x="2668" y="2249"/>
              <a:ext cx="205" cy="1010"/>
            </a:xfrm>
            <a:custGeom>
              <a:avLst/>
              <a:gdLst>
                <a:gd name="T0" fmla="*/ 0 w 205"/>
                <a:gd name="T1" fmla="*/ 1010 h 1010"/>
                <a:gd name="T2" fmla="*/ 205 w 205"/>
                <a:gd name="T3" fmla="*/ 0 h 1010"/>
                <a:gd name="T4" fmla="*/ 205 w 205"/>
                <a:gd name="T5" fmla="*/ 1010 h 1010"/>
                <a:gd name="T6" fmla="*/ 0 w 205"/>
                <a:gd name="T7" fmla="*/ 1010 h 10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5" h="1010">
                  <a:moveTo>
                    <a:pt x="0" y="1010"/>
                  </a:moveTo>
                  <a:lnTo>
                    <a:pt x="205" y="0"/>
                  </a:lnTo>
                  <a:lnTo>
                    <a:pt x="205" y="1010"/>
                  </a:lnTo>
                  <a:lnTo>
                    <a:pt x="0" y="101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8" name="Freeform 70"/>
            <p:cNvSpPr>
              <a:spLocks/>
            </p:cNvSpPr>
            <p:nvPr/>
          </p:nvSpPr>
          <p:spPr bwMode="auto">
            <a:xfrm>
              <a:off x="2668" y="2249"/>
              <a:ext cx="205" cy="1010"/>
            </a:xfrm>
            <a:custGeom>
              <a:avLst/>
              <a:gdLst>
                <a:gd name="T0" fmla="*/ 0 w 205"/>
                <a:gd name="T1" fmla="*/ 1010 h 1010"/>
                <a:gd name="T2" fmla="*/ 0 w 205"/>
                <a:gd name="T3" fmla="*/ 0 h 1010"/>
                <a:gd name="T4" fmla="*/ 205 w 205"/>
                <a:gd name="T5" fmla="*/ 0 h 1010"/>
                <a:gd name="T6" fmla="*/ 205 w 205"/>
                <a:gd name="T7" fmla="*/ 1010 h 1010"/>
                <a:gd name="T8" fmla="*/ 0 w 205"/>
                <a:gd name="T9" fmla="*/ 1010 h 1010"/>
                <a:gd name="T10" fmla="*/ 0 w 205"/>
                <a:gd name="T11" fmla="*/ 1010 h 10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1010">
                  <a:moveTo>
                    <a:pt x="0" y="1010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010"/>
                  </a:lnTo>
                  <a:lnTo>
                    <a:pt x="0" y="101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9" name="Freeform 71"/>
            <p:cNvSpPr>
              <a:spLocks/>
            </p:cNvSpPr>
            <p:nvPr/>
          </p:nvSpPr>
          <p:spPr bwMode="auto">
            <a:xfrm>
              <a:off x="2150" y="1568"/>
              <a:ext cx="1" cy="1691"/>
            </a:xfrm>
            <a:custGeom>
              <a:avLst/>
              <a:gdLst>
                <a:gd name="T0" fmla="*/ 0 w 1"/>
                <a:gd name="T1" fmla="*/ 1691 h 1691"/>
                <a:gd name="T2" fmla="*/ 0 w 1"/>
                <a:gd name="T3" fmla="*/ 0 h 1691"/>
                <a:gd name="T4" fmla="*/ 0 w 1"/>
                <a:gd name="T5" fmla="*/ 1691 h 16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691">
                  <a:moveTo>
                    <a:pt x="0" y="1691"/>
                  </a:moveTo>
                  <a:lnTo>
                    <a:pt x="0" y="0"/>
                  </a:lnTo>
                  <a:lnTo>
                    <a:pt x="0" y="169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0" name="Freeform 72"/>
            <p:cNvSpPr>
              <a:spLocks/>
            </p:cNvSpPr>
            <p:nvPr/>
          </p:nvSpPr>
          <p:spPr bwMode="auto">
            <a:xfrm>
              <a:off x="2150" y="1568"/>
              <a:ext cx="205" cy="1691"/>
            </a:xfrm>
            <a:custGeom>
              <a:avLst/>
              <a:gdLst>
                <a:gd name="T0" fmla="*/ 0 w 205"/>
                <a:gd name="T1" fmla="*/ 0 h 1691"/>
                <a:gd name="T2" fmla="*/ 205 w 205"/>
                <a:gd name="T3" fmla="*/ 0 h 1691"/>
                <a:gd name="T4" fmla="*/ 0 w 205"/>
                <a:gd name="T5" fmla="*/ 1691 h 1691"/>
                <a:gd name="T6" fmla="*/ 0 w 205"/>
                <a:gd name="T7" fmla="*/ 0 h 16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5" h="1691">
                  <a:moveTo>
                    <a:pt x="0" y="0"/>
                  </a:moveTo>
                  <a:lnTo>
                    <a:pt x="205" y="0"/>
                  </a:lnTo>
                  <a:lnTo>
                    <a:pt x="0" y="16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1" name="Freeform 73"/>
            <p:cNvSpPr>
              <a:spLocks/>
            </p:cNvSpPr>
            <p:nvPr/>
          </p:nvSpPr>
          <p:spPr bwMode="auto">
            <a:xfrm>
              <a:off x="2150" y="1568"/>
              <a:ext cx="205" cy="1691"/>
            </a:xfrm>
            <a:custGeom>
              <a:avLst/>
              <a:gdLst>
                <a:gd name="T0" fmla="*/ 0 w 205"/>
                <a:gd name="T1" fmla="*/ 1691 h 1691"/>
                <a:gd name="T2" fmla="*/ 205 w 205"/>
                <a:gd name="T3" fmla="*/ 0 h 1691"/>
                <a:gd name="T4" fmla="*/ 205 w 205"/>
                <a:gd name="T5" fmla="*/ 1691 h 1691"/>
                <a:gd name="T6" fmla="*/ 0 w 205"/>
                <a:gd name="T7" fmla="*/ 1691 h 16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5" h="1691">
                  <a:moveTo>
                    <a:pt x="0" y="1691"/>
                  </a:moveTo>
                  <a:lnTo>
                    <a:pt x="205" y="0"/>
                  </a:lnTo>
                  <a:lnTo>
                    <a:pt x="205" y="1691"/>
                  </a:lnTo>
                  <a:lnTo>
                    <a:pt x="0" y="1691"/>
                  </a:lnTo>
                  <a:close/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2" name="Freeform 74"/>
            <p:cNvSpPr>
              <a:spLocks/>
            </p:cNvSpPr>
            <p:nvPr/>
          </p:nvSpPr>
          <p:spPr bwMode="auto">
            <a:xfrm>
              <a:off x="2150" y="1568"/>
              <a:ext cx="205" cy="1691"/>
            </a:xfrm>
            <a:custGeom>
              <a:avLst/>
              <a:gdLst>
                <a:gd name="T0" fmla="*/ 0 w 205"/>
                <a:gd name="T1" fmla="*/ 1691 h 1691"/>
                <a:gd name="T2" fmla="*/ 0 w 205"/>
                <a:gd name="T3" fmla="*/ 0 h 1691"/>
                <a:gd name="T4" fmla="*/ 205 w 205"/>
                <a:gd name="T5" fmla="*/ 0 h 1691"/>
                <a:gd name="T6" fmla="*/ 205 w 205"/>
                <a:gd name="T7" fmla="*/ 1691 h 1691"/>
                <a:gd name="T8" fmla="*/ 0 w 205"/>
                <a:gd name="T9" fmla="*/ 1691 h 1691"/>
                <a:gd name="T10" fmla="*/ 0 w 205"/>
                <a:gd name="T11" fmla="*/ 1691 h 16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1691">
                  <a:moveTo>
                    <a:pt x="0" y="1691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691"/>
                  </a:lnTo>
                  <a:lnTo>
                    <a:pt x="0" y="169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3" name="Freeform 75"/>
            <p:cNvSpPr>
              <a:spLocks/>
            </p:cNvSpPr>
            <p:nvPr/>
          </p:nvSpPr>
          <p:spPr bwMode="auto">
            <a:xfrm>
              <a:off x="3494" y="2249"/>
              <a:ext cx="1" cy="1010"/>
            </a:xfrm>
            <a:custGeom>
              <a:avLst/>
              <a:gdLst>
                <a:gd name="T0" fmla="*/ 0 w 1"/>
                <a:gd name="T1" fmla="*/ 1010 h 1010"/>
                <a:gd name="T2" fmla="*/ 0 w 1"/>
                <a:gd name="T3" fmla="*/ 0 h 1010"/>
                <a:gd name="T4" fmla="*/ 0 w 1"/>
                <a:gd name="T5" fmla="*/ 1010 h 10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010">
                  <a:moveTo>
                    <a:pt x="0" y="1010"/>
                  </a:moveTo>
                  <a:lnTo>
                    <a:pt x="0" y="0"/>
                  </a:lnTo>
                  <a:lnTo>
                    <a:pt x="0" y="101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4" name="Freeform 76"/>
            <p:cNvSpPr>
              <a:spLocks/>
            </p:cNvSpPr>
            <p:nvPr/>
          </p:nvSpPr>
          <p:spPr bwMode="auto">
            <a:xfrm>
              <a:off x="3494" y="2249"/>
              <a:ext cx="205" cy="1010"/>
            </a:xfrm>
            <a:custGeom>
              <a:avLst/>
              <a:gdLst>
                <a:gd name="T0" fmla="*/ 0 w 205"/>
                <a:gd name="T1" fmla="*/ 0 h 1010"/>
                <a:gd name="T2" fmla="*/ 205 w 205"/>
                <a:gd name="T3" fmla="*/ 0 h 1010"/>
                <a:gd name="T4" fmla="*/ 0 w 205"/>
                <a:gd name="T5" fmla="*/ 1010 h 1010"/>
                <a:gd name="T6" fmla="*/ 0 w 205"/>
                <a:gd name="T7" fmla="*/ 0 h 10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5" h="1010">
                  <a:moveTo>
                    <a:pt x="0" y="0"/>
                  </a:moveTo>
                  <a:lnTo>
                    <a:pt x="205" y="0"/>
                  </a:lnTo>
                  <a:lnTo>
                    <a:pt x="0" y="10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5" name="Freeform 77"/>
            <p:cNvSpPr>
              <a:spLocks/>
            </p:cNvSpPr>
            <p:nvPr/>
          </p:nvSpPr>
          <p:spPr bwMode="auto">
            <a:xfrm>
              <a:off x="3494" y="2249"/>
              <a:ext cx="205" cy="1010"/>
            </a:xfrm>
            <a:custGeom>
              <a:avLst/>
              <a:gdLst>
                <a:gd name="T0" fmla="*/ 0 w 205"/>
                <a:gd name="T1" fmla="*/ 1010 h 1010"/>
                <a:gd name="T2" fmla="*/ 205 w 205"/>
                <a:gd name="T3" fmla="*/ 0 h 1010"/>
                <a:gd name="T4" fmla="*/ 205 w 205"/>
                <a:gd name="T5" fmla="*/ 1010 h 1010"/>
                <a:gd name="T6" fmla="*/ 0 w 205"/>
                <a:gd name="T7" fmla="*/ 1010 h 10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5" h="1010">
                  <a:moveTo>
                    <a:pt x="0" y="1010"/>
                  </a:moveTo>
                  <a:lnTo>
                    <a:pt x="205" y="0"/>
                  </a:lnTo>
                  <a:lnTo>
                    <a:pt x="205" y="1010"/>
                  </a:lnTo>
                  <a:lnTo>
                    <a:pt x="0" y="101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6" name="Freeform 78"/>
            <p:cNvSpPr>
              <a:spLocks/>
            </p:cNvSpPr>
            <p:nvPr/>
          </p:nvSpPr>
          <p:spPr bwMode="auto">
            <a:xfrm>
              <a:off x="3494" y="2249"/>
              <a:ext cx="205" cy="1010"/>
            </a:xfrm>
            <a:custGeom>
              <a:avLst/>
              <a:gdLst>
                <a:gd name="T0" fmla="*/ 0 w 205"/>
                <a:gd name="T1" fmla="*/ 1010 h 1010"/>
                <a:gd name="T2" fmla="*/ 0 w 205"/>
                <a:gd name="T3" fmla="*/ 0 h 1010"/>
                <a:gd name="T4" fmla="*/ 205 w 205"/>
                <a:gd name="T5" fmla="*/ 0 h 1010"/>
                <a:gd name="T6" fmla="*/ 205 w 205"/>
                <a:gd name="T7" fmla="*/ 1010 h 1010"/>
                <a:gd name="T8" fmla="*/ 0 w 205"/>
                <a:gd name="T9" fmla="*/ 1010 h 1010"/>
                <a:gd name="T10" fmla="*/ 0 w 205"/>
                <a:gd name="T11" fmla="*/ 1010 h 10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1010">
                  <a:moveTo>
                    <a:pt x="0" y="1010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010"/>
                  </a:lnTo>
                  <a:lnTo>
                    <a:pt x="0" y="101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7" name="Freeform 79"/>
            <p:cNvSpPr>
              <a:spLocks/>
            </p:cNvSpPr>
            <p:nvPr/>
          </p:nvSpPr>
          <p:spPr bwMode="auto">
            <a:xfrm>
              <a:off x="2976" y="2989"/>
              <a:ext cx="1" cy="270"/>
            </a:xfrm>
            <a:custGeom>
              <a:avLst/>
              <a:gdLst>
                <a:gd name="T0" fmla="*/ 0 w 1"/>
                <a:gd name="T1" fmla="*/ 270 h 270"/>
                <a:gd name="T2" fmla="*/ 0 w 1"/>
                <a:gd name="T3" fmla="*/ 0 h 270"/>
                <a:gd name="T4" fmla="*/ 0 w 1"/>
                <a:gd name="T5" fmla="*/ 270 h 2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70">
                  <a:moveTo>
                    <a:pt x="0" y="270"/>
                  </a:moveTo>
                  <a:lnTo>
                    <a:pt x="0" y="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8" name="Freeform 80"/>
            <p:cNvSpPr>
              <a:spLocks/>
            </p:cNvSpPr>
            <p:nvPr/>
          </p:nvSpPr>
          <p:spPr bwMode="auto">
            <a:xfrm>
              <a:off x="2976" y="2989"/>
              <a:ext cx="205" cy="270"/>
            </a:xfrm>
            <a:custGeom>
              <a:avLst/>
              <a:gdLst>
                <a:gd name="T0" fmla="*/ 0 w 205"/>
                <a:gd name="T1" fmla="*/ 270 h 270"/>
                <a:gd name="T2" fmla="*/ 205 w 205"/>
                <a:gd name="T3" fmla="*/ 0 h 270"/>
                <a:gd name="T4" fmla="*/ 0 w 205"/>
                <a:gd name="T5" fmla="*/ 0 h 270"/>
                <a:gd name="T6" fmla="*/ 0 w 205"/>
                <a:gd name="T7" fmla="*/ 270 h 2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5" h="270">
                  <a:moveTo>
                    <a:pt x="0" y="27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9" name="Freeform 81"/>
            <p:cNvSpPr>
              <a:spLocks/>
            </p:cNvSpPr>
            <p:nvPr/>
          </p:nvSpPr>
          <p:spPr bwMode="auto">
            <a:xfrm>
              <a:off x="2976" y="2989"/>
              <a:ext cx="205" cy="270"/>
            </a:xfrm>
            <a:custGeom>
              <a:avLst/>
              <a:gdLst>
                <a:gd name="T0" fmla="*/ 0 w 205"/>
                <a:gd name="T1" fmla="*/ 270 h 270"/>
                <a:gd name="T2" fmla="*/ 205 w 205"/>
                <a:gd name="T3" fmla="*/ 0 h 270"/>
                <a:gd name="T4" fmla="*/ 205 w 205"/>
                <a:gd name="T5" fmla="*/ 270 h 270"/>
                <a:gd name="T6" fmla="*/ 0 w 205"/>
                <a:gd name="T7" fmla="*/ 270 h 2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5" h="270">
                  <a:moveTo>
                    <a:pt x="0" y="270"/>
                  </a:moveTo>
                  <a:lnTo>
                    <a:pt x="205" y="0"/>
                  </a:lnTo>
                  <a:lnTo>
                    <a:pt x="205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0" name="Freeform 82"/>
            <p:cNvSpPr>
              <a:spLocks/>
            </p:cNvSpPr>
            <p:nvPr/>
          </p:nvSpPr>
          <p:spPr bwMode="auto">
            <a:xfrm>
              <a:off x="2976" y="2989"/>
              <a:ext cx="205" cy="270"/>
            </a:xfrm>
            <a:custGeom>
              <a:avLst/>
              <a:gdLst>
                <a:gd name="T0" fmla="*/ 0 w 205"/>
                <a:gd name="T1" fmla="*/ 270 h 270"/>
                <a:gd name="T2" fmla="*/ 0 w 205"/>
                <a:gd name="T3" fmla="*/ 0 h 270"/>
                <a:gd name="T4" fmla="*/ 205 w 205"/>
                <a:gd name="T5" fmla="*/ 0 h 270"/>
                <a:gd name="T6" fmla="*/ 205 w 205"/>
                <a:gd name="T7" fmla="*/ 270 h 270"/>
                <a:gd name="T8" fmla="*/ 0 w 205"/>
                <a:gd name="T9" fmla="*/ 270 h 270"/>
                <a:gd name="T10" fmla="*/ 0 w 205"/>
                <a:gd name="T11" fmla="*/ 270 h 2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270">
                  <a:moveTo>
                    <a:pt x="0" y="270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70"/>
                  </a:lnTo>
                  <a:lnTo>
                    <a:pt x="0" y="27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1" name="Freeform 83"/>
            <p:cNvSpPr>
              <a:spLocks/>
            </p:cNvSpPr>
            <p:nvPr/>
          </p:nvSpPr>
          <p:spPr bwMode="auto">
            <a:xfrm>
              <a:off x="2457" y="3059"/>
              <a:ext cx="1" cy="200"/>
            </a:xfrm>
            <a:custGeom>
              <a:avLst/>
              <a:gdLst>
                <a:gd name="T0" fmla="*/ 0 w 1"/>
                <a:gd name="T1" fmla="*/ 200 h 200"/>
                <a:gd name="T2" fmla="*/ 0 w 1"/>
                <a:gd name="T3" fmla="*/ 0 h 200"/>
                <a:gd name="T4" fmla="*/ 0 w 1"/>
                <a:gd name="T5" fmla="*/ 200 h 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00">
                  <a:moveTo>
                    <a:pt x="0" y="200"/>
                  </a:moveTo>
                  <a:lnTo>
                    <a:pt x="0" y="0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2" name="Freeform 84"/>
            <p:cNvSpPr>
              <a:spLocks/>
            </p:cNvSpPr>
            <p:nvPr/>
          </p:nvSpPr>
          <p:spPr bwMode="auto">
            <a:xfrm>
              <a:off x="2457" y="3059"/>
              <a:ext cx="211" cy="200"/>
            </a:xfrm>
            <a:custGeom>
              <a:avLst/>
              <a:gdLst>
                <a:gd name="T0" fmla="*/ 0 w 211"/>
                <a:gd name="T1" fmla="*/ 200 h 200"/>
                <a:gd name="T2" fmla="*/ 211 w 211"/>
                <a:gd name="T3" fmla="*/ 0 h 200"/>
                <a:gd name="T4" fmla="*/ 0 w 211"/>
                <a:gd name="T5" fmla="*/ 0 h 200"/>
                <a:gd name="T6" fmla="*/ 0 w 211"/>
                <a:gd name="T7" fmla="*/ 200 h 2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00">
                  <a:moveTo>
                    <a:pt x="0" y="200"/>
                  </a:moveTo>
                  <a:lnTo>
                    <a:pt x="211" y="0"/>
                  </a:lnTo>
                  <a:lnTo>
                    <a:pt x="0" y="0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3" name="Freeform 85"/>
            <p:cNvSpPr>
              <a:spLocks/>
            </p:cNvSpPr>
            <p:nvPr/>
          </p:nvSpPr>
          <p:spPr bwMode="auto">
            <a:xfrm>
              <a:off x="2457" y="3059"/>
              <a:ext cx="211" cy="200"/>
            </a:xfrm>
            <a:custGeom>
              <a:avLst/>
              <a:gdLst>
                <a:gd name="T0" fmla="*/ 0 w 211"/>
                <a:gd name="T1" fmla="*/ 200 h 200"/>
                <a:gd name="T2" fmla="*/ 211 w 211"/>
                <a:gd name="T3" fmla="*/ 0 h 200"/>
                <a:gd name="T4" fmla="*/ 211 w 211"/>
                <a:gd name="T5" fmla="*/ 200 h 200"/>
                <a:gd name="T6" fmla="*/ 0 w 211"/>
                <a:gd name="T7" fmla="*/ 200 h 2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00">
                  <a:moveTo>
                    <a:pt x="0" y="200"/>
                  </a:moveTo>
                  <a:lnTo>
                    <a:pt x="211" y="0"/>
                  </a:lnTo>
                  <a:lnTo>
                    <a:pt x="211" y="200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4" name="Freeform 86"/>
            <p:cNvSpPr>
              <a:spLocks/>
            </p:cNvSpPr>
            <p:nvPr/>
          </p:nvSpPr>
          <p:spPr bwMode="auto">
            <a:xfrm>
              <a:off x="2457" y="3059"/>
              <a:ext cx="211" cy="200"/>
            </a:xfrm>
            <a:custGeom>
              <a:avLst/>
              <a:gdLst>
                <a:gd name="T0" fmla="*/ 0 w 211"/>
                <a:gd name="T1" fmla="*/ 200 h 200"/>
                <a:gd name="T2" fmla="*/ 0 w 211"/>
                <a:gd name="T3" fmla="*/ 0 h 200"/>
                <a:gd name="T4" fmla="*/ 211 w 211"/>
                <a:gd name="T5" fmla="*/ 0 h 200"/>
                <a:gd name="T6" fmla="*/ 211 w 211"/>
                <a:gd name="T7" fmla="*/ 200 h 200"/>
                <a:gd name="T8" fmla="*/ 0 w 211"/>
                <a:gd name="T9" fmla="*/ 200 h 200"/>
                <a:gd name="T10" fmla="*/ 0 w 211"/>
                <a:gd name="T11" fmla="*/ 200 h 2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1" h="200">
                  <a:moveTo>
                    <a:pt x="0" y="200"/>
                  </a:moveTo>
                  <a:lnTo>
                    <a:pt x="0" y="0"/>
                  </a:lnTo>
                  <a:lnTo>
                    <a:pt x="211" y="0"/>
                  </a:lnTo>
                  <a:lnTo>
                    <a:pt x="211" y="200"/>
                  </a:lnTo>
                  <a:lnTo>
                    <a:pt x="0" y="20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5" name="Freeform 87"/>
            <p:cNvSpPr>
              <a:spLocks/>
            </p:cNvSpPr>
            <p:nvPr/>
          </p:nvSpPr>
          <p:spPr bwMode="auto">
            <a:xfrm>
              <a:off x="1939" y="1369"/>
              <a:ext cx="1" cy="1890"/>
            </a:xfrm>
            <a:custGeom>
              <a:avLst/>
              <a:gdLst>
                <a:gd name="T0" fmla="*/ 0 w 1"/>
                <a:gd name="T1" fmla="*/ 1890 h 1890"/>
                <a:gd name="T2" fmla="*/ 0 w 1"/>
                <a:gd name="T3" fmla="*/ 0 h 1890"/>
                <a:gd name="T4" fmla="*/ 0 w 1"/>
                <a:gd name="T5" fmla="*/ 1890 h 18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890">
                  <a:moveTo>
                    <a:pt x="0" y="1890"/>
                  </a:moveTo>
                  <a:lnTo>
                    <a:pt x="0" y="0"/>
                  </a:lnTo>
                  <a:lnTo>
                    <a:pt x="0" y="189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6" name="Freeform 88"/>
            <p:cNvSpPr>
              <a:spLocks/>
            </p:cNvSpPr>
            <p:nvPr/>
          </p:nvSpPr>
          <p:spPr bwMode="auto">
            <a:xfrm>
              <a:off x="1939" y="1369"/>
              <a:ext cx="211" cy="1890"/>
            </a:xfrm>
            <a:custGeom>
              <a:avLst/>
              <a:gdLst>
                <a:gd name="T0" fmla="*/ 0 w 211"/>
                <a:gd name="T1" fmla="*/ 0 h 1890"/>
                <a:gd name="T2" fmla="*/ 211 w 211"/>
                <a:gd name="T3" fmla="*/ 0 h 1890"/>
                <a:gd name="T4" fmla="*/ 0 w 211"/>
                <a:gd name="T5" fmla="*/ 1890 h 1890"/>
                <a:gd name="T6" fmla="*/ 0 w 211"/>
                <a:gd name="T7" fmla="*/ 0 h 18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1890">
                  <a:moveTo>
                    <a:pt x="0" y="0"/>
                  </a:moveTo>
                  <a:lnTo>
                    <a:pt x="211" y="0"/>
                  </a:lnTo>
                  <a:lnTo>
                    <a:pt x="0" y="1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7" name="Freeform 89"/>
            <p:cNvSpPr>
              <a:spLocks/>
            </p:cNvSpPr>
            <p:nvPr/>
          </p:nvSpPr>
          <p:spPr bwMode="auto">
            <a:xfrm>
              <a:off x="1939" y="1369"/>
              <a:ext cx="211" cy="1890"/>
            </a:xfrm>
            <a:custGeom>
              <a:avLst/>
              <a:gdLst>
                <a:gd name="T0" fmla="*/ 0 w 211"/>
                <a:gd name="T1" fmla="*/ 1890 h 1890"/>
                <a:gd name="T2" fmla="*/ 211 w 211"/>
                <a:gd name="T3" fmla="*/ 0 h 1890"/>
                <a:gd name="T4" fmla="*/ 211 w 211"/>
                <a:gd name="T5" fmla="*/ 1890 h 1890"/>
                <a:gd name="T6" fmla="*/ 0 w 211"/>
                <a:gd name="T7" fmla="*/ 1890 h 18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1890">
                  <a:moveTo>
                    <a:pt x="0" y="1890"/>
                  </a:moveTo>
                  <a:lnTo>
                    <a:pt x="211" y="0"/>
                  </a:lnTo>
                  <a:lnTo>
                    <a:pt x="211" y="1890"/>
                  </a:lnTo>
                  <a:lnTo>
                    <a:pt x="0" y="189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8" name="Freeform 90"/>
            <p:cNvSpPr>
              <a:spLocks/>
            </p:cNvSpPr>
            <p:nvPr/>
          </p:nvSpPr>
          <p:spPr bwMode="auto">
            <a:xfrm>
              <a:off x="1939" y="1369"/>
              <a:ext cx="211" cy="1890"/>
            </a:xfrm>
            <a:custGeom>
              <a:avLst/>
              <a:gdLst>
                <a:gd name="T0" fmla="*/ 0 w 211"/>
                <a:gd name="T1" fmla="*/ 1890 h 1890"/>
                <a:gd name="T2" fmla="*/ 0 w 211"/>
                <a:gd name="T3" fmla="*/ 0 h 1890"/>
                <a:gd name="T4" fmla="*/ 211 w 211"/>
                <a:gd name="T5" fmla="*/ 0 h 1890"/>
                <a:gd name="T6" fmla="*/ 211 w 211"/>
                <a:gd name="T7" fmla="*/ 1890 h 1890"/>
                <a:gd name="T8" fmla="*/ 0 w 211"/>
                <a:gd name="T9" fmla="*/ 1890 h 1890"/>
                <a:gd name="T10" fmla="*/ 0 w 211"/>
                <a:gd name="T11" fmla="*/ 1890 h 18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1" h="1890">
                  <a:moveTo>
                    <a:pt x="0" y="1890"/>
                  </a:moveTo>
                  <a:lnTo>
                    <a:pt x="0" y="0"/>
                  </a:lnTo>
                  <a:lnTo>
                    <a:pt x="211" y="0"/>
                  </a:lnTo>
                  <a:lnTo>
                    <a:pt x="211" y="1890"/>
                  </a:lnTo>
                  <a:lnTo>
                    <a:pt x="0" y="189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79" name="Line 91"/>
            <p:cNvSpPr>
              <a:spLocks noChangeShapeType="1"/>
            </p:cNvSpPr>
            <p:nvPr/>
          </p:nvSpPr>
          <p:spPr bwMode="auto">
            <a:xfrm flipV="1">
              <a:off x="1831" y="1234"/>
              <a:ext cx="1" cy="20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80" name="Line 92"/>
            <p:cNvSpPr>
              <a:spLocks noChangeShapeType="1"/>
            </p:cNvSpPr>
            <p:nvPr/>
          </p:nvSpPr>
          <p:spPr bwMode="auto">
            <a:xfrm>
              <a:off x="1831" y="3259"/>
              <a:ext cx="218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Comparing distributions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18" charset="-120"/>
              </a:rPr>
              <a:t>Making comparisons between distributions is a procedure often used.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18" charset="-120"/>
              </a:rPr>
              <a:t>If the total numbers of cases are equal, the frequency distributions can be used to make comparisons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18" charset="-120"/>
              </a:rPr>
              <a:t>In general, we use percentage distributions to make comparison.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Distribution for ratio data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Ratio data are sometimes spread over a wide range, making the resultant frequency (percentage) distribution long and difficult to read.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sz="2900" smtClean="0">
                <a:ea typeface="新細明體" pitchFamily="18" charset="-120"/>
              </a:rPr>
              <a:t>Examination scores for 80 students</a:t>
            </a:r>
            <a:endParaRPr lang="zh-TW" altLang="en-US" sz="2900" smtClean="0">
              <a:ea typeface="新細明體" pitchFamily="18" charset="-120"/>
            </a:endParaRPr>
          </a:p>
        </p:txBody>
      </p:sp>
      <p:graphicFrame>
        <p:nvGraphicFramePr>
          <p:cNvPr id="4096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76400" y="1524000"/>
          <a:ext cx="6443663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Document" r:id="rId3" imgW="6234684" imgH="6118860" progId="Word.Document.8">
                  <p:embed/>
                </p:oleObj>
              </mc:Choice>
              <mc:Fallback>
                <p:oleObj name="Document" r:id="rId3" imgW="6234684" imgH="61188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24000"/>
                        <a:ext cx="6443663" cy="632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77813"/>
            <a:ext cx="7583488" cy="1079500"/>
          </a:xfrm>
        </p:spPr>
        <p:txBody>
          <a:bodyPr/>
          <a:lstStyle/>
          <a:p>
            <a:pPr eaLnBrk="1" hangingPunct="1"/>
            <a:r>
              <a:rPr lang="en-US" smtClean="0"/>
              <a:t>Frequency/Percentage Distributions</a:t>
            </a: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81138"/>
            <a:ext cx="8680450" cy="537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90600" y="762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en-US" altLang="zh-TW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rPr>
              <a:t>Stem-and-leaf display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752600" y="1981200"/>
            <a:ext cx="0" cy="3200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143000" y="2209800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zh-TW" altLang="en-US" sz="2400">
                <a:latin typeface="Times New Roman" pitchFamily="18" charset="0"/>
                <a:ea typeface="新細明體" pitchFamily="18" charset="-120"/>
              </a:rPr>
              <a:t/>
            </a:r>
            <a:br>
              <a:rPr lang="zh-TW" altLang="en-US" sz="2400">
                <a:latin typeface="Times New Roman" pitchFamily="18" charset="0"/>
                <a:ea typeface="新細明體" pitchFamily="18" charset="-120"/>
              </a:rPr>
            </a:br>
            <a:endParaRPr lang="zh-TW" altLang="en-US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127125" y="2098675"/>
            <a:ext cx="33655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zh-TW" altLang="en-US" sz="2400">
                <a:latin typeface="Times New Roman" pitchFamily="18" charset="0"/>
                <a:ea typeface="新細明體" pitchFamily="18" charset="-120"/>
              </a:rPr>
              <a:t>2</a:t>
            </a:r>
          </a:p>
          <a:p>
            <a:r>
              <a:rPr lang="zh-TW" altLang="en-US" sz="2400">
                <a:latin typeface="Times New Roman" pitchFamily="18" charset="0"/>
                <a:ea typeface="新細明體" pitchFamily="18" charset="-120"/>
              </a:rPr>
              <a:t>3</a:t>
            </a:r>
          </a:p>
          <a:p>
            <a:r>
              <a:rPr lang="zh-TW" altLang="en-US" sz="2400">
                <a:latin typeface="Times New Roman" pitchFamily="18" charset="0"/>
                <a:ea typeface="新細明體" pitchFamily="18" charset="-120"/>
              </a:rPr>
              <a:t>4</a:t>
            </a:r>
          </a:p>
          <a:p>
            <a:r>
              <a:rPr lang="zh-TW" altLang="en-US" sz="2400">
                <a:latin typeface="Times New Roman" pitchFamily="18" charset="0"/>
                <a:ea typeface="新細明體" pitchFamily="18" charset="-120"/>
              </a:rPr>
              <a:t>5</a:t>
            </a:r>
          </a:p>
          <a:p>
            <a:r>
              <a:rPr lang="zh-TW" altLang="en-US" sz="2400">
                <a:latin typeface="Times New Roman" pitchFamily="18" charset="0"/>
                <a:ea typeface="新細明體" pitchFamily="18" charset="-120"/>
              </a:rPr>
              <a:t>6</a:t>
            </a:r>
          </a:p>
          <a:p>
            <a:r>
              <a:rPr lang="zh-TW" altLang="en-US" sz="2400">
                <a:latin typeface="Times New Roman" pitchFamily="18" charset="0"/>
                <a:ea typeface="新細明體" pitchFamily="18" charset="-120"/>
              </a:rPr>
              <a:t>7</a:t>
            </a:r>
          </a:p>
          <a:p>
            <a:r>
              <a:rPr lang="zh-TW" altLang="en-US" sz="2400">
                <a:latin typeface="Times New Roman" pitchFamily="18" charset="0"/>
                <a:ea typeface="新細明體" pitchFamily="18" charset="-120"/>
              </a:rPr>
              <a:t>8</a:t>
            </a:r>
          </a:p>
          <a:p>
            <a:r>
              <a:rPr lang="zh-TW" altLang="en-US" sz="2400">
                <a:latin typeface="Times New Roman" pitchFamily="18" charset="0"/>
                <a:ea typeface="新細明體" pitchFamily="18" charset="-120"/>
              </a:rPr>
              <a:t>9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965325" y="3927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zh-TW" altLang="en-US" sz="2400">
                <a:latin typeface="Times New Roman" pitchFamily="18" charset="0"/>
                <a:ea typeface="新細明體" pitchFamily="18" charset="-120"/>
              </a:rPr>
              <a:t>2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963738" y="28241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zh-TW" altLang="en-US" sz="2400">
                <a:latin typeface="Times New Roman" pitchFamily="18" charset="0"/>
                <a:ea typeface="新細明體" pitchFamily="18" charset="-120"/>
              </a:rPr>
              <a:t>9</a:t>
            </a:r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65325" y="2098675"/>
            <a:ext cx="5213350" cy="3048000"/>
            <a:chOff x="1238" y="1322"/>
            <a:chExt cx="3284" cy="1920"/>
          </a:xfrm>
        </p:grpSpPr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1238" y="1322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>8  9</a:t>
              </a:r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1238" y="1548"/>
              <a:ext cx="17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>1  8  8  2  9  9  9  6  7</a:t>
              </a:r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1430" y="1779"/>
              <a:ext cx="19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>3  5  0  9  2  9  8  0  9  6</a:t>
              </a:r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1238" y="2017"/>
              <a:ext cx="29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>2  8  6  4  2  2  8  9  9  2  3  7  8  6  8</a:t>
              </a:r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1238" y="2234"/>
              <a:ext cx="3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>8  0  3  0  5  0  9  2  1  7  1  8  5  0  5  3  2</a:t>
              </a:r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1430" y="2474"/>
              <a:ext cx="29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>3  9  1  3  7  5  5  0  4  6  2  0  9  2  2</a:t>
              </a: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1238" y="2714"/>
              <a:ext cx="13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>1  1  1  3  9  8  3</a:t>
              </a:r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1238" y="2954"/>
              <a:ext cx="5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>3  0  1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nimBg="1"/>
      <p:bldP spid="5125" grpId="0" autoUpdateAnimBg="0"/>
      <p:bldP spid="5126" grpId="0" autoUpdateAnimBg="0"/>
      <p:bldP spid="5127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4763"/>
            <a:ext cx="868045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86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Grouped frequency distribution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order to clarify our presentation, we might construct a grouped frequency distribution.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Condense the separate scores into a number of smaller categories or groups, each containing more than one score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Grouped distributions </a:t>
            </a: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27188"/>
            <a:ext cx="8382000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Grouped distributions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Grouped frequency/percentage distributions present raw (unprocessed) data in a more readily usable form.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price for this is the loss of some information.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Worthwhile.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Grouped distributions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Construction of a frequency/percentage</a:t>
            </a:r>
          </a:p>
          <a:p>
            <a:pPr lvl="1" eaLnBrk="1" hangingPunct="1"/>
            <a:r>
              <a:rPr lang="en-US" smtClean="0"/>
              <a:t>Choosing the classes (intervals or categories)</a:t>
            </a:r>
          </a:p>
          <a:p>
            <a:pPr lvl="1" eaLnBrk="1" hangingPunct="1"/>
            <a:r>
              <a:rPr lang="en-US" smtClean="0"/>
              <a:t>Counting the frequency/calculating the percentages of items in each class</a:t>
            </a:r>
          </a:p>
          <a:p>
            <a:pPr lvl="2" eaLnBrk="1" hangingPunct="1"/>
            <a:r>
              <a:rPr lang="en-US" smtClean="0"/>
              <a:t>Purely mechanical </a:t>
            </a:r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Grouped distributions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Choosing a suitable classification </a:t>
            </a:r>
          </a:p>
          <a:p>
            <a:pPr lvl="1" eaLnBrk="1" hangingPunct="1"/>
            <a:r>
              <a:rPr lang="en-US" smtClean="0"/>
              <a:t>deciding how many classes, </a:t>
            </a:r>
          </a:p>
          <a:p>
            <a:pPr lvl="1" eaLnBrk="1" hangingPunct="1"/>
            <a:r>
              <a:rPr lang="en-US" smtClean="0"/>
              <a:t>from where to where each class should go.</a:t>
            </a:r>
          </a:p>
          <a:p>
            <a:pPr lvl="1" eaLnBrk="1" hangingPunct="1"/>
            <a:r>
              <a:rPr lang="en-US" smtClean="0"/>
              <a:t>Both are arbitrary</a:t>
            </a:r>
          </a:p>
          <a:p>
            <a:pPr lvl="1" eaLnBrk="1" hangingPunct="1"/>
            <a:r>
              <a:rPr lang="en-US" smtClean="0"/>
              <a:t>General rules</a:t>
            </a:r>
          </a:p>
          <a:p>
            <a:pPr lvl="2" eaLnBrk="1" hangingPunct="1"/>
            <a:r>
              <a:rPr lang="en-US" smtClean="0"/>
              <a:t>number of classes usually between 6 and 15; exact number depends largely on how many observations there are;</a:t>
            </a:r>
          </a:p>
          <a:p>
            <a:pPr lvl="2" eaLnBrk="1" hangingPunct="1"/>
            <a:r>
              <a:rPr lang="en-US" smtClean="0"/>
              <a:t>each item must go into one and only one class;</a:t>
            </a:r>
          </a:p>
          <a:p>
            <a:pPr lvl="2" eaLnBrk="1" hangingPunct="1"/>
            <a:r>
              <a:rPr lang="en-US" smtClean="0"/>
              <a:t>whenever possible, each class is of the same length.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Graphical presentation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grouped interval/ratio data, histogram, instead of bar chart, is usually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Graphical presentation</a:t>
            </a:r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1295400" y="990600"/>
            <a:ext cx="6781800" cy="5105400"/>
            <a:chOff x="1356" y="1104"/>
            <a:chExt cx="3234" cy="2587"/>
          </a:xfrm>
        </p:grpSpPr>
        <p:sp>
          <p:nvSpPr>
            <p:cNvPr id="51204" name="Freeform 4"/>
            <p:cNvSpPr>
              <a:spLocks/>
            </p:cNvSpPr>
            <p:nvPr/>
          </p:nvSpPr>
          <p:spPr bwMode="auto">
            <a:xfrm>
              <a:off x="1356" y="1104"/>
              <a:ext cx="3234" cy="2587"/>
            </a:xfrm>
            <a:custGeom>
              <a:avLst/>
              <a:gdLst>
                <a:gd name="T0" fmla="*/ 3234 w 3234"/>
                <a:gd name="T1" fmla="*/ 2587 h 2587"/>
                <a:gd name="T2" fmla="*/ 0 w 3234"/>
                <a:gd name="T3" fmla="*/ 0 h 2587"/>
                <a:gd name="T4" fmla="*/ 0 w 3234"/>
                <a:gd name="T5" fmla="*/ 2587 h 2587"/>
                <a:gd name="T6" fmla="*/ 3234 w 3234"/>
                <a:gd name="T7" fmla="*/ 2587 h 25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34" h="2587">
                  <a:moveTo>
                    <a:pt x="3234" y="2587"/>
                  </a:moveTo>
                  <a:lnTo>
                    <a:pt x="0" y="0"/>
                  </a:lnTo>
                  <a:lnTo>
                    <a:pt x="0" y="2587"/>
                  </a:lnTo>
                  <a:lnTo>
                    <a:pt x="3234" y="25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auto">
            <a:xfrm>
              <a:off x="1356" y="1104"/>
              <a:ext cx="3234" cy="2587"/>
            </a:xfrm>
            <a:custGeom>
              <a:avLst/>
              <a:gdLst>
                <a:gd name="T0" fmla="*/ 0 w 3234"/>
                <a:gd name="T1" fmla="*/ 0 h 2587"/>
                <a:gd name="T2" fmla="*/ 3234 w 3234"/>
                <a:gd name="T3" fmla="*/ 0 h 2587"/>
                <a:gd name="T4" fmla="*/ 3234 w 3234"/>
                <a:gd name="T5" fmla="*/ 2587 h 2587"/>
                <a:gd name="T6" fmla="*/ 0 w 3234"/>
                <a:gd name="T7" fmla="*/ 0 h 25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34" h="2587">
                  <a:moveTo>
                    <a:pt x="0" y="0"/>
                  </a:moveTo>
                  <a:lnTo>
                    <a:pt x="3234" y="0"/>
                  </a:lnTo>
                  <a:lnTo>
                    <a:pt x="3234" y="25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auto">
            <a:xfrm>
              <a:off x="1356" y="1104"/>
              <a:ext cx="3234" cy="2587"/>
            </a:xfrm>
            <a:custGeom>
              <a:avLst/>
              <a:gdLst>
                <a:gd name="T0" fmla="*/ 3234 w 3234"/>
                <a:gd name="T1" fmla="*/ 2587 h 2587"/>
                <a:gd name="T2" fmla="*/ 0 w 3234"/>
                <a:gd name="T3" fmla="*/ 0 h 2587"/>
                <a:gd name="T4" fmla="*/ 0 w 3234"/>
                <a:gd name="T5" fmla="*/ 2587 h 2587"/>
                <a:gd name="T6" fmla="*/ 3234 w 3234"/>
                <a:gd name="T7" fmla="*/ 2587 h 25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34" h="2587">
                  <a:moveTo>
                    <a:pt x="3234" y="2587"/>
                  </a:moveTo>
                  <a:lnTo>
                    <a:pt x="0" y="0"/>
                  </a:lnTo>
                  <a:lnTo>
                    <a:pt x="0" y="2587"/>
                  </a:lnTo>
                  <a:lnTo>
                    <a:pt x="3234" y="25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auto">
            <a:xfrm>
              <a:off x="1356" y="1104"/>
              <a:ext cx="3234" cy="2587"/>
            </a:xfrm>
            <a:custGeom>
              <a:avLst/>
              <a:gdLst>
                <a:gd name="T0" fmla="*/ 0 w 3234"/>
                <a:gd name="T1" fmla="*/ 0 h 2587"/>
                <a:gd name="T2" fmla="*/ 3234 w 3234"/>
                <a:gd name="T3" fmla="*/ 0 h 2587"/>
                <a:gd name="T4" fmla="*/ 3234 w 3234"/>
                <a:gd name="T5" fmla="*/ 2587 h 2587"/>
                <a:gd name="T6" fmla="*/ 0 w 3234"/>
                <a:gd name="T7" fmla="*/ 0 h 25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34" h="2587">
                  <a:moveTo>
                    <a:pt x="0" y="0"/>
                  </a:moveTo>
                  <a:lnTo>
                    <a:pt x="3234" y="0"/>
                  </a:lnTo>
                  <a:lnTo>
                    <a:pt x="3234" y="25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08" name="Rectangle 8"/>
            <p:cNvSpPr>
              <a:spLocks noChangeArrowheads="1"/>
            </p:cNvSpPr>
            <p:nvPr/>
          </p:nvSpPr>
          <p:spPr bwMode="auto">
            <a:xfrm>
              <a:off x="1604" y="3517"/>
              <a:ext cx="307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</a:rPr>
                <a:t>SCORES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3548" y="3291"/>
              <a:ext cx="6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95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3283" y="3291"/>
              <a:ext cx="6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85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3019" y="3291"/>
              <a:ext cx="6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75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2754" y="3291"/>
              <a:ext cx="6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65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2484" y="3291"/>
              <a:ext cx="6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55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2220" y="3291"/>
              <a:ext cx="6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45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15" name="Rectangle 15"/>
            <p:cNvSpPr>
              <a:spLocks noChangeArrowheads="1"/>
            </p:cNvSpPr>
            <p:nvPr/>
          </p:nvSpPr>
          <p:spPr bwMode="auto">
            <a:xfrm>
              <a:off x="1955" y="3291"/>
              <a:ext cx="6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35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16" name="Rectangle 16"/>
            <p:cNvSpPr>
              <a:spLocks noChangeArrowheads="1"/>
            </p:cNvSpPr>
            <p:nvPr/>
          </p:nvSpPr>
          <p:spPr bwMode="auto">
            <a:xfrm>
              <a:off x="1691" y="3291"/>
              <a:ext cx="6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25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17" name="Rectangle 17"/>
            <p:cNvSpPr>
              <a:spLocks noChangeArrowheads="1"/>
            </p:cNvSpPr>
            <p:nvPr/>
          </p:nvSpPr>
          <p:spPr bwMode="auto">
            <a:xfrm>
              <a:off x="1480" y="1185"/>
              <a:ext cx="6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20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18" name="Rectangle 18"/>
            <p:cNvSpPr>
              <a:spLocks noChangeArrowheads="1"/>
            </p:cNvSpPr>
            <p:nvPr/>
          </p:nvSpPr>
          <p:spPr bwMode="auto">
            <a:xfrm>
              <a:off x="1480" y="2195"/>
              <a:ext cx="6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10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1523" y="3167"/>
              <a:ext cx="3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20" name="Rectangle 20"/>
            <p:cNvSpPr>
              <a:spLocks noChangeArrowheads="1"/>
            </p:cNvSpPr>
            <p:nvPr/>
          </p:nvSpPr>
          <p:spPr bwMode="auto">
            <a:xfrm>
              <a:off x="3753" y="2880"/>
              <a:ext cx="48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Std. Dev = 16.04 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3753" y="3015"/>
              <a:ext cx="28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Mean = 60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3753" y="3150"/>
              <a:ext cx="26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000">
                  <a:solidFill>
                    <a:srgbClr val="000000"/>
                  </a:solidFill>
                </a:rPr>
                <a:t>N = 80.00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23" name="Freeform 23"/>
            <p:cNvSpPr>
              <a:spLocks/>
            </p:cNvSpPr>
            <p:nvPr/>
          </p:nvSpPr>
          <p:spPr bwMode="auto">
            <a:xfrm>
              <a:off x="1588" y="1223"/>
              <a:ext cx="16" cy="21"/>
            </a:xfrm>
            <a:custGeom>
              <a:avLst/>
              <a:gdLst>
                <a:gd name="T0" fmla="*/ 16 w 16"/>
                <a:gd name="T1" fmla="*/ 21 h 21"/>
                <a:gd name="T2" fmla="*/ 0 w 16"/>
                <a:gd name="T3" fmla="*/ 0 h 21"/>
                <a:gd name="T4" fmla="*/ 0 w 16"/>
                <a:gd name="T5" fmla="*/ 21 h 21"/>
                <a:gd name="T6" fmla="*/ 16 w 16"/>
                <a:gd name="T7" fmla="*/ 21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1">
                  <a:moveTo>
                    <a:pt x="16" y="21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16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4" name="Freeform 24"/>
            <p:cNvSpPr>
              <a:spLocks/>
            </p:cNvSpPr>
            <p:nvPr/>
          </p:nvSpPr>
          <p:spPr bwMode="auto">
            <a:xfrm>
              <a:off x="1588" y="1223"/>
              <a:ext cx="16" cy="21"/>
            </a:xfrm>
            <a:custGeom>
              <a:avLst/>
              <a:gdLst>
                <a:gd name="T0" fmla="*/ 0 w 16"/>
                <a:gd name="T1" fmla="*/ 0 h 21"/>
                <a:gd name="T2" fmla="*/ 16 w 16"/>
                <a:gd name="T3" fmla="*/ 0 h 21"/>
                <a:gd name="T4" fmla="*/ 16 w 16"/>
                <a:gd name="T5" fmla="*/ 21 h 21"/>
                <a:gd name="T6" fmla="*/ 0 w 16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1">
                  <a:moveTo>
                    <a:pt x="0" y="0"/>
                  </a:moveTo>
                  <a:lnTo>
                    <a:pt x="16" y="0"/>
                  </a:lnTo>
                  <a:lnTo>
                    <a:pt x="1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5" name="Freeform 25"/>
            <p:cNvSpPr>
              <a:spLocks/>
            </p:cNvSpPr>
            <p:nvPr/>
          </p:nvSpPr>
          <p:spPr bwMode="auto">
            <a:xfrm>
              <a:off x="1588" y="2238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6" name="Freeform 26"/>
            <p:cNvSpPr>
              <a:spLocks/>
            </p:cNvSpPr>
            <p:nvPr/>
          </p:nvSpPr>
          <p:spPr bwMode="auto">
            <a:xfrm>
              <a:off x="1588" y="2238"/>
              <a:ext cx="16" cy="16"/>
            </a:xfrm>
            <a:custGeom>
              <a:avLst/>
              <a:gdLst>
                <a:gd name="T0" fmla="*/ 0 w 16"/>
                <a:gd name="T1" fmla="*/ 0 h 16"/>
                <a:gd name="T2" fmla="*/ 16 w 16"/>
                <a:gd name="T3" fmla="*/ 0 h 16"/>
                <a:gd name="T4" fmla="*/ 16 w 16"/>
                <a:gd name="T5" fmla="*/ 16 h 16"/>
                <a:gd name="T6" fmla="*/ 0 w 1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7" name="Freeform 27"/>
            <p:cNvSpPr>
              <a:spLocks/>
            </p:cNvSpPr>
            <p:nvPr/>
          </p:nvSpPr>
          <p:spPr bwMode="auto">
            <a:xfrm>
              <a:off x="1588" y="3253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8" name="Freeform 28"/>
            <p:cNvSpPr>
              <a:spLocks/>
            </p:cNvSpPr>
            <p:nvPr/>
          </p:nvSpPr>
          <p:spPr bwMode="auto">
            <a:xfrm>
              <a:off x="1588" y="3253"/>
              <a:ext cx="16" cy="16"/>
            </a:xfrm>
            <a:custGeom>
              <a:avLst/>
              <a:gdLst>
                <a:gd name="T0" fmla="*/ 0 w 16"/>
                <a:gd name="T1" fmla="*/ 0 h 16"/>
                <a:gd name="T2" fmla="*/ 16 w 16"/>
                <a:gd name="T3" fmla="*/ 0 h 16"/>
                <a:gd name="T4" fmla="*/ 16 w 16"/>
                <a:gd name="T5" fmla="*/ 16 h 16"/>
                <a:gd name="T6" fmla="*/ 0 w 1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9" name="Freeform 29"/>
            <p:cNvSpPr>
              <a:spLocks/>
            </p:cNvSpPr>
            <p:nvPr/>
          </p:nvSpPr>
          <p:spPr bwMode="auto">
            <a:xfrm>
              <a:off x="3586" y="3264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0" name="Freeform 30"/>
            <p:cNvSpPr>
              <a:spLocks/>
            </p:cNvSpPr>
            <p:nvPr/>
          </p:nvSpPr>
          <p:spPr bwMode="auto">
            <a:xfrm>
              <a:off x="3586" y="3264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1" name="Freeform 31"/>
            <p:cNvSpPr>
              <a:spLocks/>
            </p:cNvSpPr>
            <p:nvPr/>
          </p:nvSpPr>
          <p:spPr bwMode="auto">
            <a:xfrm>
              <a:off x="3321" y="3264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2" name="Freeform 32"/>
            <p:cNvSpPr>
              <a:spLocks/>
            </p:cNvSpPr>
            <p:nvPr/>
          </p:nvSpPr>
          <p:spPr bwMode="auto">
            <a:xfrm>
              <a:off x="3321" y="3264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3" name="Freeform 33"/>
            <p:cNvSpPr>
              <a:spLocks/>
            </p:cNvSpPr>
            <p:nvPr/>
          </p:nvSpPr>
          <p:spPr bwMode="auto">
            <a:xfrm>
              <a:off x="3056" y="3264"/>
              <a:ext cx="17" cy="16"/>
            </a:xfrm>
            <a:custGeom>
              <a:avLst/>
              <a:gdLst>
                <a:gd name="T0" fmla="*/ 0 w 17"/>
                <a:gd name="T1" fmla="*/ 16 h 16"/>
                <a:gd name="T2" fmla="*/ 17 w 17"/>
                <a:gd name="T3" fmla="*/ 0 h 16"/>
                <a:gd name="T4" fmla="*/ 0 w 17"/>
                <a:gd name="T5" fmla="*/ 0 h 16"/>
                <a:gd name="T6" fmla="*/ 0 w 17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6">
                  <a:moveTo>
                    <a:pt x="0" y="16"/>
                  </a:move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4" name="Freeform 34"/>
            <p:cNvSpPr>
              <a:spLocks/>
            </p:cNvSpPr>
            <p:nvPr/>
          </p:nvSpPr>
          <p:spPr bwMode="auto">
            <a:xfrm>
              <a:off x="3056" y="3264"/>
              <a:ext cx="17" cy="16"/>
            </a:xfrm>
            <a:custGeom>
              <a:avLst/>
              <a:gdLst>
                <a:gd name="T0" fmla="*/ 0 w 17"/>
                <a:gd name="T1" fmla="*/ 16 h 16"/>
                <a:gd name="T2" fmla="*/ 17 w 17"/>
                <a:gd name="T3" fmla="*/ 16 h 16"/>
                <a:gd name="T4" fmla="*/ 17 w 17"/>
                <a:gd name="T5" fmla="*/ 0 h 16"/>
                <a:gd name="T6" fmla="*/ 0 w 17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6">
                  <a:moveTo>
                    <a:pt x="0" y="16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5" name="Freeform 35"/>
            <p:cNvSpPr>
              <a:spLocks/>
            </p:cNvSpPr>
            <p:nvPr/>
          </p:nvSpPr>
          <p:spPr bwMode="auto">
            <a:xfrm>
              <a:off x="2792" y="3264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6" name="Freeform 36"/>
            <p:cNvSpPr>
              <a:spLocks/>
            </p:cNvSpPr>
            <p:nvPr/>
          </p:nvSpPr>
          <p:spPr bwMode="auto">
            <a:xfrm>
              <a:off x="2792" y="3264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7" name="Freeform 37"/>
            <p:cNvSpPr>
              <a:spLocks/>
            </p:cNvSpPr>
            <p:nvPr/>
          </p:nvSpPr>
          <p:spPr bwMode="auto">
            <a:xfrm>
              <a:off x="2522" y="3264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8" name="Freeform 38"/>
            <p:cNvSpPr>
              <a:spLocks/>
            </p:cNvSpPr>
            <p:nvPr/>
          </p:nvSpPr>
          <p:spPr bwMode="auto">
            <a:xfrm>
              <a:off x="2522" y="3264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9" name="Freeform 39"/>
            <p:cNvSpPr>
              <a:spLocks/>
            </p:cNvSpPr>
            <p:nvPr/>
          </p:nvSpPr>
          <p:spPr bwMode="auto">
            <a:xfrm>
              <a:off x="2258" y="3264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0" name="Freeform 40"/>
            <p:cNvSpPr>
              <a:spLocks/>
            </p:cNvSpPr>
            <p:nvPr/>
          </p:nvSpPr>
          <p:spPr bwMode="auto">
            <a:xfrm>
              <a:off x="2258" y="3264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1" name="Freeform 41"/>
            <p:cNvSpPr>
              <a:spLocks/>
            </p:cNvSpPr>
            <p:nvPr/>
          </p:nvSpPr>
          <p:spPr bwMode="auto">
            <a:xfrm>
              <a:off x="1993" y="3264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2" name="Freeform 42"/>
            <p:cNvSpPr>
              <a:spLocks/>
            </p:cNvSpPr>
            <p:nvPr/>
          </p:nvSpPr>
          <p:spPr bwMode="auto">
            <a:xfrm>
              <a:off x="1993" y="3264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3" name="Freeform 43"/>
            <p:cNvSpPr>
              <a:spLocks/>
            </p:cNvSpPr>
            <p:nvPr/>
          </p:nvSpPr>
          <p:spPr bwMode="auto">
            <a:xfrm>
              <a:off x="1728" y="3264"/>
              <a:ext cx="17" cy="16"/>
            </a:xfrm>
            <a:custGeom>
              <a:avLst/>
              <a:gdLst>
                <a:gd name="T0" fmla="*/ 0 w 17"/>
                <a:gd name="T1" fmla="*/ 16 h 16"/>
                <a:gd name="T2" fmla="*/ 17 w 17"/>
                <a:gd name="T3" fmla="*/ 0 h 16"/>
                <a:gd name="T4" fmla="*/ 0 w 17"/>
                <a:gd name="T5" fmla="*/ 0 h 16"/>
                <a:gd name="T6" fmla="*/ 0 w 17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6">
                  <a:moveTo>
                    <a:pt x="0" y="16"/>
                  </a:move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4" name="Freeform 44"/>
            <p:cNvSpPr>
              <a:spLocks/>
            </p:cNvSpPr>
            <p:nvPr/>
          </p:nvSpPr>
          <p:spPr bwMode="auto">
            <a:xfrm>
              <a:off x="1728" y="3264"/>
              <a:ext cx="17" cy="16"/>
            </a:xfrm>
            <a:custGeom>
              <a:avLst/>
              <a:gdLst>
                <a:gd name="T0" fmla="*/ 0 w 17"/>
                <a:gd name="T1" fmla="*/ 16 h 16"/>
                <a:gd name="T2" fmla="*/ 17 w 17"/>
                <a:gd name="T3" fmla="*/ 16 h 16"/>
                <a:gd name="T4" fmla="*/ 17 w 17"/>
                <a:gd name="T5" fmla="*/ 0 h 16"/>
                <a:gd name="T6" fmla="*/ 0 w 17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6">
                  <a:moveTo>
                    <a:pt x="0" y="16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5" name="Freeform 45"/>
            <p:cNvSpPr>
              <a:spLocks/>
            </p:cNvSpPr>
            <p:nvPr/>
          </p:nvSpPr>
          <p:spPr bwMode="auto">
            <a:xfrm>
              <a:off x="1604" y="1234"/>
              <a:ext cx="2122" cy="2025"/>
            </a:xfrm>
            <a:custGeom>
              <a:avLst/>
              <a:gdLst>
                <a:gd name="T0" fmla="*/ 2122 w 2122"/>
                <a:gd name="T1" fmla="*/ 2025 h 2025"/>
                <a:gd name="T2" fmla="*/ 0 w 2122"/>
                <a:gd name="T3" fmla="*/ 0 h 2025"/>
                <a:gd name="T4" fmla="*/ 0 w 2122"/>
                <a:gd name="T5" fmla="*/ 2025 h 2025"/>
                <a:gd name="T6" fmla="*/ 2122 w 2122"/>
                <a:gd name="T7" fmla="*/ 2025 h 20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2" h="2025">
                  <a:moveTo>
                    <a:pt x="2122" y="2025"/>
                  </a:moveTo>
                  <a:lnTo>
                    <a:pt x="0" y="0"/>
                  </a:lnTo>
                  <a:lnTo>
                    <a:pt x="0" y="2025"/>
                  </a:lnTo>
                  <a:lnTo>
                    <a:pt x="2122" y="20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6" name="Freeform 46"/>
            <p:cNvSpPr>
              <a:spLocks/>
            </p:cNvSpPr>
            <p:nvPr/>
          </p:nvSpPr>
          <p:spPr bwMode="auto">
            <a:xfrm>
              <a:off x="1604" y="1234"/>
              <a:ext cx="2122" cy="2025"/>
            </a:xfrm>
            <a:custGeom>
              <a:avLst/>
              <a:gdLst>
                <a:gd name="T0" fmla="*/ 0 w 2122"/>
                <a:gd name="T1" fmla="*/ 0 h 2025"/>
                <a:gd name="T2" fmla="*/ 2122 w 2122"/>
                <a:gd name="T3" fmla="*/ 0 h 2025"/>
                <a:gd name="T4" fmla="*/ 2122 w 2122"/>
                <a:gd name="T5" fmla="*/ 2025 h 2025"/>
                <a:gd name="T6" fmla="*/ 0 w 2122"/>
                <a:gd name="T7" fmla="*/ 0 h 20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2" h="2025">
                  <a:moveTo>
                    <a:pt x="0" y="0"/>
                  </a:moveTo>
                  <a:lnTo>
                    <a:pt x="2122" y="0"/>
                  </a:lnTo>
                  <a:lnTo>
                    <a:pt x="2122" y="2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7" name="Line 47"/>
            <p:cNvSpPr>
              <a:spLocks noChangeShapeType="1"/>
            </p:cNvSpPr>
            <p:nvPr/>
          </p:nvSpPr>
          <p:spPr bwMode="auto">
            <a:xfrm>
              <a:off x="1604" y="3259"/>
              <a:ext cx="21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8" name="Line 48"/>
            <p:cNvSpPr>
              <a:spLocks noChangeShapeType="1"/>
            </p:cNvSpPr>
            <p:nvPr/>
          </p:nvSpPr>
          <p:spPr bwMode="auto">
            <a:xfrm flipV="1">
              <a:off x="3726" y="1234"/>
              <a:ext cx="1" cy="20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9" name="Line 49"/>
            <p:cNvSpPr>
              <a:spLocks noChangeShapeType="1"/>
            </p:cNvSpPr>
            <p:nvPr/>
          </p:nvSpPr>
          <p:spPr bwMode="auto">
            <a:xfrm flipH="1">
              <a:off x="1604" y="1234"/>
              <a:ext cx="21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0" name="Line 50"/>
            <p:cNvSpPr>
              <a:spLocks noChangeShapeType="1"/>
            </p:cNvSpPr>
            <p:nvPr/>
          </p:nvSpPr>
          <p:spPr bwMode="auto">
            <a:xfrm>
              <a:off x="1604" y="1234"/>
              <a:ext cx="1" cy="20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1" name="Freeform 51"/>
            <p:cNvSpPr>
              <a:spLocks/>
            </p:cNvSpPr>
            <p:nvPr/>
          </p:nvSpPr>
          <p:spPr bwMode="auto">
            <a:xfrm>
              <a:off x="3461" y="2956"/>
              <a:ext cx="1" cy="303"/>
            </a:xfrm>
            <a:custGeom>
              <a:avLst/>
              <a:gdLst>
                <a:gd name="T0" fmla="*/ 0 w 1"/>
                <a:gd name="T1" fmla="*/ 303 h 303"/>
                <a:gd name="T2" fmla="*/ 0 w 1"/>
                <a:gd name="T3" fmla="*/ 0 h 303"/>
                <a:gd name="T4" fmla="*/ 0 w 1"/>
                <a:gd name="T5" fmla="*/ 303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303">
                  <a:moveTo>
                    <a:pt x="0" y="303"/>
                  </a:moveTo>
                  <a:lnTo>
                    <a:pt x="0" y="0"/>
                  </a:lnTo>
                  <a:lnTo>
                    <a:pt x="0" y="30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2" name="Freeform 52"/>
            <p:cNvSpPr>
              <a:spLocks/>
            </p:cNvSpPr>
            <p:nvPr/>
          </p:nvSpPr>
          <p:spPr bwMode="auto">
            <a:xfrm>
              <a:off x="3461" y="2956"/>
              <a:ext cx="265" cy="303"/>
            </a:xfrm>
            <a:custGeom>
              <a:avLst/>
              <a:gdLst>
                <a:gd name="T0" fmla="*/ 0 w 265"/>
                <a:gd name="T1" fmla="*/ 303 h 303"/>
                <a:gd name="T2" fmla="*/ 265 w 265"/>
                <a:gd name="T3" fmla="*/ 0 h 303"/>
                <a:gd name="T4" fmla="*/ 0 w 265"/>
                <a:gd name="T5" fmla="*/ 0 h 303"/>
                <a:gd name="T6" fmla="*/ 0 w 265"/>
                <a:gd name="T7" fmla="*/ 303 h 3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5" h="303">
                  <a:moveTo>
                    <a:pt x="0" y="303"/>
                  </a:moveTo>
                  <a:lnTo>
                    <a:pt x="265" y="0"/>
                  </a:lnTo>
                  <a:lnTo>
                    <a:pt x="0" y="0"/>
                  </a:lnTo>
                  <a:lnTo>
                    <a:pt x="0" y="30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3" name="Freeform 53"/>
            <p:cNvSpPr>
              <a:spLocks/>
            </p:cNvSpPr>
            <p:nvPr/>
          </p:nvSpPr>
          <p:spPr bwMode="auto">
            <a:xfrm>
              <a:off x="3461" y="2956"/>
              <a:ext cx="265" cy="303"/>
            </a:xfrm>
            <a:custGeom>
              <a:avLst/>
              <a:gdLst>
                <a:gd name="T0" fmla="*/ 0 w 265"/>
                <a:gd name="T1" fmla="*/ 303 h 303"/>
                <a:gd name="T2" fmla="*/ 265 w 265"/>
                <a:gd name="T3" fmla="*/ 0 h 303"/>
                <a:gd name="T4" fmla="*/ 265 w 265"/>
                <a:gd name="T5" fmla="*/ 303 h 303"/>
                <a:gd name="T6" fmla="*/ 0 w 265"/>
                <a:gd name="T7" fmla="*/ 303 h 3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5" h="303">
                  <a:moveTo>
                    <a:pt x="0" y="303"/>
                  </a:moveTo>
                  <a:lnTo>
                    <a:pt x="265" y="0"/>
                  </a:lnTo>
                  <a:lnTo>
                    <a:pt x="265" y="303"/>
                  </a:lnTo>
                  <a:lnTo>
                    <a:pt x="0" y="30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4" name="Freeform 54"/>
            <p:cNvSpPr>
              <a:spLocks/>
            </p:cNvSpPr>
            <p:nvPr/>
          </p:nvSpPr>
          <p:spPr bwMode="auto">
            <a:xfrm>
              <a:off x="3461" y="2956"/>
              <a:ext cx="265" cy="303"/>
            </a:xfrm>
            <a:custGeom>
              <a:avLst/>
              <a:gdLst>
                <a:gd name="T0" fmla="*/ 0 w 265"/>
                <a:gd name="T1" fmla="*/ 303 h 303"/>
                <a:gd name="T2" fmla="*/ 0 w 265"/>
                <a:gd name="T3" fmla="*/ 0 h 303"/>
                <a:gd name="T4" fmla="*/ 265 w 265"/>
                <a:gd name="T5" fmla="*/ 0 h 303"/>
                <a:gd name="T6" fmla="*/ 265 w 265"/>
                <a:gd name="T7" fmla="*/ 303 h 303"/>
                <a:gd name="T8" fmla="*/ 0 w 265"/>
                <a:gd name="T9" fmla="*/ 303 h 303"/>
                <a:gd name="T10" fmla="*/ 0 w 265"/>
                <a:gd name="T11" fmla="*/ 303 h 3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5" h="303">
                  <a:moveTo>
                    <a:pt x="0" y="303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303"/>
                  </a:lnTo>
                  <a:lnTo>
                    <a:pt x="0" y="30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5" name="Freeform 55"/>
            <p:cNvSpPr>
              <a:spLocks/>
            </p:cNvSpPr>
            <p:nvPr/>
          </p:nvSpPr>
          <p:spPr bwMode="auto">
            <a:xfrm>
              <a:off x="3197" y="2551"/>
              <a:ext cx="1" cy="708"/>
            </a:xfrm>
            <a:custGeom>
              <a:avLst/>
              <a:gdLst>
                <a:gd name="T0" fmla="*/ 0 w 1"/>
                <a:gd name="T1" fmla="*/ 708 h 708"/>
                <a:gd name="T2" fmla="*/ 0 w 1"/>
                <a:gd name="T3" fmla="*/ 0 h 708"/>
                <a:gd name="T4" fmla="*/ 0 w 1"/>
                <a:gd name="T5" fmla="*/ 708 h 7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708">
                  <a:moveTo>
                    <a:pt x="0" y="708"/>
                  </a:moveTo>
                  <a:lnTo>
                    <a:pt x="0" y="0"/>
                  </a:lnTo>
                  <a:lnTo>
                    <a:pt x="0" y="70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6" name="Freeform 56"/>
            <p:cNvSpPr>
              <a:spLocks/>
            </p:cNvSpPr>
            <p:nvPr/>
          </p:nvSpPr>
          <p:spPr bwMode="auto">
            <a:xfrm>
              <a:off x="3197" y="2551"/>
              <a:ext cx="264" cy="708"/>
            </a:xfrm>
            <a:custGeom>
              <a:avLst/>
              <a:gdLst>
                <a:gd name="T0" fmla="*/ 0 w 264"/>
                <a:gd name="T1" fmla="*/ 0 h 708"/>
                <a:gd name="T2" fmla="*/ 264 w 264"/>
                <a:gd name="T3" fmla="*/ 0 h 708"/>
                <a:gd name="T4" fmla="*/ 0 w 264"/>
                <a:gd name="T5" fmla="*/ 708 h 708"/>
                <a:gd name="T6" fmla="*/ 0 w 264"/>
                <a:gd name="T7" fmla="*/ 0 h 7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4" h="708">
                  <a:moveTo>
                    <a:pt x="0" y="0"/>
                  </a:moveTo>
                  <a:lnTo>
                    <a:pt x="264" y="0"/>
                  </a:lnTo>
                  <a:lnTo>
                    <a:pt x="0" y="7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7" name="Freeform 57"/>
            <p:cNvSpPr>
              <a:spLocks/>
            </p:cNvSpPr>
            <p:nvPr/>
          </p:nvSpPr>
          <p:spPr bwMode="auto">
            <a:xfrm>
              <a:off x="3197" y="2551"/>
              <a:ext cx="264" cy="708"/>
            </a:xfrm>
            <a:custGeom>
              <a:avLst/>
              <a:gdLst>
                <a:gd name="T0" fmla="*/ 0 w 264"/>
                <a:gd name="T1" fmla="*/ 708 h 708"/>
                <a:gd name="T2" fmla="*/ 264 w 264"/>
                <a:gd name="T3" fmla="*/ 0 h 708"/>
                <a:gd name="T4" fmla="*/ 264 w 264"/>
                <a:gd name="T5" fmla="*/ 708 h 708"/>
                <a:gd name="T6" fmla="*/ 0 w 264"/>
                <a:gd name="T7" fmla="*/ 708 h 7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4" h="708">
                  <a:moveTo>
                    <a:pt x="0" y="708"/>
                  </a:moveTo>
                  <a:lnTo>
                    <a:pt x="264" y="0"/>
                  </a:lnTo>
                  <a:lnTo>
                    <a:pt x="264" y="708"/>
                  </a:lnTo>
                  <a:lnTo>
                    <a:pt x="0" y="70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8" name="Freeform 58"/>
            <p:cNvSpPr>
              <a:spLocks/>
            </p:cNvSpPr>
            <p:nvPr/>
          </p:nvSpPr>
          <p:spPr bwMode="auto">
            <a:xfrm>
              <a:off x="3197" y="2551"/>
              <a:ext cx="264" cy="708"/>
            </a:xfrm>
            <a:custGeom>
              <a:avLst/>
              <a:gdLst>
                <a:gd name="T0" fmla="*/ 0 w 264"/>
                <a:gd name="T1" fmla="*/ 708 h 708"/>
                <a:gd name="T2" fmla="*/ 0 w 264"/>
                <a:gd name="T3" fmla="*/ 0 h 708"/>
                <a:gd name="T4" fmla="*/ 264 w 264"/>
                <a:gd name="T5" fmla="*/ 0 h 708"/>
                <a:gd name="T6" fmla="*/ 264 w 264"/>
                <a:gd name="T7" fmla="*/ 708 h 708"/>
                <a:gd name="T8" fmla="*/ 0 w 264"/>
                <a:gd name="T9" fmla="*/ 708 h 708"/>
                <a:gd name="T10" fmla="*/ 0 w 264"/>
                <a:gd name="T11" fmla="*/ 708 h 7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4" h="708">
                  <a:moveTo>
                    <a:pt x="0" y="708"/>
                  </a:moveTo>
                  <a:lnTo>
                    <a:pt x="0" y="0"/>
                  </a:lnTo>
                  <a:lnTo>
                    <a:pt x="264" y="0"/>
                  </a:lnTo>
                  <a:lnTo>
                    <a:pt x="264" y="708"/>
                  </a:lnTo>
                  <a:lnTo>
                    <a:pt x="0" y="708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9" name="Freeform 59"/>
            <p:cNvSpPr>
              <a:spLocks/>
            </p:cNvSpPr>
            <p:nvPr/>
          </p:nvSpPr>
          <p:spPr bwMode="auto">
            <a:xfrm>
              <a:off x="2932" y="1639"/>
              <a:ext cx="1" cy="1620"/>
            </a:xfrm>
            <a:custGeom>
              <a:avLst/>
              <a:gdLst>
                <a:gd name="T0" fmla="*/ 0 w 1"/>
                <a:gd name="T1" fmla="*/ 1620 h 1620"/>
                <a:gd name="T2" fmla="*/ 0 w 1"/>
                <a:gd name="T3" fmla="*/ 0 h 1620"/>
                <a:gd name="T4" fmla="*/ 0 w 1"/>
                <a:gd name="T5" fmla="*/ 1620 h 16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620">
                  <a:moveTo>
                    <a:pt x="0" y="1620"/>
                  </a:moveTo>
                  <a:lnTo>
                    <a:pt x="0" y="0"/>
                  </a:lnTo>
                  <a:lnTo>
                    <a:pt x="0" y="16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0" name="Freeform 60"/>
            <p:cNvSpPr>
              <a:spLocks/>
            </p:cNvSpPr>
            <p:nvPr/>
          </p:nvSpPr>
          <p:spPr bwMode="auto">
            <a:xfrm>
              <a:off x="2932" y="1639"/>
              <a:ext cx="265" cy="1620"/>
            </a:xfrm>
            <a:custGeom>
              <a:avLst/>
              <a:gdLst>
                <a:gd name="T0" fmla="*/ 0 w 265"/>
                <a:gd name="T1" fmla="*/ 0 h 1620"/>
                <a:gd name="T2" fmla="*/ 265 w 265"/>
                <a:gd name="T3" fmla="*/ 0 h 1620"/>
                <a:gd name="T4" fmla="*/ 0 w 265"/>
                <a:gd name="T5" fmla="*/ 1620 h 1620"/>
                <a:gd name="T6" fmla="*/ 0 w 265"/>
                <a:gd name="T7" fmla="*/ 0 h 16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5" h="1620">
                  <a:moveTo>
                    <a:pt x="0" y="0"/>
                  </a:moveTo>
                  <a:lnTo>
                    <a:pt x="265" y="0"/>
                  </a:lnTo>
                  <a:lnTo>
                    <a:pt x="0" y="16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1" name="Freeform 61"/>
            <p:cNvSpPr>
              <a:spLocks/>
            </p:cNvSpPr>
            <p:nvPr/>
          </p:nvSpPr>
          <p:spPr bwMode="auto">
            <a:xfrm>
              <a:off x="2932" y="1639"/>
              <a:ext cx="265" cy="1620"/>
            </a:xfrm>
            <a:custGeom>
              <a:avLst/>
              <a:gdLst>
                <a:gd name="T0" fmla="*/ 0 w 265"/>
                <a:gd name="T1" fmla="*/ 1620 h 1620"/>
                <a:gd name="T2" fmla="*/ 265 w 265"/>
                <a:gd name="T3" fmla="*/ 0 h 1620"/>
                <a:gd name="T4" fmla="*/ 265 w 265"/>
                <a:gd name="T5" fmla="*/ 1620 h 1620"/>
                <a:gd name="T6" fmla="*/ 0 w 265"/>
                <a:gd name="T7" fmla="*/ 1620 h 16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5" h="1620">
                  <a:moveTo>
                    <a:pt x="0" y="1620"/>
                  </a:moveTo>
                  <a:lnTo>
                    <a:pt x="265" y="0"/>
                  </a:lnTo>
                  <a:lnTo>
                    <a:pt x="265" y="1620"/>
                  </a:lnTo>
                  <a:lnTo>
                    <a:pt x="0" y="16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2" name="Freeform 62"/>
            <p:cNvSpPr>
              <a:spLocks/>
            </p:cNvSpPr>
            <p:nvPr/>
          </p:nvSpPr>
          <p:spPr bwMode="auto">
            <a:xfrm>
              <a:off x="2932" y="1639"/>
              <a:ext cx="265" cy="1620"/>
            </a:xfrm>
            <a:custGeom>
              <a:avLst/>
              <a:gdLst>
                <a:gd name="T0" fmla="*/ 0 w 265"/>
                <a:gd name="T1" fmla="*/ 1620 h 1620"/>
                <a:gd name="T2" fmla="*/ 0 w 265"/>
                <a:gd name="T3" fmla="*/ 0 h 1620"/>
                <a:gd name="T4" fmla="*/ 265 w 265"/>
                <a:gd name="T5" fmla="*/ 0 h 1620"/>
                <a:gd name="T6" fmla="*/ 265 w 265"/>
                <a:gd name="T7" fmla="*/ 1620 h 1620"/>
                <a:gd name="T8" fmla="*/ 0 w 265"/>
                <a:gd name="T9" fmla="*/ 1620 h 1620"/>
                <a:gd name="T10" fmla="*/ 0 w 265"/>
                <a:gd name="T11" fmla="*/ 1620 h 16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5" h="1620">
                  <a:moveTo>
                    <a:pt x="0" y="162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620"/>
                  </a:lnTo>
                  <a:lnTo>
                    <a:pt x="0" y="162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3" name="Freeform 63"/>
            <p:cNvSpPr>
              <a:spLocks/>
            </p:cNvSpPr>
            <p:nvPr/>
          </p:nvSpPr>
          <p:spPr bwMode="auto">
            <a:xfrm>
              <a:off x="2668" y="1536"/>
              <a:ext cx="1" cy="1723"/>
            </a:xfrm>
            <a:custGeom>
              <a:avLst/>
              <a:gdLst>
                <a:gd name="T0" fmla="*/ 0 w 1"/>
                <a:gd name="T1" fmla="*/ 1723 h 1723"/>
                <a:gd name="T2" fmla="*/ 0 w 1"/>
                <a:gd name="T3" fmla="*/ 0 h 1723"/>
                <a:gd name="T4" fmla="*/ 0 w 1"/>
                <a:gd name="T5" fmla="*/ 1723 h 17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723">
                  <a:moveTo>
                    <a:pt x="0" y="1723"/>
                  </a:moveTo>
                  <a:lnTo>
                    <a:pt x="0" y="0"/>
                  </a:lnTo>
                  <a:lnTo>
                    <a:pt x="0" y="172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4" name="Freeform 64"/>
            <p:cNvSpPr>
              <a:spLocks/>
            </p:cNvSpPr>
            <p:nvPr/>
          </p:nvSpPr>
          <p:spPr bwMode="auto">
            <a:xfrm>
              <a:off x="2668" y="1536"/>
              <a:ext cx="264" cy="1723"/>
            </a:xfrm>
            <a:custGeom>
              <a:avLst/>
              <a:gdLst>
                <a:gd name="T0" fmla="*/ 0 w 264"/>
                <a:gd name="T1" fmla="*/ 0 h 1723"/>
                <a:gd name="T2" fmla="*/ 264 w 264"/>
                <a:gd name="T3" fmla="*/ 0 h 1723"/>
                <a:gd name="T4" fmla="*/ 0 w 264"/>
                <a:gd name="T5" fmla="*/ 1723 h 1723"/>
                <a:gd name="T6" fmla="*/ 0 w 264"/>
                <a:gd name="T7" fmla="*/ 0 h 17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4" h="1723">
                  <a:moveTo>
                    <a:pt x="0" y="0"/>
                  </a:moveTo>
                  <a:lnTo>
                    <a:pt x="264" y="0"/>
                  </a:lnTo>
                  <a:lnTo>
                    <a:pt x="0" y="17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5" name="Freeform 65"/>
            <p:cNvSpPr>
              <a:spLocks/>
            </p:cNvSpPr>
            <p:nvPr/>
          </p:nvSpPr>
          <p:spPr bwMode="auto">
            <a:xfrm>
              <a:off x="2668" y="1536"/>
              <a:ext cx="264" cy="1723"/>
            </a:xfrm>
            <a:custGeom>
              <a:avLst/>
              <a:gdLst>
                <a:gd name="T0" fmla="*/ 0 w 264"/>
                <a:gd name="T1" fmla="*/ 1723 h 1723"/>
                <a:gd name="T2" fmla="*/ 264 w 264"/>
                <a:gd name="T3" fmla="*/ 0 h 1723"/>
                <a:gd name="T4" fmla="*/ 264 w 264"/>
                <a:gd name="T5" fmla="*/ 1723 h 1723"/>
                <a:gd name="T6" fmla="*/ 0 w 264"/>
                <a:gd name="T7" fmla="*/ 1723 h 17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4" h="1723">
                  <a:moveTo>
                    <a:pt x="0" y="1723"/>
                  </a:moveTo>
                  <a:lnTo>
                    <a:pt x="264" y="0"/>
                  </a:lnTo>
                  <a:lnTo>
                    <a:pt x="264" y="1723"/>
                  </a:lnTo>
                  <a:lnTo>
                    <a:pt x="0" y="172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6" name="Freeform 66"/>
            <p:cNvSpPr>
              <a:spLocks/>
            </p:cNvSpPr>
            <p:nvPr/>
          </p:nvSpPr>
          <p:spPr bwMode="auto">
            <a:xfrm>
              <a:off x="2668" y="1536"/>
              <a:ext cx="264" cy="1723"/>
            </a:xfrm>
            <a:custGeom>
              <a:avLst/>
              <a:gdLst>
                <a:gd name="T0" fmla="*/ 0 w 264"/>
                <a:gd name="T1" fmla="*/ 1723 h 1723"/>
                <a:gd name="T2" fmla="*/ 0 w 264"/>
                <a:gd name="T3" fmla="*/ 0 h 1723"/>
                <a:gd name="T4" fmla="*/ 264 w 264"/>
                <a:gd name="T5" fmla="*/ 0 h 1723"/>
                <a:gd name="T6" fmla="*/ 264 w 264"/>
                <a:gd name="T7" fmla="*/ 1723 h 1723"/>
                <a:gd name="T8" fmla="*/ 0 w 264"/>
                <a:gd name="T9" fmla="*/ 1723 h 1723"/>
                <a:gd name="T10" fmla="*/ 0 w 264"/>
                <a:gd name="T11" fmla="*/ 1723 h 1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4" h="1723">
                  <a:moveTo>
                    <a:pt x="0" y="1723"/>
                  </a:moveTo>
                  <a:lnTo>
                    <a:pt x="0" y="0"/>
                  </a:lnTo>
                  <a:lnTo>
                    <a:pt x="264" y="0"/>
                  </a:lnTo>
                  <a:lnTo>
                    <a:pt x="264" y="1723"/>
                  </a:lnTo>
                  <a:lnTo>
                    <a:pt x="0" y="17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7" name="Freeform 67"/>
            <p:cNvSpPr>
              <a:spLocks/>
            </p:cNvSpPr>
            <p:nvPr/>
          </p:nvSpPr>
          <p:spPr bwMode="auto">
            <a:xfrm>
              <a:off x="2398" y="1741"/>
              <a:ext cx="1" cy="1518"/>
            </a:xfrm>
            <a:custGeom>
              <a:avLst/>
              <a:gdLst>
                <a:gd name="T0" fmla="*/ 0 w 1"/>
                <a:gd name="T1" fmla="*/ 1518 h 1518"/>
                <a:gd name="T2" fmla="*/ 0 w 1"/>
                <a:gd name="T3" fmla="*/ 0 h 1518"/>
                <a:gd name="T4" fmla="*/ 0 w 1"/>
                <a:gd name="T5" fmla="*/ 1518 h 15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518">
                  <a:moveTo>
                    <a:pt x="0" y="1518"/>
                  </a:moveTo>
                  <a:lnTo>
                    <a:pt x="0" y="0"/>
                  </a:lnTo>
                  <a:lnTo>
                    <a:pt x="0" y="151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8" name="Freeform 68"/>
            <p:cNvSpPr>
              <a:spLocks/>
            </p:cNvSpPr>
            <p:nvPr/>
          </p:nvSpPr>
          <p:spPr bwMode="auto">
            <a:xfrm>
              <a:off x="2398" y="1741"/>
              <a:ext cx="270" cy="1518"/>
            </a:xfrm>
            <a:custGeom>
              <a:avLst/>
              <a:gdLst>
                <a:gd name="T0" fmla="*/ 0 w 270"/>
                <a:gd name="T1" fmla="*/ 0 h 1518"/>
                <a:gd name="T2" fmla="*/ 270 w 270"/>
                <a:gd name="T3" fmla="*/ 0 h 1518"/>
                <a:gd name="T4" fmla="*/ 0 w 270"/>
                <a:gd name="T5" fmla="*/ 1518 h 1518"/>
                <a:gd name="T6" fmla="*/ 0 w 270"/>
                <a:gd name="T7" fmla="*/ 0 h 15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0" h="1518">
                  <a:moveTo>
                    <a:pt x="0" y="0"/>
                  </a:moveTo>
                  <a:lnTo>
                    <a:pt x="270" y="0"/>
                  </a:lnTo>
                  <a:lnTo>
                    <a:pt x="0" y="15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9" name="Freeform 69"/>
            <p:cNvSpPr>
              <a:spLocks/>
            </p:cNvSpPr>
            <p:nvPr/>
          </p:nvSpPr>
          <p:spPr bwMode="auto">
            <a:xfrm>
              <a:off x="2398" y="1741"/>
              <a:ext cx="270" cy="1518"/>
            </a:xfrm>
            <a:custGeom>
              <a:avLst/>
              <a:gdLst>
                <a:gd name="T0" fmla="*/ 0 w 270"/>
                <a:gd name="T1" fmla="*/ 1518 h 1518"/>
                <a:gd name="T2" fmla="*/ 270 w 270"/>
                <a:gd name="T3" fmla="*/ 0 h 1518"/>
                <a:gd name="T4" fmla="*/ 270 w 270"/>
                <a:gd name="T5" fmla="*/ 1518 h 1518"/>
                <a:gd name="T6" fmla="*/ 0 w 270"/>
                <a:gd name="T7" fmla="*/ 1518 h 15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0" h="1518">
                  <a:moveTo>
                    <a:pt x="0" y="1518"/>
                  </a:moveTo>
                  <a:lnTo>
                    <a:pt x="270" y="0"/>
                  </a:lnTo>
                  <a:lnTo>
                    <a:pt x="270" y="1518"/>
                  </a:lnTo>
                  <a:lnTo>
                    <a:pt x="0" y="151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0" name="Freeform 70"/>
            <p:cNvSpPr>
              <a:spLocks/>
            </p:cNvSpPr>
            <p:nvPr/>
          </p:nvSpPr>
          <p:spPr bwMode="auto">
            <a:xfrm>
              <a:off x="2398" y="1741"/>
              <a:ext cx="270" cy="1518"/>
            </a:xfrm>
            <a:custGeom>
              <a:avLst/>
              <a:gdLst>
                <a:gd name="T0" fmla="*/ 0 w 270"/>
                <a:gd name="T1" fmla="*/ 1518 h 1518"/>
                <a:gd name="T2" fmla="*/ 0 w 270"/>
                <a:gd name="T3" fmla="*/ 0 h 1518"/>
                <a:gd name="T4" fmla="*/ 270 w 270"/>
                <a:gd name="T5" fmla="*/ 0 h 1518"/>
                <a:gd name="T6" fmla="*/ 270 w 270"/>
                <a:gd name="T7" fmla="*/ 1518 h 1518"/>
                <a:gd name="T8" fmla="*/ 0 w 270"/>
                <a:gd name="T9" fmla="*/ 1518 h 1518"/>
                <a:gd name="T10" fmla="*/ 0 w 270"/>
                <a:gd name="T11" fmla="*/ 1518 h 15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0" h="1518">
                  <a:moveTo>
                    <a:pt x="0" y="1518"/>
                  </a:moveTo>
                  <a:lnTo>
                    <a:pt x="0" y="0"/>
                  </a:lnTo>
                  <a:lnTo>
                    <a:pt x="270" y="0"/>
                  </a:lnTo>
                  <a:lnTo>
                    <a:pt x="270" y="1518"/>
                  </a:lnTo>
                  <a:lnTo>
                    <a:pt x="0" y="1518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1" name="Freeform 71"/>
            <p:cNvSpPr>
              <a:spLocks/>
            </p:cNvSpPr>
            <p:nvPr/>
          </p:nvSpPr>
          <p:spPr bwMode="auto">
            <a:xfrm>
              <a:off x="2133" y="2146"/>
              <a:ext cx="1" cy="1113"/>
            </a:xfrm>
            <a:custGeom>
              <a:avLst/>
              <a:gdLst>
                <a:gd name="T0" fmla="*/ 0 w 1"/>
                <a:gd name="T1" fmla="*/ 1113 h 1113"/>
                <a:gd name="T2" fmla="*/ 0 w 1"/>
                <a:gd name="T3" fmla="*/ 0 h 1113"/>
                <a:gd name="T4" fmla="*/ 0 w 1"/>
                <a:gd name="T5" fmla="*/ 1113 h 11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113">
                  <a:moveTo>
                    <a:pt x="0" y="1113"/>
                  </a:moveTo>
                  <a:lnTo>
                    <a:pt x="0" y="0"/>
                  </a:lnTo>
                  <a:lnTo>
                    <a:pt x="0" y="111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2" name="Freeform 72"/>
            <p:cNvSpPr>
              <a:spLocks/>
            </p:cNvSpPr>
            <p:nvPr/>
          </p:nvSpPr>
          <p:spPr bwMode="auto">
            <a:xfrm>
              <a:off x="2133" y="2146"/>
              <a:ext cx="265" cy="1113"/>
            </a:xfrm>
            <a:custGeom>
              <a:avLst/>
              <a:gdLst>
                <a:gd name="T0" fmla="*/ 0 w 265"/>
                <a:gd name="T1" fmla="*/ 0 h 1113"/>
                <a:gd name="T2" fmla="*/ 265 w 265"/>
                <a:gd name="T3" fmla="*/ 0 h 1113"/>
                <a:gd name="T4" fmla="*/ 0 w 265"/>
                <a:gd name="T5" fmla="*/ 1113 h 1113"/>
                <a:gd name="T6" fmla="*/ 0 w 265"/>
                <a:gd name="T7" fmla="*/ 0 h 11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5" h="1113">
                  <a:moveTo>
                    <a:pt x="0" y="0"/>
                  </a:moveTo>
                  <a:lnTo>
                    <a:pt x="265" y="0"/>
                  </a:lnTo>
                  <a:lnTo>
                    <a:pt x="0" y="11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3" name="Freeform 73"/>
            <p:cNvSpPr>
              <a:spLocks/>
            </p:cNvSpPr>
            <p:nvPr/>
          </p:nvSpPr>
          <p:spPr bwMode="auto">
            <a:xfrm>
              <a:off x="2133" y="2146"/>
              <a:ext cx="265" cy="1113"/>
            </a:xfrm>
            <a:custGeom>
              <a:avLst/>
              <a:gdLst>
                <a:gd name="T0" fmla="*/ 0 w 265"/>
                <a:gd name="T1" fmla="*/ 1113 h 1113"/>
                <a:gd name="T2" fmla="*/ 265 w 265"/>
                <a:gd name="T3" fmla="*/ 0 h 1113"/>
                <a:gd name="T4" fmla="*/ 265 w 265"/>
                <a:gd name="T5" fmla="*/ 1113 h 1113"/>
                <a:gd name="T6" fmla="*/ 0 w 265"/>
                <a:gd name="T7" fmla="*/ 1113 h 11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5" h="1113">
                  <a:moveTo>
                    <a:pt x="0" y="1113"/>
                  </a:moveTo>
                  <a:lnTo>
                    <a:pt x="265" y="0"/>
                  </a:lnTo>
                  <a:lnTo>
                    <a:pt x="265" y="1113"/>
                  </a:lnTo>
                  <a:lnTo>
                    <a:pt x="0" y="111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4" name="Freeform 74"/>
            <p:cNvSpPr>
              <a:spLocks/>
            </p:cNvSpPr>
            <p:nvPr/>
          </p:nvSpPr>
          <p:spPr bwMode="auto">
            <a:xfrm>
              <a:off x="2133" y="2146"/>
              <a:ext cx="265" cy="1113"/>
            </a:xfrm>
            <a:custGeom>
              <a:avLst/>
              <a:gdLst>
                <a:gd name="T0" fmla="*/ 0 w 265"/>
                <a:gd name="T1" fmla="*/ 1113 h 1113"/>
                <a:gd name="T2" fmla="*/ 0 w 265"/>
                <a:gd name="T3" fmla="*/ 0 h 1113"/>
                <a:gd name="T4" fmla="*/ 265 w 265"/>
                <a:gd name="T5" fmla="*/ 0 h 1113"/>
                <a:gd name="T6" fmla="*/ 265 w 265"/>
                <a:gd name="T7" fmla="*/ 1113 h 1113"/>
                <a:gd name="T8" fmla="*/ 0 w 265"/>
                <a:gd name="T9" fmla="*/ 1113 h 1113"/>
                <a:gd name="T10" fmla="*/ 0 w 265"/>
                <a:gd name="T11" fmla="*/ 1113 h 1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5" h="1113">
                  <a:moveTo>
                    <a:pt x="0" y="1113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113"/>
                  </a:lnTo>
                  <a:lnTo>
                    <a:pt x="0" y="111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5" name="Freeform 75"/>
            <p:cNvSpPr>
              <a:spLocks/>
            </p:cNvSpPr>
            <p:nvPr/>
          </p:nvSpPr>
          <p:spPr bwMode="auto">
            <a:xfrm>
              <a:off x="1869" y="2346"/>
              <a:ext cx="1" cy="913"/>
            </a:xfrm>
            <a:custGeom>
              <a:avLst/>
              <a:gdLst>
                <a:gd name="T0" fmla="*/ 0 w 1"/>
                <a:gd name="T1" fmla="*/ 913 h 913"/>
                <a:gd name="T2" fmla="*/ 0 w 1"/>
                <a:gd name="T3" fmla="*/ 0 h 913"/>
                <a:gd name="T4" fmla="*/ 0 w 1"/>
                <a:gd name="T5" fmla="*/ 913 h 9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913">
                  <a:moveTo>
                    <a:pt x="0" y="913"/>
                  </a:moveTo>
                  <a:lnTo>
                    <a:pt x="0" y="0"/>
                  </a:lnTo>
                  <a:lnTo>
                    <a:pt x="0" y="91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6" name="Freeform 76"/>
            <p:cNvSpPr>
              <a:spLocks/>
            </p:cNvSpPr>
            <p:nvPr/>
          </p:nvSpPr>
          <p:spPr bwMode="auto">
            <a:xfrm>
              <a:off x="1869" y="2346"/>
              <a:ext cx="264" cy="913"/>
            </a:xfrm>
            <a:custGeom>
              <a:avLst/>
              <a:gdLst>
                <a:gd name="T0" fmla="*/ 0 w 264"/>
                <a:gd name="T1" fmla="*/ 0 h 913"/>
                <a:gd name="T2" fmla="*/ 264 w 264"/>
                <a:gd name="T3" fmla="*/ 0 h 913"/>
                <a:gd name="T4" fmla="*/ 0 w 264"/>
                <a:gd name="T5" fmla="*/ 913 h 913"/>
                <a:gd name="T6" fmla="*/ 0 w 264"/>
                <a:gd name="T7" fmla="*/ 0 h 9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4" h="913">
                  <a:moveTo>
                    <a:pt x="0" y="0"/>
                  </a:moveTo>
                  <a:lnTo>
                    <a:pt x="264" y="0"/>
                  </a:lnTo>
                  <a:lnTo>
                    <a:pt x="0" y="9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7" name="Freeform 77"/>
            <p:cNvSpPr>
              <a:spLocks/>
            </p:cNvSpPr>
            <p:nvPr/>
          </p:nvSpPr>
          <p:spPr bwMode="auto">
            <a:xfrm>
              <a:off x="1869" y="2346"/>
              <a:ext cx="264" cy="913"/>
            </a:xfrm>
            <a:custGeom>
              <a:avLst/>
              <a:gdLst>
                <a:gd name="T0" fmla="*/ 0 w 264"/>
                <a:gd name="T1" fmla="*/ 913 h 913"/>
                <a:gd name="T2" fmla="*/ 264 w 264"/>
                <a:gd name="T3" fmla="*/ 0 h 913"/>
                <a:gd name="T4" fmla="*/ 264 w 264"/>
                <a:gd name="T5" fmla="*/ 913 h 913"/>
                <a:gd name="T6" fmla="*/ 0 w 264"/>
                <a:gd name="T7" fmla="*/ 913 h 9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4" h="913">
                  <a:moveTo>
                    <a:pt x="0" y="913"/>
                  </a:moveTo>
                  <a:lnTo>
                    <a:pt x="264" y="0"/>
                  </a:lnTo>
                  <a:lnTo>
                    <a:pt x="264" y="913"/>
                  </a:lnTo>
                  <a:lnTo>
                    <a:pt x="0" y="91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8" name="Freeform 78"/>
            <p:cNvSpPr>
              <a:spLocks/>
            </p:cNvSpPr>
            <p:nvPr/>
          </p:nvSpPr>
          <p:spPr bwMode="auto">
            <a:xfrm>
              <a:off x="1869" y="2346"/>
              <a:ext cx="264" cy="913"/>
            </a:xfrm>
            <a:custGeom>
              <a:avLst/>
              <a:gdLst>
                <a:gd name="T0" fmla="*/ 0 w 264"/>
                <a:gd name="T1" fmla="*/ 913 h 913"/>
                <a:gd name="T2" fmla="*/ 0 w 264"/>
                <a:gd name="T3" fmla="*/ 0 h 913"/>
                <a:gd name="T4" fmla="*/ 264 w 264"/>
                <a:gd name="T5" fmla="*/ 0 h 913"/>
                <a:gd name="T6" fmla="*/ 264 w 264"/>
                <a:gd name="T7" fmla="*/ 913 h 913"/>
                <a:gd name="T8" fmla="*/ 0 w 264"/>
                <a:gd name="T9" fmla="*/ 913 h 913"/>
                <a:gd name="T10" fmla="*/ 0 w 264"/>
                <a:gd name="T11" fmla="*/ 913 h 9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4" h="913">
                  <a:moveTo>
                    <a:pt x="0" y="913"/>
                  </a:moveTo>
                  <a:lnTo>
                    <a:pt x="0" y="0"/>
                  </a:lnTo>
                  <a:lnTo>
                    <a:pt x="264" y="0"/>
                  </a:lnTo>
                  <a:lnTo>
                    <a:pt x="264" y="913"/>
                  </a:lnTo>
                  <a:lnTo>
                    <a:pt x="0" y="91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9" name="Freeform 79"/>
            <p:cNvSpPr>
              <a:spLocks/>
            </p:cNvSpPr>
            <p:nvPr/>
          </p:nvSpPr>
          <p:spPr bwMode="auto">
            <a:xfrm>
              <a:off x="1604" y="3059"/>
              <a:ext cx="1" cy="200"/>
            </a:xfrm>
            <a:custGeom>
              <a:avLst/>
              <a:gdLst>
                <a:gd name="T0" fmla="*/ 0 w 1"/>
                <a:gd name="T1" fmla="*/ 200 h 200"/>
                <a:gd name="T2" fmla="*/ 0 w 1"/>
                <a:gd name="T3" fmla="*/ 0 h 200"/>
                <a:gd name="T4" fmla="*/ 0 w 1"/>
                <a:gd name="T5" fmla="*/ 200 h 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00">
                  <a:moveTo>
                    <a:pt x="0" y="200"/>
                  </a:moveTo>
                  <a:lnTo>
                    <a:pt x="0" y="0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0" name="Freeform 80"/>
            <p:cNvSpPr>
              <a:spLocks/>
            </p:cNvSpPr>
            <p:nvPr/>
          </p:nvSpPr>
          <p:spPr bwMode="auto">
            <a:xfrm>
              <a:off x="1604" y="3059"/>
              <a:ext cx="265" cy="200"/>
            </a:xfrm>
            <a:custGeom>
              <a:avLst/>
              <a:gdLst>
                <a:gd name="T0" fmla="*/ 0 w 265"/>
                <a:gd name="T1" fmla="*/ 200 h 200"/>
                <a:gd name="T2" fmla="*/ 265 w 265"/>
                <a:gd name="T3" fmla="*/ 0 h 200"/>
                <a:gd name="T4" fmla="*/ 0 w 265"/>
                <a:gd name="T5" fmla="*/ 0 h 200"/>
                <a:gd name="T6" fmla="*/ 0 w 265"/>
                <a:gd name="T7" fmla="*/ 200 h 2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5" h="200">
                  <a:moveTo>
                    <a:pt x="0" y="200"/>
                  </a:moveTo>
                  <a:lnTo>
                    <a:pt x="265" y="0"/>
                  </a:lnTo>
                  <a:lnTo>
                    <a:pt x="0" y="0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1" name="Freeform 81"/>
            <p:cNvSpPr>
              <a:spLocks/>
            </p:cNvSpPr>
            <p:nvPr/>
          </p:nvSpPr>
          <p:spPr bwMode="auto">
            <a:xfrm>
              <a:off x="1604" y="3059"/>
              <a:ext cx="265" cy="200"/>
            </a:xfrm>
            <a:custGeom>
              <a:avLst/>
              <a:gdLst>
                <a:gd name="T0" fmla="*/ 0 w 265"/>
                <a:gd name="T1" fmla="*/ 200 h 200"/>
                <a:gd name="T2" fmla="*/ 265 w 265"/>
                <a:gd name="T3" fmla="*/ 0 h 200"/>
                <a:gd name="T4" fmla="*/ 265 w 265"/>
                <a:gd name="T5" fmla="*/ 200 h 200"/>
                <a:gd name="T6" fmla="*/ 0 w 265"/>
                <a:gd name="T7" fmla="*/ 200 h 2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5" h="200">
                  <a:moveTo>
                    <a:pt x="0" y="200"/>
                  </a:moveTo>
                  <a:lnTo>
                    <a:pt x="265" y="0"/>
                  </a:lnTo>
                  <a:lnTo>
                    <a:pt x="265" y="200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2" name="Freeform 82"/>
            <p:cNvSpPr>
              <a:spLocks/>
            </p:cNvSpPr>
            <p:nvPr/>
          </p:nvSpPr>
          <p:spPr bwMode="auto">
            <a:xfrm>
              <a:off x="1604" y="3059"/>
              <a:ext cx="265" cy="200"/>
            </a:xfrm>
            <a:custGeom>
              <a:avLst/>
              <a:gdLst>
                <a:gd name="T0" fmla="*/ 0 w 265"/>
                <a:gd name="T1" fmla="*/ 200 h 200"/>
                <a:gd name="T2" fmla="*/ 0 w 265"/>
                <a:gd name="T3" fmla="*/ 0 h 200"/>
                <a:gd name="T4" fmla="*/ 265 w 265"/>
                <a:gd name="T5" fmla="*/ 0 h 200"/>
                <a:gd name="T6" fmla="*/ 265 w 265"/>
                <a:gd name="T7" fmla="*/ 200 h 200"/>
                <a:gd name="T8" fmla="*/ 0 w 265"/>
                <a:gd name="T9" fmla="*/ 200 h 200"/>
                <a:gd name="T10" fmla="*/ 0 w 265"/>
                <a:gd name="T11" fmla="*/ 200 h 2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5" h="200">
                  <a:moveTo>
                    <a:pt x="0" y="20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200"/>
                  </a:lnTo>
                  <a:lnTo>
                    <a:pt x="0" y="20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3" name="Line 83"/>
            <p:cNvSpPr>
              <a:spLocks noChangeShapeType="1"/>
            </p:cNvSpPr>
            <p:nvPr/>
          </p:nvSpPr>
          <p:spPr bwMode="auto">
            <a:xfrm flipV="1">
              <a:off x="1604" y="1234"/>
              <a:ext cx="1" cy="20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4" name="Line 84"/>
            <p:cNvSpPr>
              <a:spLocks noChangeShapeType="1"/>
            </p:cNvSpPr>
            <p:nvPr/>
          </p:nvSpPr>
          <p:spPr bwMode="auto">
            <a:xfrm>
              <a:off x="1604" y="3259"/>
              <a:ext cx="212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90600" y="762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en-US" altLang="zh-TW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rPr>
              <a:t>Stem-and-leaf display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1127125" y="1981200"/>
            <a:ext cx="6051550" cy="3200400"/>
            <a:chOff x="710" y="1248"/>
            <a:chExt cx="3812" cy="2016"/>
          </a:xfrm>
        </p:grpSpPr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1104" y="1248"/>
              <a:ext cx="0" cy="20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720" y="1392"/>
              <a:ext cx="240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/>
              </a:r>
              <a:br>
                <a:rPr lang="zh-TW" altLang="en-US" sz="2400">
                  <a:latin typeface="Times New Roman" pitchFamily="18" charset="0"/>
                  <a:ea typeface="新細明體" pitchFamily="18" charset="-120"/>
                </a:rPr>
              </a:b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710" y="1322"/>
              <a:ext cx="212" cy="18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>2</a:t>
              </a:r>
            </a:p>
            <a:p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>3</a:t>
              </a:r>
            </a:p>
            <a:p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>4</a:t>
              </a:r>
            </a:p>
            <a:p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>5</a:t>
              </a:r>
            </a:p>
            <a:p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>6</a:t>
              </a:r>
            </a:p>
            <a:p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>7</a:t>
              </a:r>
            </a:p>
            <a:p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>8</a:t>
              </a:r>
            </a:p>
            <a:p>
              <a:r>
                <a:rPr lang="zh-TW" altLang="en-US" sz="2400">
                  <a:latin typeface="Times New Roman" pitchFamily="18" charset="0"/>
                  <a:ea typeface="新細明體" pitchFamily="18" charset="-120"/>
                </a:rPr>
                <a:t>9</a:t>
              </a:r>
            </a:p>
          </p:txBody>
        </p:sp>
        <p:grpSp>
          <p:nvGrpSpPr>
            <p:cNvPr id="6151" name="Group 7"/>
            <p:cNvGrpSpPr>
              <a:grpSpLocks/>
            </p:cNvGrpSpPr>
            <p:nvPr/>
          </p:nvGrpSpPr>
          <p:grpSpPr bwMode="auto">
            <a:xfrm>
              <a:off x="1237" y="1322"/>
              <a:ext cx="3285" cy="1920"/>
              <a:chOff x="1237" y="1322"/>
              <a:chExt cx="3285" cy="1920"/>
            </a:xfrm>
          </p:grpSpPr>
          <p:sp>
            <p:nvSpPr>
              <p:cNvPr id="6152" name="Text Box 8"/>
              <p:cNvSpPr txBox="1">
                <a:spLocks noChangeArrowheads="1"/>
              </p:cNvSpPr>
              <p:nvPr/>
            </p:nvSpPr>
            <p:spPr bwMode="auto">
              <a:xfrm>
                <a:off x="1238" y="247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zh-TW" altLang="en-US" sz="2400">
                    <a:latin typeface="Times New Roman" pitchFamily="18" charset="0"/>
                    <a:ea typeface="新細明體" pitchFamily="18" charset="-120"/>
                  </a:rPr>
                  <a:t>0</a:t>
                </a:r>
              </a:p>
            </p:txBody>
          </p:sp>
          <p:sp>
            <p:nvSpPr>
              <p:cNvPr id="6153" name="Text Box 9"/>
              <p:cNvSpPr txBox="1">
                <a:spLocks noChangeArrowheads="1"/>
              </p:cNvSpPr>
              <p:nvPr/>
            </p:nvSpPr>
            <p:spPr bwMode="auto">
              <a:xfrm>
                <a:off x="1237" y="1779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zh-TW" altLang="en-US" sz="2400">
                    <a:latin typeface="Times New Roman" pitchFamily="18" charset="0"/>
                    <a:ea typeface="新細明體" pitchFamily="18" charset="-120"/>
                  </a:rPr>
                  <a:t>0</a:t>
                </a:r>
              </a:p>
            </p:txBody>
          </p:sp>
          <p:sp>
            <p:nvSpPr>
              <p:cNvPr id="6154" name="Text Box 10"/>
              <p:cNvSpPr txBox="1">
                <a:spLocks noChangeArrowheads="1"/>
              </p:cNvSpPr>
              <p:nvPr/>
            </p:nvSpPr>
            <p:spPr bwMode="auto">
              <a:xfrm>
                <a:off x="1238" y="1322"/>
                <a:ext cx="40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zh-TW" altLang="en-US" sz="2400">
                    <a:latin typeface="Times New Roman" pitchFamily="18" charset="0"/>
                    <a:ea typeface="新細明體" pitchFamily="18" charset="-120"/>
                  </a:rPr>
                  <a:t>8  9</a:t>
                </a:r>
              </a:p>
            </p:txBody>
          </p:sp>
          <p:sp>
            <p:nvSpPr>
              <p:cNvPr id="6155" name="Text Box 11"/>
              <p:cNvSpPr txBox="1">
                <a:spLocks noChangeArrowheads="1"/>
              </p:cNvSpPr>
              <p:nvPr/>
            </p:nvSpPr>
            <p:spPr bwMode="auto">
              <a:xfrm>
                <a:off x="1238" y="1548"/>
                <a:ext cx="174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zh-TW" altLang="en-US" sz="2400">
                    <a:latin typeface="Times New Roman" pitchFamily="18" charset="0"/>
                    <a:ea typeface="新細明體" pitchFamily="18" charset="-120"/>
                  </a:rPr>
                  <a:t>1  2  6  7  8  8  9  9  9</a:t>
                </a:r>
              </a:p>
            </p:txBody>
          </p:sp>
          <p:sp>
            <p:nvSpPr>
              <p:cNvPr id="6156" name="Text Box 12"/>
              <p:cNvSpPr txBox="1">
                <a:spLocks noChangeArrowheads="1"/>
              </p:cNvSpPr>
              <p:nvPr/>
            </p:nvSpPr>
            <p:spPr bwMode="auto">
              <a:xfrm>
                <a:off x="1430" y="1779"/>
                <a:ext cx="19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zh-TW" altLang="en-US" sz="2400">
                    <a:latin typeface="Times New Roman" pitchFamily="18" charset="0"/>
                    <a:ea typeface="新細明體" pitchFamily="18" charset="-120"/>
                  </a:rPr>
                  <a:t>0  2  3  5  6  8  9  9  9  9</a:t>
                </a:r>
              </a:p>
            </p:txBody>
          </p:sp>
          <p:sp>
            <p:nvSpPr>
              <p:cNvPr id="6157" name="Text Box 13"/>
              <p:cNvSpPr txBox="1">
                <a:spLocks noChangeArrowheads="1"/>
              </p:cNvSpPr>
              <p:nvPr/>
            </p:nvSpPr>
            <p:spPr bwMode="auto">
              <a:xfrm>
                <a:off x="1238" y="2017"/>
                <a:ext cx="29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zh-TW" altLang="en-US" sz="2400">
                    <a:latin typeface="Times New Roman" pitchFamily="18" charset="0"/>
                    <a:ea typeface="新細明體" pitchFamily="18" charset="-120"/>
                  </a:rPr>
                  <a:t>2  2  2  2  3  4  6  6  7  8  8  8  8  9  9</a:t>
                </a:r>
              </a:p>
            </p:txBody>
          </p:sp>
          <p:sp>
            <p:nvSpPr>
              <p:cNvPr id="6158" name="Text Box 14"/>
              <p:cNvSpPr txBox="1">
                <a:spLocks noChangeArrowheads="1"/>
              </p:cNvSpPr>
              <p:nvPr/>
            </p:nvSpPr>
            <p:spPr bwMode="auto">
              <a:xfrm>
                <a:off x="1238" y="2234"/>
                <a:ext cx="32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zh-TW" altLang="en-US" sz="2400">
                    <a:latin typeface="Times New Roman" pitchFamily="18" charset="0"/>
                    <a:ea typeface="新細明體" pitchFamily="18" charset="-120"/>
                  </a:rPr>
                  <a:t>0  0  0  0  1  1  2  2  3  3  5  5  5  7  8  8  9</a:t>
                </a:r>
              </a:p>
            </p:txBody>
          </p:sp>
          <p:sp>
            <p:nvSpPr>
              <p:cNvPr id="6159" name="Text Box 15"/>
              <p:cNvSpPr txBox="1">
                <a:spLocks noChangeArrowheads="1"/>
              </p:cNvSpPr>
              <p:nvPr/>
            </p:nvSpPr>
            <p:spPr bwMode="auto">
              <a:xfrm>
                <a:off x="1430" y="2474"/>
                <a:ext cx="29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zh-TW" altLang="en-US" sz="2400">
                    <a:latin typeface="Times New Roman" pitchFamily="18" charset="0"/>
                    <a:ea typeface="新細明體" pitchFamily="18" charset="-120"/>
                  </a:rPr>
                  <a:t>0  1  2  2  2  2  3  3  4  5  5  6  7  9  9</a:t>
                </a:r>
              </a:p>
            </p:txBody>
          </p:sp>
          <p:sp>
            <p:nvSpPr>
              <p:cNvPr id="6160" name="Text Box 16"/>
              <p:cNvSpPr txBox="1">
                <a:spLocks noChangeArrowheads="1"/>
              </p:cNvSpPr>
              <p:nvPr/>
            </p:nvSpPr>
            <p:spPr bwMode="auto">
              <a:xfrm>
                <a:off x="1238" y="2714"/>
                <a:ext cx="136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zh-TW" altLang="en-US" sz="2400">
                    <a:latin typeface="Times New Roman" pitchFamily="18" charset="0"/>
                    <a:ea typeface="新細明體" pitchFamily="18" charset="-120"/>
                  </a:rPr>
                  <a:t>1  1  1  3  3  8  9</a:t>
                </a:r>
              </a:p>
            </p:txBody>
          </p:sp>
          <p:sp>
            <p:nvSpPr>
              <p:cNvPr id="6161" name="Text Box 17"/>
              <p:cNvSpPr txBox="1">
                <a:spLocks noChangeArrowheads="1"/>
              </p:cNvSpPr>
              <p:nvPr/>
            </p:nvSpPr>
            <p:spPr bwMode="auto">
              <a:xfrm>
                <a:off x="1238" y="2954"/>
                <a:ext cx="5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zh-TW" altLang="en-US" sz="2400">
                    <a:latin typeface="Times New Roman" pitchFamily="18" charset="0"/>
                    <a:ea typeface="新細明體" pitchFamily="18" charset="-120"/>
                  </a:rPr>
                  <a:t>0  1  3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90600" y="762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en-US" altLang="zh-TW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rPr>
              <a:t>Stem-and-leaf display</a:t>
            </a:r>
            <a:endParaRPr lang="en-US" altLang="zh-TW" sz="2400">
              <a:solidFill>
                <a:schemeClr val="tx2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219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z="2400">
                <a:latin typeface="Times New Roman" pitchFamily="18" charset="0"/>
                <a:ea typeface="新細明體" pitchFamily="18" charset="-120"/>
              </a:rPr>
              <a:t>Break each number into its tens and units digits.</a:t>
            </a:r>
          </a:p>
          <a:p>
            <a:endParaRPr lang="en-US" altLang="zh-TW" sz="2400">
              <a:latin typeface="Times New Roman" pitchFamily="18" charset="0"/>
              <a:ea typeface="新細明體" pitchFamily="18" charset="-120"/>
            </a:endParaRPr>
          </a:p>
          <a:p>
            <a:r>
              <a:rPr lang="en-US" altLang="zh-TW" sz="2400">
                <a:latin typeface="Times New Roman" pitchFamily="18" charset="0"/>
                <a:ea typeface="新細明體" pitchFamily="18" charset="-120"/>
              </a:rPr>
              <a:t>Tally together values which share the tens digit.</a:t>
            </a:r>
          </a:p>
          <a:p>
            <a:endParaRPr lang="en-US" altLang="zh-TW" sz="2400">
              <a:latin typeface="Times New Roman" pitchFamily="18" charset="0"/>
              <a:ea typeface="新細明體" pitchFamily="18" charset="-120"/>
            </a:endParaRPr>
          </a:p>
          <a:p>
            <a:r>
              <a:rPr lang="en-US" altLang="zh-TW" sz="2400">
                <a:latin typeface="Times New Roman" pitchFamily="18" charset="0"/>
                <a:ea typeface="新細明體" pitchFamily="18" charset="-120"/>
              </a:rPr>
              <a:t>The ten digits will then be aligned vertically with the units digits displayed to the 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Histogram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The most common form of graphical presentation of frequency</a:t>
            </a:r>
          </a:p>
          <a:p>
            <a:pPr eaLnBrk="1" hangingPunct="1"/>
            <a:endParaRPr lang="en-US" altLang="zh-TW" smtClean="0">
              <a:ea typeface="新細明體" pitchFamily="18" charset="-120"/>
            </a:endParaRP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Constructed by representing the measurements that are grouped on a horizontal scale and the frequencies on a vertical scale.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Histogram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2305050" y="1828800"/>
            <a:ext cx="5143500" cy="4114800"/>
            <a:chOff x="1452" y="1152"/>
            <a:chExt cx="3240" cy="2592"/>
          </a:xfrm>
        </p:grpSpPr>
        <p:sp>
          <p:nvSpPr>
            <p:cNvPr id="9220" name="Freeform 4"/>
            <p:cNvSpPr>
              <a:spLocks/>
            </p:cNvSpPr>
            <p:nvPr/>
          </p:nvSpPr>
          <p:spPr bwMode="auto">
            <a:xfrm>
              <a:off x="1452" y="1152"/>
              <a:ext cx="3240" cy="2592"/>
            </a:xfrm>
            <a:custGeom>
              <a:avLst/>
              <a:gdLst>
                <a:gd name="T0" fmla="*/ 3240 w 3240"/>
                <a:gd name="T1" fmla="*/ 2592 h 2592"/>
                <a:gd name="T2" fmla="*/ 0 w 3240"/>
                <a:gd name="T3" fmla="*/ 0 h 2592"/>
                <a:gd name="T4" fmla="*/ 0 w 3240"/>
                <a:gd name="T5" fmla="*/ 2592 h 2592"/>
                <a:gd name="T6" fmla="*/ 3240 w 3240"/>
                <a:gd name="T7" fmla="*/ 2592 h 25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40" h="2592">
                  <a:moveTo>
                    <a:pt x="3240" y="2592"/>
                  </a:moveTo>
                  <a:lnTo>
                    <a:pt x="0" y="0"/>
                  </a:lnTo>
                  <a:lnTo>
                    <a:pt x="0" y="2592"/>
                  </a:lnTo>
                  <a:lnTo>
                    <a:pt x="3240" y="25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auto">
            <a:xfrm>
              <a:off x="1452" y="1152"/>
              <a:ext cx="3240" cy="2592"/>
            </a:xfrm>
            <a:custGeom>
              <a:avLst/>
              <a:gdLst>
                <a:gd name="T0" fmla="*/ 0 w 3240"/>
                <a:gd name="T1" fmla="*/ 0 h 2592"/>
                <a:gd name="T2" fmla="*/ 3240 w 3240"/>
                <a:gd name="T3" fmla="*/ 0 h 2592"/>
                <a:gd name="T4" fmla="*/ 3240 w 3240"/>
                <a:gd name="T5" fmla="*/ 2592 h 2592"/>
                <a:gd name="T6" fmla="*/ 0 w 3240"/>
                <a:gd name="T7" fmla="*/ 0 h 25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40" h="2592">
                  <a:moveTo>
                    <a:pt x="0" y="0"/>
                  </a:moveTo>
                  <a:lnTo>
                    <a:pt x="3240" y="0"/>
                  </a:lnTo>
                  <a:lnTo>
                    <a:pt x="3240" y="2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auto">
            <a:xfrm>
              <a:off x="1452" y="1152"/>
              <a:ext cx="3240" cy="2592"/>
            </a:xfrm>
            <a:custGeom>
              <a:avLst/>
              <a:gdLst>
                <a:gd name="T0" fmla="*/ 3240 w 3240"/>
                <a:gd name="T1" fmla="*/ 2592 h 2592"/>
                <a:gd name="T2" fmla="*/ 0 w 3240"/>
                <a:gd name="T3" fmla="*/ 0 h 2592"/>
                <a:gd name="T4" fmla="*/ 0 w 3240"/>
                <a:gd name="T5" fmla="*/ 2592 h 2592"/>
                <a:gd name="T6" fmla="*/ 3240 w 3240"/>
                <a:gd name="T7" fmla="*/ 2592 h 25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40" h="2592">
                  <a:moveTo>
                    <a:pt x="3240" y="2592"/>
                  </a:moveTo>
                  <a:lnTo>
                    <a:pt x="0" y="0"/>
                  </a:lnTo>
                  <a:lnTo>
                    <a:pt x="0" y="2592"/>
                  </a:lnTo>
                  <a:lnTo>
                    <a:pt x="3240" y="25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auto">
            <a:xfrm>
              <a:off x="1452" y="1152"/>
              <a:ext cx="3240" cy="2592"/>
            </a:xfrm>
            <a:custGeom>
              <a:avLst/>
              <a:gdLst>
                <a:gd name="T0" fmla="*/ 0 w 3240"/>
                <a:gd name="T1" fmla="*/ 0 h 2592"/>
                <a:gd name="T2" fmla="*/ 3240 w 3240"/>
                <a:gd name="T3" fmla="*/ 0 h 2592"/>
                <a:gd name="T4" fmla="*/ 3240 w 3240"/>
                <a:gd name="T5" fmla="*/ 2592 h 2592"/>
                <a:gd name="T6" fmla="*/ 0 w 3240"/>
                <a:gd name="T7" fmla="*/ 0 h 25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40" h="2592">
                  <a:moveTo>
                    <a:pt x="0" y="0"/>
                  </a:moveTo>
                  <a:lnTo>
                    <a:pt x="3240" y="0"/>
                  </a:lnTo>
                  <a:lnTo>
                    <a:pt x="3240" y="2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1701" y="3575"/>
              <a:ext cx="48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TW" sz="1200">
                  <a:solidFill>
                    <a:srgbClr val="000000"/>
                  </a:solidFill>
                  <a:ea typeface="新細明體" pitchFamily="18" charset="-120"/>
                </a:rPr>
                <a:t>SCORES</a:t>
              </a:r>
              <a:endParaRPr lang="en-US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675" y="3344"/>
              <a:ext cx="20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95.0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3518" y="3214"/>
              <a:ext cx="20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90.0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3367" y="3344"/>
              <a:ext cx="20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85.0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3215" y="3214"/>
              <a:ext cx="20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80.0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3064" y="3344"/>
              <a:ext cx="20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75.0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2912" y="3214"/>
              <a:ext cx="20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70.0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2761" y="3344"/>
              <a:ext cx="20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65.0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2609" y="3214"/>
              <a:ext cx="20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60.0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2458" y="3344"/>
              <a:ext cx="20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55.0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2307" y="3214"/>
              <a:ext cx="20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50.0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2155" y="3344"/>
              <a:ext cx="20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45.0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2004" y="3214"/>
              <a:ext cx="20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40.0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1852" y="3344"/>
              <a:ext cx="20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35.0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1695" y="3214"/>
              <a:ext cx="20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30.0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1701" y="1250"/>
              <a:ext cx="2347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TW">
                  <a:solidFill>
                    <a:srgbClr val="000000"/>
                  </a:solidFill>
                  <a:ea typeface="新細明體" pitchFamily="18" charset="-120"/>
                </a:rPr>
                <a:t>Examination scores for 80 students</a:t>
              </a:r>
              <a:endParaRPr lang="en-US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1576" y="1450"/>
              <a:ext cx="13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16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1576" y="1661"/>
              <a:ext cx="13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14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1576" y="1872"/>
              <a:ext cx="13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12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1576" y="2083"/>
              <a:ext cx="13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10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1620" y="2294"/>
              <a:ext cx="87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8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1620" y="2505"/>
              <a:ext cx="87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6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1620" y="2716"/>
              <a:ext cx="87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4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47" name="Rectangle 31"/>
            <p:cNvSpPr>
              <a:spLocks noChangeArrowheads="1"/>
            </p:cNvSpPr>
            <p:nvPr/>
          </p:nvSpPr>
          <p:spPr bwMode="auto">
            <a:xfrm>
              <a:off x="1620" y="2927"/>
              <a:ext cx="87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2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1620" y="3095"/>
              <a:ext cx="87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3853" y="2808"/>
              <a:ext cx="63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TW" sz="1000">
                  <a:solidFill>
                    <a:srgbClr val="000000"/>
                  </a:solidFill>
                  <a:ea typeface="新細明體" pitchFamily="18" charset="-120"/>
                </a:rPr>
                <a:t>Std. Dev = 16.04  </a:t>
              </a:r>
              <a:endParaRPr lang="en-US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50" name="Rectangle 34"/>
            <p:cNvSpPr>
              <a:spLocks noChangeArrowheads="1"/>
            </p:cNvSpPr>
            <p:nvPr/>
          </p:nvSpPr>
          <p:spPr bwMode="auto">
            <a:xfrm>
              <a:off x="3853" y="2938"/>
              <a:ext cx="519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TW" sz="1000">
                  <a:solidFill>
                    <a:srgbClr val="000000"/>
                  </a:solidFill>
                  <a:ea typeface="新細明體" pitchFamily="18" charset="-120"/>
                </a:rPr>
                <a:t>Mean = 60.5</a:t>
              </a:r>
              <a:endParaRPr lang="en-US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51" name="Rectangle 35"/>
            <p:cNvSpPr>
              <a:spLocks noChangeArrowheads="1"/>
            </p:cNvSpPr>
            <p:nvPr/>
          </p:nvSpPr>
          <p:spPr bwMode="auto">
            <a:xfrm>
              <a:off x="3853" y="3073"/>
              <a:ext cx="41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TW" sz="1000">
                  <a:solidFill>
                    <a:srgbClr val="000000"/>
                  </a:solidFill>
                  <a:ea typeface="新細明體" pitchFamily="18" charset="-120"/>
                </a:rPr>
                <a:t>N = 80.00</a:t>
              </a:r>
              <a:endParaRPr lang="en-US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252" name="Freeform 36"/>
            <p:cNvSpPr>
              <a:spLocks/>
            </p:cNvSpPr>
            <p:nvPr/>
          </p:nvSpPr>
          <p:spPr bwMode="auto">
            <a:xfrm>
              <a:off x="1685" y="1487"/>
              <a:ext cx="16" cy="11"/>
            </a:xfrm>
            <a:custGeom>
              <a:avLst/>
              <a:gdLst>
                <a:gd name="T0" fmla="*/ 16 w 16"/>
                <a:gd name="T1" fmla="*/ 11 h 11"/>
                <a:gd name="T2" fmla="*/ 0 w 16"/>
                <a:gd name="T3" fmla="*/ 0 h 11"/>
                <a:gd name="T4" fmla="*/ 0 w 16"/>
                <a:gd name="T5" fmla="*/ 11 h 11"/>
                <a:gd name="T6" fmla="*/ 16 w 16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1">
                  <a:moveTo>
                    <a:pt x="16" y="11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1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Freeform 37"/>
            <p:cNvSpPr>
              <a:spLocks/>
            </p:cNvSpPr>
            <p:nvPr/>
          </p:nvSpPr>
          <p:spPr bwMode="auto">
            <a:xfrm>
              <a:off x="1685" y="1487"/>
              <a:ext cx="16" cy="11"/>
            </a:xfrm>
            <a:custGeom>
              <a:avLst/>
              <a:gdLst>
                <a:gd name="T0" fmla="*/ 0 w 16"/>
                <a:gd name="T1" fmla="*/ 0 h 11"/>
                <a:gd name="T2" fmla="*/ 16 w 16"/>
                <a:gd name="T3" fmla="*/ 0 h 11"/>
                <a:gd name="T4" fmla="*/ 16 w 16"/>
                <a:gd name="T5" fmla="*/ 11 h 11"/>
                <a:gd name="T6" fmla="*/ 0 w 16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1">
                  <a:moveTo>
                    <a:pt x="0" y="0"/>
                  </a:moveTo>
                  <a:lnTo>
                    <a:pt x="16" y="0"/>
                  </a:lnTo>
                  <a:lnTo>
                    <a:pt x="16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Freeform 38"/>
            <p:cNvSpPr>
              <a:spLocks/>
            </p:cNvSpPr>
            <p:nvPr/>
          </p:nvSpPr>
          <p:spPr bwMode="auto">
            <a:xfrm>
              <a:off x="1685" y="1693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Freeform 39"/>
            <p:cNvSpPr>
              <a:spLocks/>
            </p:cNvSpPr>
            <p:nvPr/>
          </p:nvSpPr>
          <p:spPr bwMode="auto">
            <a:xfrm>
              <a:off x="1685" y="1693"/>
              <a:ext cx="16" cy="16"/>
            </a:xfrm>
            <a:custGeom>
              <a:avLst/>
              <a:gdLst>
                <a:gd name="T0" fmla="*/ 0 w 16"/>
                <a:gd name="T1" fmla="*/ 0 h 16"/>
                <a:gd name="T2" fmla="*/ 16 w 16"/>
                <a:gd name="T3" fmla="*/ 0 h 16"/>
                <a:gd name="T4" fmla="*/ 16 w 16"/>
                <a:gd name="T5" fmla="*/ 16 h 16"/>
                <a:gd name="T6" fmla="*/ 0 w 1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Freeform 40"/>
            <p:cNvSpPr>
              <a:spLocks/>
            </p:cNvSpPr>
            <p:nvPr/>
          </p:nvSpPr>
          <p:spPr bwMode="auto">
            <a:xfrm>
              <a:off x="1685" y="1904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Freeform 41"/>
            <p:cNvSpPr>
              <a:spLocks/>
            </p:cNvSpPr>
            <p:nvPr/>
          </p:nvSpPr>
          <p:spPr bwMode="auto">
            <a:xfrm>
              <a:off x="1685" y="1904"/>
              <a:ext cx="16" cy="16"/>
            </a:xfrm>
            <a:custGeom>
              <a:avLst/>
              <a:gdLst>
                <a:gd name="T0" fmla="*/ 0 w 16"/>
                <a:gd name="T1" fmla="*/ 0 h 16"/>
                <a:gd name="T2" fmla="*/ 16 w 16"/>
                <a:gd name="T3" fmla="*/ 0 h 16"/>
                <a:gd name="T4" fmla="*/ 16 w 16"/>
                <a:gd name="T5" fmla="*/ 16 h 16"/>
                <a:gd name="T6" fmla="*/ 0 w 1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Freeform 42"/>
            <p:cNvSpPr>
              <a:spLocks/>
            </p:cNvSpPr>
            <p:nvPr/>
          </p:nvSpPr>
          <p:spPr bwMode="auto">
            <a:xfrm>
              <a:off x="1685" y="2115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Freeform 43"/>
            <p:cNvSpPr>
              <a:spLocks/>
            </p:cNvSpPr>
            <p:nvPr/>
          </p:nvSpPr>
          <p:spPr bwMode="auto">
            <a:xfrm>
              <a:off x="1685" y="2115"/>
              <a:ext cx="16" cy="16"/>
            </a:xfrm>
            <a:custGeom>
              <a:avLst/>
              <a:gdLst>
                <a:gd name="T0" fmla="*/ 0 w 16"/>
                <a:gd name="T1" fmla="*/ 0 h 16"/>
                <a:gd name="T2" fmla="*/ 16 w 16"/>
                <a:gd name="T3" fmla="*/ 0 h 16"/>
                <a:gd name="T4" fmla="*/ 16 w 16"/>
                <a:gd name="T5" fmla="*/ 16 h 16"/>
                <a:gd name="T6" fmla="*/ 0 w 1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Freeform 44"/>
            <p:cNvSpPr>
              <a:spLocks/>
            </p:cNvSpPr>
            <p:nvPr/>
          </p:nvSpPr>
          <p:spPr bwMode="auto">
            <a:xfrm>
              <a:off x="1685" y="2326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Freeform 45"/>
            <p:cNvSpPr>
              <a:spLocks/>
            </p:cNvSpPr>
            <p:nvPr/>
          </p:nvSpPr>
          <p:spPr bwMode="auto">
            <a:xfrm>
              <a:off x="1685" y="2326"/>
              <a:ext cx="16" cy="16"/>
            </a:xfrm>
            <a:custGeom>
              <a:avLst/>
              <a:gdLst>
                <a:gd name="T0" fmla="*/ 0 w 16"/>
                <a:gd name="T1" fmla="*/ 0 h 16"/>
                <a:gd name="T2" fmla="*/ 16 w 16"/>
                <a:gd name="T3" fmla="*/ 0 h 16"/>
                <a:gd name="T4" fmla="*/ 16 w 16"/>
                <a:gd name="T5" fmla="*/ 16 h 16"/>
                <a:gd name="T6" fmla="*/ 0 w 1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Freeform 46"/>
            <p:cNvSpPr>
              <a:spLocks/>
            </p:cNvSpPr>
            <p:nvPr/>
          </p:nvSpPr>
          <p:spPr bwMode="auto">
            <a:xfrm>
              <a:off x="1685" y="2537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Freeform 47"/>
            <p:cNvSpPr>
              <a:spLocks/>
            </p:cNvSpPr>
            <p:nvPr/>
          </p:nvSpPr>
          <p:spPr bwMode="auto">
            <a:xfrm>
              <a:off x="1685" y="2537"/>
              <a:ext cx="16" cy="16"/>
            </a:xfrm>
            <a:custGeom>
              <a:avLst/>
              <a:gdLst>
                <a:gd name="T0" fmla="*/ 0 w 16"/>
                <a:gd name="T1" fmla="*/ 0 h 16"/>
                <a:gd name="T2" fmla="*/ 16 w 16"/>
                <a:gd name="T3" fmla="*/ 0 h 16"/>
                <a:gd name="T4" fmla="*/ 16 w 16"/>
                <a:gd name="T5" fmla="*/ 16 h 16"/>
                <a:gd name="T6" fmla="*/ 0 w 1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Freeform 48"/>
            <p:cNvSpPr>
              <a:spLocks/>
            </p:cNvSpPr>
            <p:nvPr/>
          </p:nvSpPr>
          <p:spPr bwMode="auto">
            <a:xfrm>
              <a:off x="1685" y="2748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Freeform 49"/>
            <p:cNvSpPr>
              <a:spLocks/>
            </p:cNvSpPr>
            <p:nvPr/>
          </p:nvSpPr>
          <p:spPr bwMode="auto">
            <a:xfrm>
              <a:off x="1685" y="2748"/>
              <a:ext cx="16" cy="16"/>
            </a:xfrm>
            <a:custGeom>
              <a:avLst/>
              <a:gdLst>
                <a:gd name="T0" fmla="*/ 0 w 16"/>
                <a:gd name="T1" fmla="*/ 0 h 16"/>
                <a:gd name="T2" fmla="*/ 16 w 16"/>
                <a:gd name="T3" fmla="*/ 0 h 16"/>
                <a:gd name="T4" fmla="*/ 16 w 16"/>
                <a:gd name="T5" fmla="*/ 16 h 16"/>
                <a:gd name="T6" fmla="*/ 0 w 1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Freeform 50"/>
            <p:cNvSpPr>
              <a:spLocks/>
            </p:cNvSpPr>
            <p:nvPr/>
          </p:nvSpPr>
          <p:spPr bwMode="auto">
            <a:xfrm>
              <a:off x="1685" y="2959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Freeform 51"/>
            <p:cNvSpPr>
              <a:spLocks/>
            </p:cNvSpPr>
            <p:nvPr/>
          </p:nvSpPr>
          <p:spPr bwMode="auto">
            <a:xfrm>
              <a:off x="1685" y="2959"/>
              <a:ext cx="16" cy="16"/>
            </a:xfrm>
            <a:custGeom>
              <a:avLst/>
              <a:gdLst>
                <a:gd name="T0" fmla="*/ 0 w 16"/>
                <a:gd name="T1" fmla="*/ 0 h 16"/>
                <a:gd name="T2" fmla="*/ 16 w 16"/>
                <a:gd name="T3" fmla="*/ 0 h 16"/>
                <a:gd name="T4" fmla="*/ 16 w 16"/>
                <a:gd name="T5" fmla="*/ 16 h 16"/>
                <a:gd name="T6" fmla="*/ 0 w 1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Freeform 52"/>
            <p:cNvSpPr>
              <a:spLocks/>
            </p:cNvSpPr>
            <p:nvPr/>
          </p:nvSpPr>
          <p:spPr bwMode="auto">
            <a:xfrm>
              <a:off x="1685" y="3165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Freeform 53"/>
            <p:cNvSpPr>
              <a:spLocks/>
            </p:cNvSpPr>
            <p:nvPr/>
          </p:nvSpPr>
          <p:spPr bwMode="auto">
            <a:xfrm>
              <a:off x="1685" y="3165"/>
              <a:ext cx="16" cy="16"/>
            </a:xfrm>
            <a:custGeom>
              <a:avLst/>
              <a:gdLst>
                <a:gd name="T0" fmla="*/ 0 w 16"/>
                <a:gd name="T1" fmla="*/ 0 h 16"/>
                <a:gd name="T2" fmla="*/ 16 w 16"/>
                <a:gd name="T3" fmla="*/ 0 h 16"/>
                <a:gd name="T4" fmla="*/ 16 w 16"/>
                <a:gd name="T5" fmla="*/ 16 h 16"/>
                <a:gd name="T6" fmla="*/ 0 w 1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Freeform 54"/>
            <p:cNvSpPr>
              <a:spLocks/>
            </p:cNvSpPr>
            <p:nvPr/>
          </p:nvSpPr>
          <p:spPr bwMode="auto">
            <a:xfrm>
              <a:off x="3740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Freeform 55"/>
            <p:cNvSpPr>
              <a:spLocks/>
            </p:cNvSpPr>
            <p:nvPr/>
          </p:nvSpPr>
          <p:spPr bwMode="auto">
            <a:xfrm>
              <a:off x="3740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Freeform 56"/>
            <p:cNvSpPr>
              <a:spLocks/>
            </p:cNvSpPr>
            <p:nvPr/>
          </p:nvSpPr>
          <p:spPr bwMode="auto">
            <a:xfrm>
              <a:off x="3588" y="3181"/>
              <a:ext cx="17" cy="16"/>
            </a:xfrm>
            <a:custGeom>
              <a:avLst/>
              <a:gdLst>
                <a:gd name="T0" fmla="*/ 0 w 17"/>
                <a:gd name="T1" fmla="*/ 16 h 16"/>
                <a:gd name="T2" fmla="*/ 17 w 17"/>
                <a:gd name="T3" fmla="*/ 0 h 16"/>
                <a:gd name="T4" fmla="*/ 0 w 17"/>
                <a:gd name="T5" fmla="*/ 0 h 16"/>
                <a:gd name="T6" fmla="*/ 0 w 17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6">
                  <a:moveTo>
                    <a:pt x="0" y="16"/>
                  </a:move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Freeform 57"/>
            <p:cNvSpPr>
              <a:spLocks/>
            </p:cNvSpPr>
            <p:nvPr/>
          </p:nvSpPr>
          <p:spPr bwMode="auto">
            <a:xfrm>
              <a:off x="3588" y="3181"/>
              <a:ext cx="17" cy="16"/>
            </a:xfrm>
            <a:custGeom>
              <a:avLst/>
              <a:gdLst>
                <a:gd name="T0" fmla="*/ 0 w 17"/>
                <a:gd name="T1" fmla="*/ 16 h 16"/>
                <a:gd name="T2" fmla="*/ 17 w 17"/>
                <a:gd name="T3" fmla="*/ 16 h 16"/>
                <a:gd name="T4" fmla="*/ 17 w 17"/>
                <a:gd name="T5" fmla="*/ 0 h 16"/>
                <a:gd name="T6" fmla="*/ 0 w 17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6">
                  <a:moveTo>
                    <a:pt x="0" y="16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Freeform 58"/>
            <p:cNvSpPr>
              <a:spLocks/>
            </p:cNvSpPr>
            <p:nvPr/>
          </p:nvSpPr>
          <p:spPr bwMode="auto">
            <a:xfrm>
              <a:off x="3437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Freeform 59"/>
            <p:cNvSpPr>
              <a:spLocks/>
            </p:cNvSpPr>
            <p:nvPr/>
          </p:nvSpPr>
          <p:spPr bwMode="auto">
            <a:xfrm>
              <a:off x="3437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Freeform 60"/>
            <p:cNvSpPr>
              <a:spLocks/>
            </p:cNvSpPr>
            <p:nvPr/>
          </p:nvSpPr>
          <p:spPr bwMode="auto">
            <a:xfrm>
              <a:off x="3285" y="3181"/>
              <a:ext cx="17" cy="16"/>
            </a:xfrm>
            <a:custGeom>
              <a:avLst/>
              <a:gdLst>
                <a:gd name="T0" fmla="*/ 0 w 17"/>
                <a:gd name="T1" fmla="*/ 16 h 16"/>
                <a:gd name="T2" fmla="*/ 17 w 17"/>
                <a:gd name="T3" fmla="*/ 0 h 16"/>
                <a:gd name="T4" fmla="*/ 0 w 17"/>
                <a:gd name="T5" fmla="*/ 0 h 16"/>
                <a:gd name="T6" fmla="*/ 0 w 17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6">
                  <a:moveTo>
                    <a:pt x="0" y="16"/>
                  </a:move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Freeform 61"/>
            <p:cNvSpPr>
              <a:spLocks/>
            </p:cNvSpPr>
            <p:nvPr/>
          </p:nvSpPr>
          <p:spPr bwMode="auto">
            <a:xfrm>
              <a:off x="3285" y="3181"/>
              <a:ext cx="17" cy="16"/>
            </a:xfrm>
            <a:custGeom>
              <a:avLst/>
              <a:gdLst>
                <a:gd name="T0" fmla="*/ 0 w 17"/>
                <a:gd name="T1" fmla="*/ 16 h 16"/>
                <a:gd name="T2" fmla="*/ 17 w 17"/>
                <a:gd name="T3" fmla="*/ 16 h 16"/>
                <a:gd name="T4" fmla="*/ 17 w 17"/>
                <a:gd name="T5" fmla="*/ 0 h 16"/>
                <a:gd name="T6" fmla="*/ 0 w 17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6">
                  <a:moveTo>
                    <a:pt x="0" y="16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Freeform 62"/>
            <p:cNvSpPr>
              <a:spLocks/>
            </p:cNvSpPr>
            <p:nvPr/>
          </p:nvSpPr>
          <p:spPr bwMode="auto">
            <a:xfrm>
              <a:off x="3134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Freeform 63"/>
            <p:cNvSpPr>
              <a:spLocks/>
            </p:cNvSpPr>
            <p:nvPr/>
          </p:nvSpPr>
          <p:spPr bwMode="auto">
            <a:xfrm>
              <a:off x="3134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Freeform 64"/>
            <p:cNvSpPr>
              <a:spLocks/>
            </p:cNvSpPr>
            <p:nvPr/>
          </p:nvSpPr>
          <p:spPr bwMode="auto">
            <a:xfrm>
              <a:off x="2983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Freeform 65"/>
            <p:cNvSpPr>
              <a:spLocks/>
            </p:cNvSpPr>
            <p:nvPr/>
          </p:nvSpPr>
          <p:spPr bwMode="auto">
            <a:xfrm>
              <a:off x="2983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Freeform 66"/>
            <p:cNvSpPr>
              <a:spLocks/>
            </p:cNvSpPr>
            <p:nvPr/>
          </p:nvSpPr>
          <p:spPr bwMode="auto">
            <a:xfrm>
              <a:off x="2831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Freeform 67"/>
            <p:cNvSpPr>
              <a:spLocks/>
            </p:cNvSpPr>
            <p:nvPr/>
          </p:nvSpPr>
          <p:spPr bwMode="auto">
            <a:xfrm>
              <a:off x="2831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Freeform 68"/>
            <p:cNvSpPr>
              <a:spLocks/>
            </p:cNvSpPr>
            <p:nvPr/>
          </p:nvSpPr>
          <p:spPr bwMode="auto">
            <a:xfrm>
              <a:off x="2680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Freeform 69"/>
            <p:cNvSpPr>
              <a:spLocks/>
            </p:cNvSpPr>
            <p:nvPr/>
          </p:nvSpPr>
          <p:spPr bwMode="auto">
            <a:xfrm>
              <a:off x="2680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Freeform 70"/>
            <p:cNvSpPr>
              <a:spLocks/>
            </p:cNvSpPr>
            <p:nvPr/>
          </p:nvSpPr>
          <p:spPr bwMode="auto">
            <a:xfrm>
              <a:off x="2528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Freeform 71"/>
            <p:cNvSpPr>
              <a:spLocks/>
            </p:cNvSpPr>
            <p:nvPr/>
          </p:nvSpPr>
          <p:spPr bwMode="auto">
            <a:xfrm>
              <a:off x="2528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Freeform 72"/>
            <p:cNvSpPr>
              <a:spLocks/>
            </p:cNvSpPr>
            <p:nvPr/>
          </p:nvSpPr>
          <p:spPr bwMode="auto">
            <a:xfrm>
              <a:off x="2377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Freeform 73"/>
            <p:cNvSpPr>
              <a:spLocks/>
            </p:cNvSpPr>
            <p:nvPr/>
          </p:nvSpPr>
          <p:spPr bwMode="auto">
            <a:xfrm>
              <a:off x="2377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Freeform 74"/>
            <p:cNvSpPr>
              <a:spLocks/>
            </p:cNvSpPr>
            <p:nvPr/>
          </p:nvSpPr>
          <p:spPr bwMode="auto">
            <a:xfrm>
              <a:off x="2225" y="3181"/>
              <a:ext cx="17" cy="16"/>
            </a:xfrm>
            <a:custGeom>
              <a:avLst/>
              <a:gdLst>
                <a:gd name="T0" fmla="*/ 0 w 17"/>
                <a:gd name="T1" fmla="*/ 16 h 16"/>
                <a:gd name="T2" fmla="*/ 17 w 17"/>
                <a:gd name="T3" fmla="*/ 0 h 16"/>
                <a:gd name="T4" fmla="*/ 0 w 17"/>
                <a:gd name="T5" fmla="*/ 0 h 16"/>
                <a:gd name="T6" fmla="*/ 0 w 17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6">
                  <a:moveTo>
                    <a:pt x="0" y="16"/>
                  </a:move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Freeform 75"/>
            <p:cNvSpPr>
              <a:spLocks/>
            </p:cNvSpPr>
            <p:nvPr/>
          </p:nvSpPr>
          <p:spPr bwMode="auto">
            <a:xfrm>
              <a:off x="2225" y="3181"/>
              <a:ext cx="17" cy="16"/>
            </a:xfrm>
            <a:custGeom>
              <a:avLst/>
              <a:gdLst>
                <a:gd name="T0" fmla="*/ 0 w 17"/>
                <a:gd name="T1" fmla="*/ 16 h 16"/>
                <a:gd name="T2" fmla="*/ 17 w 17"/>
                <a:gd name="T3" fmla="*/ 16 h 16"/>
                <a:gd name="T4" fmla="*/ 17 w 17"/>
                <a:gd name="T5" fmla="*/ 0 h 16"/>
                <a:gd name="T6" fmla="*/ 0 w 17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6">
                  <a:moveTo>
                    <a:pt x="0" y="16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Freeform 76"/>
            <p:cNvSpPr>
              <a:spLocks/>
            </p:cNvSpPr>
            <p:nvPr/>
          </p:nvSpPr>
          <p:spPr bwMode="auto">
            <a:xfrm>
              <a:off x="2074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Freeform 77"/>
            <p:cNvSpPr>
              <a:spLocks/>
            </p:cNvSpPr>
            <p:nvPr/>
          </p:nvSpPr>
          <p:spPr bwMode="auto">
            <a:xfrm>
              <a:off x="2074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Freeform 78"/>
            <p:cNvSpPr>
              <a:spLocks/>
            </p:cNvSpPr>
            <p:nvPr/>
          </p:nvSpPr>
          <p:spPr bwMode="auto">
            <a:xfrm>
              <a:off x="1923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Freeform 79"/>
            <p:cNvSpPr>
              <a:spLocks/>
            </p:cNvSpPr>
            <p:nvPr/>
          </p:nvSpPr>
          <p:spPr bwMode="auto">
            <a:xfrm>
              <a:off x="1923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Freeform 80"/>
            <p:cNvSpPr>
              <a:spLocks/>
            </p:cNvSpPr>
            <p:nvPr/>
          </p:nvSpPr>
          <p:spPr bwMode="auto">
            <a:xfrm>
              <a:off x="1771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0 h 16"/>
                <a:gd name="T4" fmla="*/ 0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Freeform 81"/>
            <p:cNvSpPr>
              <a:spLocks/>
            </p:cNvSpPr>
            <p:nvPr/>
          </p:nvSpPr>
          <p:spPr bwMode="auto">
            <a:xfrm>
              <a:off x="1771" y="3181"/>
              <a:ext cx="16" cy="16"/>
            </a:xfrm>
            <a:custGeom>
              <a:avLst/>
              <a:gdLst>
                <a:gd name="T0" fmla="*/ 0 w 16"/>
                <a:gd name="T1" fmla="*/ 16 h 16"/>
                <a:gd name="T2" fmla="*/ 16 w 16"/>
                <a:gd name="T3" fmla="*/ 16 h 16"/>
                <a:gd name="T4" fmla="*/ 16 w 16"/>
                <a:gd name="T5" fmla="*/ 0 h 16"/>
                <a:gd name="T6" fmla="*/ 0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Freeform 82"/>
            <p:cNvSpPr>
              <a:spLocks/>
            </p:cNvSpPr>
            <p:nvPr/>
          </p:nvSpPr>
          <p:spPr bwMode="auto">
            <a:xfrm>
              <a:off x="1701" y="1493"/>
              <a:ext cx="2125" cy="1682"/>
            </a:xfrm>
            <a:custGeom>
              <a:avLst/>
              <a:gdLst>
                <a:gd name="T0" fmla="*/ 2125 w 2125"/>
                <a:gd name="T1" fmla="*/ 1682 h 1682"/>
                <a:gd name="T2" fmla="*/ 0 w 2125"/>
                <a:gd name="T3" fmla="*/ 0 h 1682"/>
                <a:gd name="T4" fmla="*/ 0 w 2125"/>
                <a:gd name="T5" fmla="*/ 1682 h 1682"/>
                <a:gd name="T6" fmla="*/ 2125 w 2125"/>
                <a:gd name="T7" fmla="*/ 1682 h 16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5" h="1682">
                  <a:moveTo>
                    <a:pt x="2125" y="1682"/>
                  </a:moveTo>
                  <a:lnTo>
                    <a:pt x="0" y="0"/>
                  </a:lnTo>
                  <a:lnTo>
                    <a:pt x="0" y="1682"/>
                  </a:lnTo>
                  <a:lnTo>
                    <a:pt x="2125" y="16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Freeform 83"/>
            <p:cNvSpPr>
              <a:spLocks/>
            </p:cNvSpPr>
            <p:nvPr/>
          </p:nvSpPr>
          <p:spPr bwMode="auto">
            <a:xfrm>
              <a:off x="1701" y="1493"/>
              <a:ext cx="2125" cy="1682"/>
            </a:xfrm>
            <a:custGeom>
              <a:avLst/>
              <a:gdLst>
                <a:gd name="T0" fmla="*/ 0 w 2125"/>
                <a:gd name="T1" fmla="*/ 0 h 1682"/>
                <a:gd name="T2" fmla="*/ 2125 w 2125"/>
                <a:gd name="T3" fmla="*/ 0 h 1682"/>
                <a:gd name="T4" fmla="*/ 2125 w 2125"/>
                <a:gd name="T5" fmla="*/ 1682 h 1682"/>
                <a:gd name="T6" fmla="*/ 0 w 2125"/>
                <a:gd name="T7" fmla="*/ 0 h 16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5" h="1682">
                  <a:moveTo>
                    <a:pt x="0" y="0"/>
                  </a:moveTo>
                  <a:lnTo>
                    <a:pt x="2125" y="0"/>
                  </a:lnTo>
                  <a:lnTo>
                    <a:pt x="2125" y="16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Line 84"/>
            <p:cNvSpPr>
              <a:spLocks noChangeShapeType="1"/>
            </p:cNvSpPr>
            <p:nvPr/>
          </p:nvSpPr>
          <p:spPr bwMode="auto">
            <a:xfrm>
              <a:off x="1701" y="3175"/>
              <a:ext cx="212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Line 85"/>
            <p:cNvSpPr>
              <a:spLocks noChangeShapeType="1"/>
            </p:cNvSpPr>
            <p:nvPr/>
          </p:nvSpPr>
          <p:spPr bwMode="auto">
            <a:xfrm flipV="1">
              <a:off x="3826" y="1493"/>
              <a:ext cx="1" cy="168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Line 86"/>
            <p:cNvSpPr>
              <a:spLocks noChangeShapeType="1"/>
            </p:cNvSpPr>
            <p:nvPr/>
          </p:nvSpPr>
          <p:spPr bwMode="auto">
            <a:xfrm flipH="1">
              <a:off x="1701" y="1493"/>
              <a:ext cx="212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Line 87"/>
            <p:cNvSpPr>
              <a:spLocks noChangeShapeType="1"/>
            </p:cNvSpPr>
            <p:nvPr/>
          </p:nvSpPr>
          <p:spPr bwMode="auto">
            <a:xfrm>
              <a:off x="1701" y="1493"/>
              <a:ext cx="1" cy="168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Freeform 88"/>
            <p:cNvSpPr>
              <a:spLocks/>
            </p:cNvSpPr>
            <p:nvPr/>
          </p:nvSpPr>
          <p:spPr bwMode="auto">
            <a:xfrm>
              <a:off x="3675" y="3073"/>
              <a:ext cx="1" cy="102"/>
            </a:xfrm>
            <a:custGeom>
              <a:avLst/>
              <a:gdLst>
                <a:gd name="T0" fmla="*/ 0 w 1"/>
                <a:gd name="T1" fmla="*/ 102 h 102"/>
                <a:gd name="T2" fmla="*/ 0 w 1"/>
                <a:gd name="T3" fmla="*/ 0 h 102"/>
                <a:gd name="T4" fmla="*/ 0 w 1"/>
                <a:gd name="T5" fmla="*/ 102 h 1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02">
                  <a:moveTo>
                    <a:pt x="0" y="102"/>
                  </a:moveTo>
                  <a:lnTo>
                    <a:pt x="0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Freeform 89"/>
            <p:cNvSpPr>
              <a:spLocks/>
            </p:cNvSpPr>
            <p:nvPr/>
          </p:nvSpPr>
          <p:spPr bwMode="auto">
            <a:xfrm>
              <a:off x="3675" y="3073"/>
              <a:ext cx="151" cy="102"/>
            </a:xfrm>
            <a:custGeom>
              <a:avLst/>
              <a:gdLst>
                <a:gd name="T0" fmla="*/ 0 w 151"/>
                <a:gd name="T1" fmla="*/ 102 h 102"/>
                <a:gd name="T2" fmla="*/ 151 w 151"/>
                <a:gd name="T3" fmla="*/ 0 h 102"/>
                <a:gd name="T4" fmla="*/ 0 w 151"/>
                <a:gd name="T5" fmla="*/ 0 h 102"/>
                <a:gd name="T6" fmla="*/ 0 w 151"/>
                <a:gd name="T7" fmla="*/ 102 h 10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102">
                  <a:moveTo>
                    <a:pt x="0" y="102"/>
                  </a:moveTo>
                  <a:lnTo>
                    <a:pt x="151" y="0"/>
                  </a:lnTo>
                  <a:lnTo>
                    <a:pt x="0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Freeform 90"/>
            <p:cNvSpPr>
              <a:spLocks/>
            </p:cNvSpPr>
            <p:nvPr/>
          </p:nvSpPr>
          <p:spPr bwMode="auto">
            <a:xfrm>
              <a:off x="3675" y="3073"/>
              <a:ext cx="151" cy="102"/>
            </a:xfrm>
            <a:custGeom>
              <a:avLst/>
              <a:gdLst>
                <a:gd name="T0" fmla="*/ 0 w 151"/>
                <a:gd name="T1" fmla="*/ 102 h 102"/>
                <a:gd name="T2" fmla="*/ 151 w 151"/>
                <a:gd name="T3" fmla="*/ 0 h 102"/>
                <a:gd name="T4" fmla="*/ 151 w 151"/>
                <a:gd name="T5" fmla="*/ 102 h 102"/>
                <a:gd name="T6" fmla="*/ 0 w 151"/>
                <a:gd name="T7" fmla="*/ 102 h 10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102">
                  <a:moveTo>
                    <a:pt x="0" y="102"/>
                  </a:moveTo>
                  <a:lnTo>
                    <a:pt x="151" y="0"/>
                  </a:lnTo>
                  <a:lnTo>
                    <a:pt x="151" y="102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Freeform 91"/>
            <p:cNvSpPr>
              <a:spLocks/>
            </p:cNvSpPr>
            <p:nvPr/>
          </p:nvSpPr>
          <p:spPr bwMode="auto">
            <a:xfrm>
              <a:off x="3675" y="3073"/>
              <a:ext cx="151" cy="102"/>
            </a:xfrm>
            <a:custGeom>
              <a:avLst/>
              <a:gdLst>
                <a:gd name="T0" fmla="*/ 0 w 151"/>
                <a:gd name="T1" fmla="*/ 102 h 102"/>
                <a:gd name="T2" fmla="*/ 0 w 151"/>
                <a:gd name="T3" fmla="*/ 0 h 102"/>
                <a:gd name="T4" fmla="*/ 151 w 151"/>
                <a:gd name="T5" fmla="*/ 0 h 102"/>
                <a:gd name="T6" fmla="*/ 151 w 151"/>
                <a:gd name="T7" fmla="*/ 102 h 102"/>
                <a:gd name="T8" fmla="*/ 0 w 151"/>
                <a:gd name="T9" fmla="*/ 102 h 102"/>
                <a:gd name="T10" fmla="*/ 0 w 151"/>
                <a:gd name="T11" fmla="*/ 102 h 1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102">
                  <a:moveTo>
                    <a:pt x="0" y="102"/>
                  </a:moveTo>
                  <a:lnTo>
                    <a:pt x="0" y="0"/>
                  </a:lnTo>
                  <a:lnTo>
                    <a:pt x="151" y="0"/>
                  </a:lnTo>
                  <a:lnTo>
                    <a:pt x="151" y="102"/>
                  </a:lnTo>
                  <a:lnTo>
                    <a:pt x="0" y="10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Freeform 92"/>
            <p:cNvSpPr>
              <a:spLocks/>
            </p:cNvSpPr>
            <p:nvPr/>
          </p:nvSpPr>
          <p:spPr bwMode="auto">
            <a:xfrm>
              <a:off x="3523" y="2753"/>
              <a:ext cx="1" cy="422"/>
            </a:xfrm>
            <a:custGeom>
              <a:avLst/>
              <a:gdLst>
                <a:gd name="T0" fmla="*/ 0 w 1"/>
                <a:gd name="T1" fmla="*/ 422 h 422"/>
                <a:gd name="T2" fmla="*/ 0 w 1"/>
                <a:gd name="T3" fmla="*/ 0 h 422"/>
                <a:gd name="T4" fmla="*/ 0 w 1"/>
                <a:gd name="T5" fmla="*/ 422 h 4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422">
                  <a:moveTo>
                    <a:pt x="0" y="422"/>
                  </a:moveTo>
                  <a:lnTo>
                    <a:pt x="0" y="0"/>
                  </a:lnTo>
                  <a:lnTo>
                    <a:pt x="0" y="42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Freeform 93"/>
            <p:cNvSpPr>
              <a:spLocks/>
            </p:cNvSpPr>
            <p:nvPr/>
          </p:nvSpPr>
          <p:spPr bwMode="auto">
            <a:xfrm>
              <a:off x="3523" y="2753"/>
              <a:ext cx="152" cy="422"/>
            </a:xfrm>
            <a:custGeom>
              <a:avLst/>
              <a:gdLst>
                <a:gd name="T0" fmla="*/ 0 w 152"/>
                <a:gd name="T1" fmla="*/ 422 h 422"/>
                <a:gd name="T2" fmla="*/ 152 w 152"/>
                <a:gd name="T3" fmla="*/ 0 h 422"/>
                <a:gd name="T4" fmla="*/ 0 w 152"/>
                <a:gd name="T5" fmla="*/ 0 h 422"/>
                <a:gd name="T6" fmla="*/ 0 w 152"/>
                <a:gd name="T7" fmla="*/ 422 h 4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2" h="422">
                  <a:moveTo>
                    <a:pt x="0" y="422"/>
                  </a:moveTo>
                  <a:lnTo>
                    <a:pt x="152" y="0"/>
                  </a:lnTo>
                  <a:lnTo>
                    <a:pt x="0" y="0"/>
                  </a:lnTo>
                  <a:lnTo>
                    <a:pt x="0" y="42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Freeform 94"/>
            <p:cNvSpPr>
              <a:spLocks/>
            </p:cNvSpPr>
            <p:nvPr/>
          </p:nvSpPr>
          <p:spPr bwMode="auto">
            <a:xfrm>
              <a:off x="3523" y="2753"/>
              <a:ext cx="152" cy="422"/>
            </a:xfrm>
            <a:custGeom>
              <a:avLst/>
              <a:gdLst>
                <a:gd name="T0" fmla="*/ 0 w 152"/>
                <a:gd name="T1" fmla="*/ 422 h 422"/>
                <a:gd name="T2" fmla="*/ 152 w 152"/>
                <a:gd name="T3" fmla="*/ 0 h 422"/>
                <a:gd name="T4" fmla="*/ 152 w 152"/>
                <a:gd name="T5" fmla="*/ 422 h 422"/>
                <a:gd name="T6" fmla="*/ 0 w 152"/>
                <a:gd name="T7" fmla="*/ 422 h 4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2" h="422">
                  <a:moveTo>
                    <a:pt x="0" y="422"/>
                  </a:moveTo>
                  <a:lnTo>
                    <a:pt x="152" y="0"/>
                  </a:lnTo>
                  <a:lnTo>
                    <a:pt x="152" y="422"/>
                  </a:lnTo>
                  <a:lnTo>
                    <a:pt x="0" y="42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Freeform 95"/>
            <p:cNvSpPr>
              <a:spLocks/>
            </p:cNvSpPr>
            <p:nvPr/>
          </p:nvSpPr>
          <p:spPr bwMode="auto">
            <a:xfrm>
              <a:off x="3523" y="2753"/>
              <a:ext cx="152" cy="422"/>
            </a:xfrm>
            <a:custGeom>
              <a:avLst/>
              <a:gdLst>
                <a:gd name="T0" fmla="*/ 0 w 152"/>
                <a:gd name="T1" fmla="*/ 422 h 422"/>
                <a:gd name="T2" fmla="*/ 0 w 152"/>
                <a:gd name="T3" fmla="*/ 0 h 422"/>
                <a:gd name="T4" fmla="*/ 152 w 152"/>
                <a:gd name="T5" fmla="*/ 0 h 422"/>
                <a:gd name="T6" fmla="*/ 152 w 152"/>
                <a:gd name="T7" fmla="*/ 422 h 422"/>
                <a:gd name="T8" fmla="*/ 0 w 152"/>
                <a:gd name="T9" fmla="*/ 422 h 422"/>
                <a:gd name="T10" fmla="*/ 0 w 152"/>
                <a:gd name="T11" fmla="*/ 422 h 4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422">
                  <a:moveTo>
                    <a:pt x="0" y="422"/>
                  </a:moveTo>
                  <a:lnTo>
                    <a:pt x="0" y="0"/>
                  </a:lnTo>
                  <a:lnTo>
                    <a:pt x="152" y="0"/>
                  </a:lnTo>
                  <a:lnTo>
                    <a:pt x="152" y="422"/>
                  </a:lnTo>
                  <a:lnTo>
                    <a:pt x="0" y="42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Freeform 96"/>
            <p:cNvSpPr>
              <a:spLocks/>
            </p:cNvSpPr>
            <p:nvPr/>
          </p:nvSpPr>
          <p:spPr bwMode="auto">
            <a:xfrm>
              <a:off x="3372" y="2964"/>
              <a:ext cx="1" cy="211"/>
            </a:xfrm>
            <a:custGeom>
              <a:avLst/>
              <a:gdLst>
                <a:gd name="T0" fmla="*/ 0 w 1"/>
                <a:gd name="T1" fmla="*/ 211 h 211"/>
                <a:gd name="T2" fmla="*/ 0 w 1"/>
                <a:gd name="T3" fmla="*/ 0 h 211"/>
                <a:gd name="T4" fmla="*/ 0 w 1"/>
                <a:gd name="T5" fmla="*/ 211 h 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11">
                  <a:moveTo>
                    <a:pt x="0" y="211"/>
                  </a:moveTo>
                  <a:lnTo>
                    <a:pt x="0" y="0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Freeform 97"/>
            <p:cNvSpPr>
              <a:spLocks/>
            </p:cNvSpPr>
            <p:nvPr/>
          </p:nvSpPr>
          <p:spPr bwMode="auto">
            <a:xfrm>
              <a:off x="3372" y="2964"/>
              <a:ext cx="151" cy="211"/>
            </a:xfrm>
            <a:custGeom>
              <a:avLst/>
              <a:gdLst>
                <a:gd name="T0" fmla="*/ 0 w 151"/>
                <a:gd name="T1" fmla="*/ 211 h 211"/>
                <a:gd name="T2" fmla="*/ 151 w 151"/>
                <a:gd name="T3" fmla="*/ 0 h 211"/>
                <a:gd name="T4" fmla="*/ 0 w 151"/>
                <a:gd name="T5" fmla="*/ 0 h 211"/>
                <a:gd name="T6" fmla="*/ 0 w 151"/>
                <a:gd name="T7" fmla="*/ 211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211">
                  <a:moveTo>
                    <a:pt x="0" y="211"/>
                  </a:moveTo>
                  <a:lnTo>
                    <a:pt x="151" y="0"/>
                  </a:lnTo>
                  <a:lnTo>
                    <a:pt x="0" y="0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Freeform 98"/>
            <p:cNvSpPr>
              <a:spLocks/>
            </p:cNvSpPr>
            <p:nvPr/>
          </p:nvSpPr>
          <p:spPr bwMode="auto">
            <a:xfrm>
              <a:off x="3372" y="2964"/>
              <a:ext cx="151" cy="211"/>
            </a:xfrm>
            <a:custGeom>
              <a:avLst/>
              <a:gdLst>
                <a:gd name="T0" fmla="*/ 0 w 151"/>
                <a:gd name="T1" fmla="*/ 211 h 211"/>
                <a:gd name="T2" fmla="*/ 151 w 151"/>
                <a:gd name="T3" fmla="*/ 0 h 211"/>
                <a:gd name="T4" fmla="*/ 151 w 151"/>
                <a:gd name="T5" fmla="*/ 211 h 211"/>
                <a:gd name="T6" fmla="*/ 0 w 151"/>
                <a:gd name="T7" fmla="*/ 211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211">
                  <a:moveTo>
                    <a:pt x="0" y="211"/>
                  </a:moveTo>
                  <a:lnTo>
                    <a:pt x="151" y="0"/>
                  </a:lnTo>
                  <a:lnTo>
                    <a:pt x="151" y="21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Freeform 99"/>
            <p:cNvSpPr>
              <a:spLocks/>
            </p:cNvSpPr>
            <p:nvPr/>
          </p:nvSpPr>
          <p:spPr bwMode="auto">
            <a:xfrm>
              <a:off x="3372" y="2964"/>
              <a:ext cx="151" cy="211"/>
            </a:xfrm>
            <a:custGeom>
              <a:avLst/>
              <a:gdLst>
                <a:gd name="T0" fmla="*/ 0 w 151"/>
                <a:gd name="T1" fmla="*/ 211 h 211"/>
                <a:gd name="T2" fmla="*/ 0 w 151"/>
                <a:gd name="T3" fmla="*/ 0 h 211"/>
                <a:gd name="T4" fmla="*/ 151 w 151"/>
                <a:gd name="T5" fmla="*/ 0 h 211"/>
                <a:gd name="T6" fmla="*/ 151 w 151"/>
                <a:gd name="T7" fmla="*/ 211 h 211"/>
                <a:gd name="T8" fmla="*/ 0 w 151"/>
                <a:gd name="T9" fmla="*/ 211 h 211"/>
                <a:gd name="T10" fmla="*/ 0 w 151"/>
                <a:gd name="T11" fmla="*/ 211 h 2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211">
                  <a:moveTo>
                    <a:pt x="0" y="211"/>
                  </a:moveTo>
                  <a:lnTo>
                    <a:pt x="0" y="0"/>
                  </a:lnTo>
                  <a:lnTo>
                    <a:pt x="151" y="0"/>
                  </a:lnTo>
                  <a:lnTo>
                    <a:pt x="151" y="211"/>
                  </a:lnTo>
                  <a:lnTo>
                    <a:pt x="0" y="21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Freeform 100"/>
            <p:cNvSpPr>
              <a:spLocks/>
            </p:cNvSpPr>
            <p:nvPr/>
          </p:nvSpPr>
          <p:spPr bwMode="auto">
            <a:xfrm>
              <a:off x="3221" y="2651"/>
              <a:ext cx="1" cy="524"/>
            </a:xfrm>
            <a:custGeom>
              <a:avLst/>
              <a:gdLst>
                <a:gd name="T0" fmla="*/ 0 w 1"/>
                <a:gd name="T1" fmla="*/ 524 h 524"/>
                <a:gd name="T2" fmla="*/ 0 w 1"/>
                <a:gd name="T3" fmla="*/ 0 h 524"/>
                <a:gd name="T4" fmla="*/ 0 w 1"/>
                <a:gd name="T5" fmla="*/ 524 h 5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24">
                  <a:moveTo>
                    <a:pt x="0" y="524"/>
                  </a:moveTo>
                  <a:lnTo>
                    <a:pt x="0" y="0"/>
                  </a:lnTo>
                  <a:lnTo>
                    <a:pt x="0" y="5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Freeform 101"/>
            <p:cNvSpPr>
              <a:spLocks/>
            </p:cNvSpPr>
            <p:nvPr/>
          </p:nvSpPr>
          <p:spPr bwMode="auto">
            <a:xfrm>
              <a:off x="3221" y="2651"/>
              <a:ext cx="151" cy="524"/>
            </a:xfrm>
            <a:custGeom>
              <a:avLst/>
              <a:gdLst>
                <a:gd name="T0" fmla="*/ 0 w 151"/>
                <a:gd name="T1" fmla="*/ 524 h 524"/>
                <a:gd name="T2" fmla="*/ 151 w 151"/>
                <a:gd name="T3" fmla="*/ 0 h 524"/>
                <a:gd name="T4" fmla="*/ 0 w 151"/>
                <a:gd name="T5" fmla="*/ 0 h 524"/>
                <a:gd name="T6" fmla="*/ 0 w 151"/>
                <a:gd name="T7" fmla="*/ 524 h 5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524">
                  <a:moveTo>
                    <a:pt x="0" y="524"/>
                  </a:moveTo>
                  <a:lnTo>
                    <a:pt x="151" y="0"/>
                  </a:lnTo>
                  <a:lnTo>
                    <a:pt x="0" y="0"/>
                  </a:lnTo>
                  <a:lnTo>
                    <a:pt x="0" y="5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Freeform 102"/>
            <p:cNvSpPr>
              <a:spLocks/>
            </p:cNvSpPr>
            <p:nvPr/>
          </p:nvSpPr>
          <p:spPr bwMode="auto">
            <a:xfrm>
              <a:off x="3221" y="2651"/>
              <a:ext cx="151" cy="524"/>
            </a:xfrm>
            <a:custGeom>
              <a:avLst/>
              <a:gdLst>
                <a:gd name="T0" fmla="*/ 0 w 151"/>
                <a:gd name="T1" fmla="*/ 524 h 524"/>
                <a:gd name="T2" fmla="*/ 151 w 151"/>
                <a:gd name="T3" fmla="*/ 0 h 524"/>
                <a:gd name="T4" fmla="*/ 151 w 151"/>
                <a:gd name="T5" fmla="*/ 524 h 524"/>
                <a:gd name="T6" fmla="*/ 0 w 151"/>
                <a:gd name="T7" fmla="*/ 524 h 5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524">
                  <a:moveTo>
                    <a:pt x="0" y="524"/>
                  </a:moveTo>
                  <a:lnTo>
                    <a:pt x="151" y="0"/>
                  </a:lnTo>
                  <a:lnTo>
                    <a:pt x="151" y="524"/>
                  </a:lnTo>
                  <a:lnTo>
                    <a:pt x="0" y="5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Freeform 103"/>
            <p:cNvSpPr>
              <a:spLocks/>
            </p:cNvSpPr>
            <p:nvPr/>
          </p:nvSpPr>
          <p:spPr bwMode="auto">
            <a:xfrm>
              <a:off x="3221" y="2651"/>
              <a:ext cx="151" cy="524"/>
            </a:xfrm>
            <a:custGeom>
              <a:avLst/>
              <a:gdLst>
                <a:gd name="T0" fmla="*/ 0 w 151"/>
                <a:gd name="T1" fmla="*/ 524 h 524"/>
                <a:gd name="T2" fmla="*/ 0 w 151"/>
                <a:gd name="T3" fmla="*/ 0 h 524"/>
                <a:gd name="T4" fmla="*/ 151 w 151"/>
                <a:gd name="T5" fmla="*/ 0 h 524"/>
                <a:gd name="T6" fmla="*/ 151 w 151"/>
                <a:gd name="T7" fmla="*/ 524 h 524"/>
                <a:gd name="T8" fmla="*/ 0 w 151"/>
                <a:gd name="T9" fmla="*/ 524 h 524"/>
                <a:gd name="T10" fmla="*/ 0 w 151"/>
                <a:gd name="T11" fmla="*/ 524 h 5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524">
                  <a:moveTo>
                    <a:pt x="0" y="524"/>
                  </a:moveTo>
                  <a:lnTo>
                    <a:pt x="0" y="0"/>
                  </a:lnTo>
                  <a:lnTo>
                    <a:pt x="151" y="0"/>
                  </a:lnTo>
                  <a:lnTo>
                    <a:pt x="151" y="524"/>
                  </a:lnTo>
                  <a:lnTo>
                    <a:pt x="0" y="52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Freeform 104"/>
            <p:cNvSpPr>
              <a:spLocks/>
            </p:cNvSpPr>
            <p:nvPr/>
          </p:nvSpPr>
          <p:spPr bwMode="auto">
            <a:xfrm>
              <a:off x="3069" y="2440"/>
              <a:ext cx="1" cy="735"/>
            </a:xfrm>
            <a:custGeom>
              <a:avLst/>
              <a:gdLst>
                <a:gd name="T0" fmla="*/ 0 w 1"/>
                <a:gd name="T1" fmla="*/ 735 h 735"/>
                <a:gd name="T2" fmla="*/ 0 w 1"/>
                <a:gd name="T3" fmla="*/ 0 h 735"/>
                <a:gd name="T4" fmla="*/ 0 w 1"/>
                <a:gd name="T5" fmla="*/ 735 h 7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735">
                  <a:moveTo>
                    <a:pt x="0" y="735"/>
                  </a:moveTo>
                  <a:lnTo>
                    <a:pt x="0" y="0"/>
                  </a:lnTo>
                  <a:lnTo>
                    <a:pt x="0" y="73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Freeform 105"/>
            <p:cNvSpPr>
              <a:spLocks/>
            </p:cNvSpPr>
            <p:nvPr/>
          </p:nvSpPr>
          <p:spPr bwMode="auto">
            <a:xfrm>
              <a:off x="3069" y="2440"/>
              <a:ext cx="152" cy="735"/>
            </a:xfrm>
            <a:custGeom>
              <a:avLst/>
              <a:gdLst>
                <a:gd name="T0" fmla="*/ 0 w 152"/>
                <a:gd name="T1" fmla="*/ 0 h 735"/>
                <a:gd name="T2" fmla="*/ 152 w 152"/>
                <a:gd name="T3" fmla="*/ 0 h 735"/>
                <a:gd name="T4" fmla="*/ 0 w 152"/>
                <a:gd name="T5" fmla="*/ 735 h 735"/>
                <a:gd name="T6" fmla="*/ 0 w 152"/>
                <a:gd name="T7" fmla="*/ 0 h 7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2" h="735">
                  <a:moveTo>
                    <a:pt x="0" y="0"/>
                  </a:moveTo>
                  <a:lnTo>
                    <a:pt x="152" y="0"/>
                  </a:lnTo>
                  <a:lnTo>
                    <a:pt x="0" y="7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Freeform 106"/>
            <p:cNvSpPr>
              <a:spLocks/>
            </p:cNvSpPr>
            <p:nvPr/>
          </p:nvSpPr>
          <p:spPr bwMode="auto">
            <a:xfrm>
              <a:off x="3069" y="2440"/>
              <a:ext cx="152" cy="735"/>
            </a:xfrm>
            <a:custGeom>
              <a:avLst/>
              <a:gdLst>
                <a:gd name="T0" fmla="*/ 0 w 152"/>
                <a:gd name="T1" fmla="*/ 735 h 735"/>
                <a:gd name="T2" fmla="*/ 152 w 152"/>
                <a:gd name="T3" fmla="*/ 0 h 735"/>
                <a:gd name="T4" fmla="*/ 152 w 152"/>
                <a:gd name="T5" fmla="*/ 735 h 735"/>
                <a:gd name="T6" fmla="*/ 0 w 152"/>
                <a:gd name="T7" fmla="*/ 735 h 7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2" h="735">
                  <a:moveTo>
                    <a:pt x="0" y="735"/>
                  </a:moveTo>
                  <a:lnTo>
                    <a:pt x="152" y="0"/>
                  </a:lnTo>
                  <a:lnTo>
                    <a:pt x="152" y="735"/>
                  </a:lnTo>
                  <a:lnTo>
                    <a:pt x="0" y="73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Freeform 107"/>
            <p:cNvSpPr>
              <a:spLocks/>
            </p:cNvSpPr>
            <p:nvPr/>
          </p:nvSpPr>
          <p:spPr bwMode="auto">
            <a:xfrm>
              <a:off x="3069" y="2440"/>
              <a:ext cx="152" cy="735"/>
            </a:xfrm>
            <a:custGeom>
              <a:avLst/>
              <a:gdLst>
                <a:gd name="T0" fmla="*/ 0 w 152"/>
                <a:gd name="T1" fmla="*/ 735 h 735"/>
                <a:gd name="T2" fmla="*/ 0 w 152"/>
                <a:gd name="T3" fmla="*/ 0 h 735"/>
                <a:gd name="T4" fmla="*/ 152 w 152"/>
                <a:gd name="T5" fmla="*/ 0 h 735"/>
                <a:gd name="T6" fmla="*/ 152 w 152"/>
                <a:gd name="T7" fmla="*/ 735 h 735"/>
                <a:gd name="T8" fmla="*/ 0 w 152"/>
                <a:gd name="T9" fmla="*/ 735 h 735"/>
                <a:gd name="T10" fmla="*/ 0 w 152"/>
                <a:gd name="T11" fmla="*/ 735 h 7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735">
                  <a:moveTo>
                    <a:pt x="0" y="735"/>
                  </a:moveTo>
                  <a:lnTo>
                    <a:pt x="0" y="0"/>
                  </a:lnTo>
                  <a:lnTo>
                    <a:pt x="152" y="0"/>
                  </a:lnTo>
                  <a:lnTo>
                    <a:pt x="152" y="735"/>
                  </a:lnTo>
                  <a:lnTo>
                    <a:pt x="0" y="735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Freeform 108"/>
            <p:cNvSpPr>
              <a:spLocks/>
            </p:cNvSpPr>
            <p:nvPr/>
          </p:nvSpPr>
          <p:spPr bwMode="auto">
            <a:xfrm>
              <a:off x="2918" y="2126"/>
              <a:ext cx="1" cy="1049"/>
            </a:xfrm>
            <a:custGeom>
              <a:avLst/>
              <a:gdLst>
                <a:gd name="T0" fmla="*/ 0 w 1"/>
                <a:gd name="T1" fmla="*/ 1049 h 1049"/>
                <a:gd name="T2" fmla="*/ 0 w 1"/>
                <a:gd name="T3" fmla="*/ 0 h 1049"/>
                <a:gd name="T4" fmla="*/ 0 w 1"/>
                <a:gd name="T5" fmla="*/ 1049 h 10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049">
                  <a:moveTo>
                    <a:pt x="0" y="1049"/>
                  </a:moveTo>
                  <a:lnTo>
                    <a:pt x="0" y="0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5" name="Freeform 109"/>
            <p:cNvSpPr>
              <a:spLocks/>
            </p:cNvSpPr>
            <p:nvPr/>
          </p:nvSpPr>
          <p:spPr bwMode="auto">
            <a:xfrm>
              <a:off x="2918" y="2126"/>
              <a:ext cx="151" cy="1049"/>
            </a:xfrm>
            <a:custGeom>
              <a:avLst/>
              <a:gdLst>
                <a:gd name="T0" fmla="*/ 0 w 151"/>
                <a:gd name="T1" fmla="*/ 0 h 1049"/>
                <a:gd name="T2" fmla="*/ 151 w 151"/>
                <a:gd name="T3" fmla="*/ 0 h 1049"/>
                <a:gd name="T4" fmla="*/ 0 w 151"/>
                <a:gd name="T5" fmla="*/ 1049 h 1049"/>
                <a:gd name="T6" fmla="*/ 0 w 151"/>
                <a:gd name="T7" fmla="*/ 0 h 10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1049">
                  <a:moveTo>
                    <a:pt x="0" y="0"/>
                  </a:moveTo>
                  <a:lnTo>
                    <a:pt x="151" y="0"/>
                  </a:lnTo>
                  <a:lnTo>
                    <a:pt x="0" y="10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Freeform 110"/>
            <p:cNvSpPr>
              <a:spLocks/>
            </p:cNvSpPr>
            <p:nvPr/>
          </p:nvSpPr>
          <p:spPr bwMode="auto">
            <a:xfrm>
              <a:off x="2918" y="2126"/>
              <a:ext cx="151" cy="1049"/>
            </a:xfrm>
            <a:custGeom>
              <a:avLst/>
              <a:gdLst>
                <a:gd name="T0" fmla="*/ 0 w 151"/>
                <a:gd name="T1" fmla="*/ 1049 h 1049"/>
                <a:gd name="T2" fmla="*/ 151 w 151"/>
                <a:gd name="T3" fmla="*/ 0 h 1049"/>
                <a:gd name="T4" fmla="*/ 151 w 151"/>
                <a:gd name="T5" fmla="*/ 1049 h 1049"/>
                <a:gd name="T6" fmla="*/ 0 w 151"/>
                <a:gd name="T7" fmla="*/ 1049 h 10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1049">
                  <a:moveTo>
                    <a:pt x="0" y="1049"/>
                  </a:moveTo>
                  <a:lnTo>
                    <a:pt x="151" y="0"/>
                  </a:lnTo>
                  <a:lnTo>
                    <a:pt x="151" y="1049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Freeform 111"/>
            <p:cNvSpPr>
              <a:spLocks/>
            </p:cNvSpPr>
            <p:nvPr/>
          </p:nvSpPr>
          <p:spPr bwMode="auto">
            <a:xfrm>
              <a:off x="2918" y="2126"/>
              <a:ext cx="151" cy="1049"/>
            </a:xfrm>
            <a:custGeom>
              <a:avLst/>
              <a:gdLst>
                <a:gd name="T0" fmla="*/ 0 w 151"/>
                <a:gd name="T1" fmla="*/ 1049 h 1049"/>
                <a:gd name="T2" fmla="*/ 0 w 151"/>
                <a:gd name="T3" fmla="*/ 0 h 1049"/>
                <a:gd name="T4" fmla="*/ 151 w 151"/>
                <a:gd name="T5" fmla="*/ 0 h 1049"/>
                <a:gd name="T6" fmla="*/ 151 w 151"/>
                <a:gd name="T7" fmla="*/ 1049 h 1049"/>
                <a:gd name="T8" fmla="*/ 0 w 151"/>
                <a:gd name="T9" fmla="*/ 1049 h 1049"/>
                <a:gd name="T10" fmla="*/ 0 w 151"/>
                <a:gd name="T11" fmla="*/ 1049 h 10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1049">
                  <a:moveTo>
                    <a:pt x="0" y="1049"/>
                  </a:moveTo>
                  <a:lnTo>
                    <a:pt x="0" y="0"/>
                  </a:lnTo>
                  <a:lnTo>
                    <a:pt x="151" y="0"/>
                  </a:lnTo>
                  <a:lnTo>
                    <a:pt x="151" y="1049"/>
                  </a:lnTo>
                  <a:lnTo>
                    <a:pt x="0" y="104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Freeform 112"/>
            <p:cNvSpPr>
              <a:spLocks/>
            </p:cNvSpPr>
            <p:nvPr/>
          </p:nvSpPr>
          <p:spPr bwMode="auto">
            <a:xfrm>
              <a:off x="2761" y="2542"/>
              <a:ext cx="1" cy="633"/>
            </a:xfrm>
            <a:custGeom>
              <a:avLst/>
              <a:gdLst>
                <a:gd name="T0" fmla="*/ 0 w 1"/>
                <a:gd name="T1" fmla="*/ 633 h 633"/>
                <a:gd name="T2" fmla="*/ 0 w 1"/>
                <a:gd name="T3" fmla="*/ 0 h 633"/>
                <a:gd name="T4" fmla="*/ 0 w 1"/>
                <a:gd name="T5" fmla="*/ 633 h 6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633">
                  <a:moveTo>
                    <a:pt x="0" y="633"/>
                  </a:moveTo>
                  <a:lnTo>
                    <a:pt x="0" y="0"/>
                  </a:lnTo>
                  <a:lnTo>
                    <a:pt x="0" y="6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Freeform 113"/>
            <p:cNvSpPr>
              <a:spLocks/>
            </p:cNvSpPr>
            <p:nvPr/>
          </p:nvSpPr>
          <p:spPr bwMode="auto">
            <a:xfrm>
              <a:off x="2761" y="2542"/>
              <a:ext cx="157" cy="633"/>
            </a:xfrm>
            <a:custGeom>
              <a:avLst/>
              <a:gdLst>
                <a:gd name="T0" fmla="*/ 0 w 157"/>
                <a:gd name="T1" fmla="*/ 0 h 633"/>
                <a:gd name="T2" fmla="*/ 157 w 157"/>
                <a:gd name="T3" fmla="*/ 0 h 633"/>
                <a:gd name="T4" fmla="*/ 0 w 157"/>
                <a:gd name="T5" fmla="*/ 633 h 633"/>
                <a:gd name="T6" fmla="*/ 0 w 157"/>
                <a:gd name="T7" fmla="*/ 0 h 6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7" h="633">
                  <a:moveTo>
                    <a:pt x="0" y="0"/>
                  </a:moveTo>
                  <a:lnTo>
                    <a:pt x="157" y="0"/>
                  </a:lnTo>
                  <a:lnTo>
                    <a:pt x="0" y="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Freeform 114"/>
            <p:cNvSpPr>
              <a:spLocks/>
            </p:cNvSpPr>
            <p:nvPr/>
          </p:nvSpPr>
          <p:spPr bwMode="auto">
            <a:xfrm>
              <a:off x="2761" y="2542"/>
              <a:ext cx="157" cy="633"/>
            </a:xfrm>
            <a:custGeom>
              <a:avLst/>
              <a:gdLst>
                <a:gd name="T0" fmla="*/ 0 w 157"/>
                <a:gd name="T1" fmla="*/ 633 h 633"/>
                <a:gd name="T2" fmla="*/ 157 w 157"/>
                <a:gd name="T3" fmla="*/ 0 h 633"/>
                <a:gd name="T4" fmla="*/ 157 w 157"/>
                <a:gd name="T5" fmla="*/ 633 h 633"/>
                <a:gd name="T6" fmla="*/ 0 w 157"/>
                <a:gd name="T7" fmla="*/ 633 h 6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7" h="633">
                  <a:moveTo>
                    <a:pt x="0" y="633"/>
                  </a:moveTo>
                  <a:lnTo>
                    <a:pt x="157" y="0"/>
                  </a:lnTo>
                  <a:lnTo>
                    <a:pt x="157" y="633"/>
                  </a:lnTo>
                  <a:lnTo>
                    <a:pt x="0" y="6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Freeform 115"/>
            <p:cNvSpPr>
              <a:spLocks/>
            </p:cNvSpPr>
            <p:nvPr/>
          </p:nvSpPr>
          <p:spPr bwMode="auto">
            <a:xfrm>
              <a:off x="2761" y="2542"/>
              <a:ext cx="157" cy="633"/>
            </a:xfrm>
            <a:custGeom>
              <a:avLst/>
              <a:gdLst>
                <a:gd name="T0" fmla="*/ 0 w 157"/>
                <a:gd name="T1" fmla="*/ 633 h 633"/>
                <a:gd name="T2" fmla="*/ 0 w 157"/>
                <a:gd name="T3" fmla="*/ 0 h 633"/>
                <a:gd name="T4" fmla="*/ 157 w 157"/>
                <a:gd name="T5" fmla="*/ 0 h 633"/>
                <a:gd name="T6" fmla="*/ 157 w 157"/>
                <a:gd name="T7" fmla="*/ 633 h 633"/>
                <a:gd name="T8" fmla="*/ 0 w 157"/>
                <a:gd name="T9" fmla="*/ 633 h 633"/>
                <a:gd name="T10" fmla="*/ 0 w 157"/>
                <a:gd name="T11" fmla="*/ 633 h 6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7" h="633">
                  <a:moveTo>
                    <a:pt x="0" y="633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633"/>
                  </a:lnTo>
                  <a:lnTo>
                    <a:pt x="0" y="63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Freeform 116"/>
            <p:cNvSpPr>
              <a:spLocks/>
            </p:cNvSpPr>
            <p:nvPr/>
          </p:nvSpPr>
          <p:spPr bwMode="auto">
            <a:xfrm>
              <a:off x="2609" y="1704"/>
              <a:ext cx="1" cy="1471"/>
            </a:xfrm>
            <a:custGeom>
              <a:avLst/>
              <a:gdLst>
                <a:gd name="T0" fmla="*/ 0 w 1"/>
                <a:gd name="T1" fmla="*/ 1471 h 1471"/>
                <a:gd name="T2" fmla="*/ 0 w 1"/>
                <a:gd name="T3" fmla="*/ 0 h 1471"/>
                <a:gd name="T4" fmla="*/ 0 w 1"/>
                <a:gd name="T5" fmla="*/ 1471 h 14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471">
                  <a:moveTo>
                    <a:pt x="0" y="1471"/>
                  </a:moveTo>
                  <a:lnTo>
                    <a:pt x="0" y="0"/>
                  </a:lnTo>
                  <a:lnTo>
                    <a:pt x="0" y="147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Freeform 117"/>
            <p:cNvSpPr>
              <a:spLocks/>
            </p:cNvSpPr>
            <p:nvPr/>
          </p:nvSpPr>
          <p:spPr bwMode="auto">
            <a:xfrm>
              <a:off x="2609" y="1704"/>
              <a:ext cx="152" cy="1471"/>
            </a:xfrm>
            <a:custGeom>
              <a:avLst/>
              <a:gdLst>
                <a:gd name="T0" fmla="*/ 0 w 152"/>
                <a:gd name="T1" fmla="*/ 0 h 1471"/>
                <a:gd name="T2" fmla="*/ 152 w 152"/>
                <a:gd name="T3" fmla="*/ 0 h 1471"/>
                <a:gd name="T4" fmla="*/ 0 w 152"/>
                <a:gd name="T5" fmla="*/ 1471 h 1471"/>
                <a:gd name="T6" fmla="*/ 0 w 152"/>
                <a:gd name="T7" fmla="*/ 0 h 14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2" h="1471">
                  <a:moveTo>
                    <a:pt x="0" y="0"/>
                  </a:moveTo>
                  <a:lnTo>
                    <a:pt x="152" y="0"/>
                  </a:lnTo>
                  <a:lnTo>
                    <a:pt x="0" y="14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Freeform 118"/>
            <p:cNvSpPr>
              <a:spLocks/>
            </p:cNvSpPr>
            <p:nvPr/>
          </p:nvSpPr>
          <p:spPr bwMode="auto">
            <a:xfrm>
              <a:off x="2609" y="1704"/>
              <a:ext cx="152" cy="1471"/>
            </a:xfrm>
            <a:custGeom>
              <a:avLst/>
              <a:gdLst>
                <a:gd name="T0" fmla="*/ 0 w 152"/>
                <a:gd name="T1" fmla="*/ 1471 h 1471"/>
                <a:gd name="T2" fmla="*/ 152 w 152"/>
                <a:gd name="T3" fmla="*/ 0 h 1471"/>
                <a:gd name="T4" fmla="*/ 152 w 152"/>
                <a:gd name="T5" fmla="*/ 1471 h 1471"/>
                <a:gd name="T6" fmla="*/ 0 w 152"/>
                <a:gd name="T7" fmla="*/ 1471 h 14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2" h="1471">
                  <a:moveTo>
                    <a:pt x="0" y="1471"/>
                  </a:moveTo>
                  <a:lnTo>
                    <a:pt x="152" y="0"/>
                  </a:lnTo>
                  <a:lnTo>
                    <a:pt x="152" y="1471"/>
                  </a:lnTo>
                  <a:lnTo>
                    <a:pt x="0" y="147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Freeform 119"/>
            <p:cNvSpPr>
              <a:spLocks/>
            </p:cNvSpPr>
            <p:nvPr/>
          </p:nvSpPr>
          <p:spPr bwMode="auto">
            <a:xfrm>
              <a:off x="2609" y="1704"/>
              <a:ext cx="152" cy="1471"/>
            </a:xfrm>
            <a:custGeom>
              <a:avLst/>
              <a:gdLst>
                <a:gd name="T0" fmla="*/ 0 w 152"/>
                <a:gd name="T1" fmla="*/ 1471 h 1471"/>
                <a:gd name="T2" fmla="*/ 0 w 152"/>
                <a:gd name="T3" fmla="*/ 0 h 1471"/>
                <a:gd name="T4" fmla="*/ 152 w 152"/>
                <a:gd name="T5" fmla="*/ 0 h 1471"/>
                <a:gd name="T6" fmla="*/ 152 w 152"/>
                <a:gd name="T7" fmla="*/ 1471 h 1471"/>
                <a:gd name="T8" fmla="*/ 0 w 152"/>
                <a:gd name="T9" fmla="*/ 1471 h 1471"/>
                <a:gd name="T10" fmla="*/ 0 w 152"/>
                <a:gd name="T11" fmla="*/ 1471 h 14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1471">
                  <a:moveTo>
                    <a:pt x="0" y="1471"/>
                  </a:moveTo>
                  <a:lnTo>
                    <a:pt x="0" y="0"/>
                  </a:lnTo>
                  <a:lnTo>
                    <a:pt x="152" y="0"/>
                  </a:lnTo>
                  <a:lnTo>
                    <a:pt x="152" y="1471"/>
                  </a:lnTo>
                  <a:lnTo>
                    <a:pt x="0" y="14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6" name="Freeform 120"/>
            <p:cNvSpPr>
              <a:spLocks/>
            </p:cNvSpPr>
            <p:nvPr/>
          </p:nvSpPr>
          <p:spPr bwMode="auto">
            <a:xfrm>
              <a:off x="2458" y="2651"/>
              <a:ext cx="1" cy="524"/>
            </a:xfrm>
            <a:custGeom>
              <a:avLst/>
              <a:gdLst>
                <a:gd name="T0" fmla="*/ 0 w 1"/>
                <a:gd name="T1" fmla="*/ 524 h 524"/>
                <a:gd name="T2" fmla="*/ 0 w 1"/>
                <a:gd name="T3" fmla="*/ 0 h 524"/>
                <a:gd name="T4" fmla="*/ 0 w 1"/>
                <a:gd name="T5" fmla="*/ 524 h 5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24">
                  <a:moveTo>
                    <a:pt x="0" y="524"/>
                  </a:moveTo>
                  <a:lnTo>
                    <a:pt x="0" y="0"/>
                  </a:lnTo>
                  <a:lnTo>
                    <a:pt x="0" y="5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Freeform 121"/>
            <p:cNvSpPr>
              <a:spLocks/>
            </p:cNvSpPr>
            <p:nvPr/>
          </p:nvSpPr>
          <p:spPr bwMode="auto">
            <a:xfrm>
              <a:off x="2458" y="2651"/>
              <a:ext cx="151" cy="524"/>
            </a:xfrm>
            <a:custGeom>
              <a:avLst/>
              <a:gdLst>
                <a:gd name="T0" fmla="*/ 0 w 151"/>
                <a:gd name="T1" fmla="*/ 0 h 524"/>
                <a:gd name="T2" fmla="*/ 151 w 151"/>
                <a:gd name="T3" fmla="*/ 0 h 524"/>
                <a:gd name="T4" fmla="*/ 0 w 151"/>
                <a:gd name="T5" fmla="*/ 524 h 524"/>
                <a:gd name="T6" fmla="*/ 0 w 151"/>
                <a:gd name="T7" fmla="*/ 0 h 5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524">
                  <a:moveTo>
                    <a:pt x="0" y="0"/>
                  </a:moveTo>
                  <a:lnTo>
                    <a:pt x="151" y="0"/>
                  </a:lnTo>
                  <a:lnTo>
                    <a:pt x="0" y="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8" name="Freeform 122"/>
            <p:cNvSpPr>
              <a:spLocks/>
            </p:cNvSpPr>
            <p:nvPr/>
          </p:nvSpPr>
          <p:spPr bwMode="auto">
            <a:xfrm>
              <a:off x="2458" y="2651"/>
              <a:ext cx="151" cy="524"/>
            </a:xfrm>
            <a:custGeom>
              <a:avLst/>
              <a:gdLst>
                <a:gd name="T0" fmla="*/ 0 w 151"/>
                <a:gd name="T1" fmla="*/ 524 h 524"/>
                <a:gd name="T2" fmla="*/ 151 w 151"/>
                <a:gd name="T3" fmla="*/ 0 h 524"/>
                <a:gd name="T4" fmla="*/ 151 w 151"/>
                <a:gd name="T5" fmla="*/ 524 h 524"/>
                <a:gd name="T6" fmla="*/ 0 w 151"/>
                <a:gd name="T7" fmla="*/ 524 h 5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524">
                  <a:moveTo>
                    <a:pt x="0" y="524"/>
                  </a:moveTo>
                  <a:lnTo>
                    <a:pt x="151" y="0"/>
                  </a:lnTo>
                  <a:lnTo>
                    <a:pt x="151" y="524"/>
                  </a:lnTo>
                  <a:lnTo>
                    <a:pt x="0" y="5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9" name="Freeform 123"/>
            <p:cNvSpPr>
              <a:spLocks/>
            </p:cNvSpPr>
            <p:nvPr/>
          </p:nvSpPr>
          <p:spPr bwMode="auto">
            <a:xfrm>
              <a:off x="2458" y="2651"/>
              <a:ext cx="151" cy="524"/>
            </a:xfrm>
            <a:custGeom>
              <a:avLst/>
              <a:gdLst>
                <a:gd name="T0" fmla="*/ 0 w 151"/>
                <a:gd name="T1" fmla="*/ 524 h 524"/>
                <a:gd name="T2" fmla="*/ 0 w 151"/>
                <a:gd name="T3" fmla="*/ 0 h 524"/>
                <a:gd name="T4" fmla="*/ 151 w 151"/>
                <a:gd name="T5" fmla="*/ 0 h 524"/>
                <a:gd name="T6" fmla="*/ 151 w 151"/>
                <a:gd name="T7" fmla="*/ 524 h 524"/>
                <a:gd name="T8" fmla="*/ 0 w 151"/>
                <a:gd name="T9" fmla="*/ 524 h 524"/>
                <a:gd name="T10" fmla="*/ 0 w 151"/>
                <a:gd name="T11" fmla="*/ 524 h 5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524">
                  <a:moveTo>
                    <a:pt x="0" y="524"/>
                  </a:moveTo>
                  <a:lnTo>
                    <a:pt x="0" y="0"/>
                  </a:lnTo>
                  <a:lnTo>
                    <a:pt x="151" y="0"/>
                  </a:lnTo>
                  <a:lnTo>
                    <a:pt x="151" y="524"/>
                  </a:lnTo>
                  <a:lnTo>
                    <a:pt x="0" y="52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0" name="Freeform 124"/>
            <p:cNvSpPr>
              <a:spLocks/>
            </p:cNvSpPr>
            <p:nvPr/>
          </p:nvSpPr>
          <p:spPr bwMode="auto">
            <a:xfrm>
              <a:off x="2307" y="2229"/>
              <a:ext cx="1" cy="946"/>
            </a:xfrm>
            <a:custGeom>
              <a:avLst/>
              <a:gdLst>
                <a:gd name="T0" fmla="*/ 0 w 1"/>
                <a:gd name="T1" fmla="*/ 946 h 946"/>
                <a:gd name="T2" fmla="*/ 0 w 1"/>
                <a:gd name="T3" fmla="*/ 0 h 946"/>
                <a:gd name="T4" fmla="*/ 0 w 1"/>
                <a:gd name="T5" fmla="*/ 946 h 9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946">
                  <a:moveTo>
                    <a:pt x="0" y="946"/>
                  </a:moveTo>
                  <a:lnTo>
                    <a:pt x="0" y="0"/>
                  </a:lnTo>
                  <a:lnTo>
                    <a:pt x="0" y="94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Freeform 125"/>
            <p:cNvSpPr>
              <a:spLocks/>
            </p:cNvSpPr>
            <p:nvPr/>
          </p:nvSpPr>
          <p:spPr bwMode="auto">
            <a:xfrm>
              <a:off x="2307" y="2229"/>
              <a:ext cx="151" cy="946"/>
            </a:xfrm>
            <a:custGeom>
              <a:avLst/>
              <a:gdLst>
                <a:gd name="T0" fmla="*/ 0 w 151"/>
                <a:gd name="T1" fmla="*/ 0 h 946"/>
                <a:gd name="T2" fmla="*/ 151 w 151"/>
                <a:gd name="T3" fmla="*/ 0 h 946"/>
                <a:gd name="T4" fmla="*/ 0 w 151"/>
                <a:gd name="T5" fmla="*/ 946 h 946"/>
                <a:gd name="T6" fmla="*/ 0 w 151"/>
                <a:gd name="T7" fmla="*/ 0 h 9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946">
                  <a:moveTo>
                    <a:pt x="0" y="0"/>
                  </a:moveTo>
                  <a:lnTo>
                    <a:pt x="151" y="0"/>
                  </a:lnTo>
                  <a:lnTo>
                    <a:pt x="0" y="9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Freeform 126"/>
            <p:cNvSpPr>
              <a:spLocks/>
            </p:cNvSpPr>
            <p:nvPr/>
          </p:nvSpPr>
          <p:spPr bwMode="auto">
            <a:xfrm>
              <a:off x="2307" y="2229"/>
              <a:ext cx="151" cy="946"/>
            </a:xfrm>
            <a:custGeom>
              <a:avLst/>
              <a:gdLst>
                <a:gd name="T0" fmla="*/ 0 w 151"/>
                <a:gd name="T1" fmla="*/ 946 h 946"/>
                <a:gd name="T2" fmla="*/ 151 w 151"/>
                <a:gd name="T3" fmla="*/ 0 h 946"/>
                <a:gd name="T4" fmla="*/ 151 w 151"/>
                <a:gd name="T5" fmla="*/ 946 h 946"/>
                <a:gd name="T6" fmla="*/ 0 w 151"/>
                <a:gd name="T7" fmla="*/ 946 h 9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946">
                  <a:moveTo>
                    <a:pt x="0" y="946"/>
                  </a:moveTo>
                  <a:lnTo>
                    <a:pt x="151" y="0"/>
                  </a:lnTo>
                  <a:lnTo>
                    <a:pt x="151" y="946"/>
                  </a:lnTo>
                  <a:lnTo>
                    <a:pt x="0" y="94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Freeform 127"/>
            <p:cNvSpPr>
              <a:spLocks/>
            </p:cNvSpPr>
            <p:nvPr/>
          </p:nvSpPr>
          <p:spPr bwMode="auto">
            <a:xfrm>
              <a:off x="2307" y="2229"/>
              <a:ext cx="151" cy="946"/>
            </a:xfrm>
            <a:custGeom>
              <a:avLst/>
              <a:gdLst>
                <a:gd name="T0" fmla="*/ 0 w 151"/>
                <a:gd name="T1" fmla="*/ 946 h 946"/>
                <a:gd name="T2" fmla="*/ 0 w 151"/>
                <a:gd name="T3" fmla="*/ 0 h 946"/>
                <a:gd name="T4" fmla="*/ 151 w 151"/>
                <a:gd name="T5" fmla="*/ 0 h 946"/>
                <a:gd name="T6" fmla="*/ 151 w 151"/>
                <a:gd name="T7" fmla="*/ 946 h 946"/>
                <a:gd name="T8" fmla="*/ 0 w 151"/>
                <a:gd name="T9" fmla="*/ 946 h 946"/>
                <a:gd name="T10" fmla="*/ 0 w 151"/>
                <a:gd name="T11" fmla="*/ 946 h 9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946">
                  <a:moveTo>
                    <a:pt x="0" y="946"/>
                  </a:moveTo>
                  <a:lnTo>
                    <a:pt x="0" y="0"/>
                  </a:lnTo>
                  <a:lnTo>
                    <a:pt x="151" y="0"/>
                  </a:lnTo>
                  <a:lnTo>
                    <a:pt x="151" y="946"/>
                  </a:lnTo>
                  <a:lnTo>
                    <a:pt x="0" y="94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Freeform 128"/>
            <p:cNvSpPr>
              <a:spLocks/>
            </p:cNvSpPr>
            <p:nvPr/>
          </p:nvSpPr>
          <p:spPr bwMode="auto">
            <a:xfrm>
              <a:off x="2155" y="2862"/>
              <a:ext cx="1" cy="313"/>
            </a:xfrm>
            <a:custGeom>
              <a:avLst/>
              <a:gdLst>
                <a:gd name="T0" fmla="*/ 0 w 1"/>
                <a:gd name="T1" fmla="*/ 313 h 313"/>
                <a:gd name="T2" fmla="*/ 0 w 1"/>
                <a:gd name="T3" fmla="*/ 0 h 313"/>
                <a:gd name="T4" fmla="*/ 0 w 1"/>
                <a:gd name="T5" fmla="*/ 313 h 3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313">
                  <a:moveTo>
                    <a:pt x="0" y="313"/>
                  </a:moveTo>
                  <a:lnTo>
                    <a:pt x="0" y="0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5" name="Freeform 129"/>
            <p:cNvSpPr>
              <a:spLocks/>
            </p:cNvSpPr>
            <p:nvPr/>
          </p:nvSpPr>
          <p:spPr bwMode="auto">
            <a:xfrm>
              <a:off x="2155" y="2862"/>
              <a:ext cx="152" cy="313"/>
            </a:xfrm>
            <a:custGeom>
              <a:avLst/>
              <a:gdLst>
                <a:gd name="T0" fmla="*/ 0 w 152"/>
                <a:gd name="T1" fmla="*/ 0 h 313"/>
                <a:gd name="T2" fmla="*/ 152 w 152"/>
                <a:gd name="T3" fmla="*/ 0 h 313"/>
                <a:gd name="T4" fmla="*/ 0 w 152"/>
                <a:gd name="T5" fmla="*/ 313 h 313"/>
                <a:gd name="T6" fmla="*/ 0 w 152"/>
                <a:gd name="T7" fmla="*/ 0 h 3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2" h="313">
                  <a:moveTo>
                    <a:pt x="0" y="0"/>
                  </a:moveTo>
                  <a:lnTo>
                    <a:pt x="152" y="0"/>
                  </a:lnTo>
                  <a:lnTo>
                    <a:pt x="0" y="3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Freeform 130"/>
            <p:cNvSpPr>
              <a:spLocks/>
            </p:cNvSpPr>
            <p:nvPr/>
          </p:nvSpPr>
          <p:spPr bwMode="auto">
            <a:xfrm>
              <a:off x="2155" y="2862"/>
              <a:ext cx="152" cy="313"/>
            </a:xfrm>
            <a:custGeom>
              <a:avLst/>
              <a:gdLst>
                <a:gd name="T0" fmla="*/ 0 w 152"/>
                <a:gd name="T1" fmla="*/ 313 h 313"/>
                <a:gd name="T2" fmla="*/ 152 w 152"/>
                <a:gd name="T3" fmla="*/ 0 h 313"/>
                <a:gd name="T4" fmla="*/ 152 w 152"/>
                <a:gd name="T5" fmla="*/ 313 h 313"/>
                <a:gd name="T6" fmla="*/ 0 w 152"/>
                <a:gd name="T7" fmla="*/ 313 h 3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2" h="313">
                  <a:moveTo>
                    <a:pt x="0" y="313"/>
                  </a:moveTo>
                  <a:lnTo>
                    <a:pt x="152" y="0"/>
                  </a:lnTo>
                  <a:lnTo>
                    <a:pt x="152" y="313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Freeform 131"/>
            <p:cNvSpPr>
              <a:spLocks/>
            </p:cNvSpPr>
            <p:nvPr/>
          </p:nvSpPr>
          <p:spPr bwMode="auto">
            <a:xfrm>
              <a:off x="2155" y="2862"/>
              <a:ext cx="152" cy="313"/>
            </a:xfrm>
            <a:custGeom>
              <a:avLst/>
              <a:gdLst>
                <a:gd name="T0" fmla="*/ 0 w 152"/>
                <a:gd name="T1" fmla="*/ 313 h 313"/>
                <a:gd name="T2" fmla="*/ 0 w 152"/>
                <a:gd name="T3" fmla="*/ 0 h 313"/>
                <a:gd name="T4" fmla="*/ 152 w 152"/>
                <a:gd name="T5" fmla="*/ 0 h 313"/>
                <a:gd name="T6" fmla="*/ 152 w 152"/>
                <a:gd name="T7" fmla="*/ 313 h 313"/>
                <a:gd name="T8" fmla="*/ 0 w 152"/>
                <a:gd name="T9" fmla="*/ 313 h 313"/>
                <a:gd name="T10" fmla="*/ 0 w 152"/>
                <a:gd name="T11" fmla="*/ 313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313">
                  <a:moveTo>
                    <a:pt x="0" y="313"/>
                  </a:moveTo>
                  <a:lnTo>
                    <a:pt x="0" y="0"/>
                  </a:lnTo>
                  <a:lnTo>
                    <a:pt x="152" y="0"/>
                  </a:lnTo>
                  <a:lnTo>
                    <a:pt x="152" y="313"/>
                  </a:lnTo>
                  <a:lnTo>
                    <a:pt x="0" y="31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8" name="Freeform 132"/>
            <p:cNvSpPr>
              <a:spLocks/>
            </p:cNvSpPr>
            <p:nvPr/>
          </p:nvSpPr>
          <p:spPr bwMode="auto">
            <a:xfrm>
              <a:off x="2004" y="2331"/>
              <a:ext cx="1" cy="844"/>
            </a:xfrm>
            <a:custGeom>
              <a:avLst/>
              <a:gdLst>
                <a:gd name="T0" fmla="*/ 0 w 1"/>
                <a:gd name="T1" fmla="*/ 844 h 844"/>
                <a:gd name="T2" fmla="*/ 0 w 1"/>
                <a:gd name="T3" fmla="*/ 0 h 844"/>
                <a:gd name="T4" fmla="*/ 0 w 1"/>
                <a:gd name="T5" fmla="*/ 844 h 8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844">
                  <a:moveTo>
                    <a:pt x="0" y="844"/>
                  </a:moveTo>
                  <a:lnTo>
                    <a:pt x="0" y="0"/>
                  </a:lnTo>
                  <a:lnTo>
                    <a:pt x="0" y="84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9" name="Freeform 133"/>
            <p:cNvSpPr>
              <a:spLocks/>
            </p:cNvSpPr>
            <p:nvPr/>
          </p:nvSpPr>
          <p:spPr bwMode="auto">
            <a:xfrm>
              <a:off x="2004" y="2331"/>
              <a:ext cx="151" cy="844"/>
            </a:xfrm>
            <a:custGeom>
              <a:avLst/>
              <a:gdLst>
                <a:gd name="T0" fmla="*/ 0 w 151"/>
                <a:gd name="T1" fmla="*/ 844 h 844"/>
                <a:gd name="T2" fmla="*/ 151 w 151"/>
                <a:gd name="T3" fmla="*/ 0 h 844"/>
                <a:gd name="T4" fmla="*/ 0 w 151"/>
                <a:gd name="T5" fmla="*/ 0 h 844"/>
                <a:gd name="T6" fmla="*/ 0 w 151"/>
                <a:gd name="T7" fmla="*/ 844 h 8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844">
                  <a:moveTo>
                    <a:pt x="0" y="844"/>
                  </a:moveTo>
                  <a:lnTo>
                    <a:pt x="151" y="0"/>
                  </a:lnTo>
                  <a:lnTo>
                    <a:pt x="0" y="0"/>
                  </a:lnTo>
                  <a:lnTo>
                    <a:pt x="0" y="84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0" name="Freeform 134"/>
            <p:cNvSpPr>
              <a:spLocks/>
            </p:cNvSpPr>
            <p:nvPr/>
          </p:nvSpPr>
          <p:spPr bwMode="auto">
            <a:xfrm>
              <a:off x="2004" y="2331"/>
              <a:ext cx="151" cy="844"/>
            </a:xfrm>
            <a:custGeom>
              <a:avLst/>
              <a:gdLst>
                <a:gd name="T0" fmla="*/ 0 w 151"/>
                <a:gd name="T1" fmla="*/ 844 h 844"/>
                <a:gd name="T2" fmla="*/ 151 w 151"/>
                <a:gd name="T3" fmla="*/ 0 h 844"/>
                <a:gd name="T4" fmla="*/ 151 w 151"/>
                <a:gd name="T5" fmla="*/ 844 h 844"/>
                <a:gd name="T6" fmla="*/ 0 w 151"/>
                <a:gd name="T7" fmla="*/ 844 h 8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844">
                  <a:moveTo>
                    <a:pt x="0" y="844"/>
                  </a:moveTo>
                  <a:lnTo>
                    <a:pt x="151" y="0"/>
                  </a:lnTo>
                  <a:lnTo>
                    <a:pt x="151" y="844"/>
                  </a:lnTo>
                  <a:lnTo>
                    <a:pt x="0" y="84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1" name="Freeform 135"/>
            <p:cNvSpPr>
              <a:spLocks/>
            </p:cNvSpPr>
            <p:nvPr/>
          </p:nvSpPr>
          <p:spPr bwMode="auto">
            <a:xfrm>
              <a:off x="2004" y="2331"/>
              <a:ext cx="151" cy="844"/>
            </a:xfrm>
            <a:custGeom>
              <a:avLst/>
              <a:gdLst>
                <a:gd name="T0" fmla="*/ 0 w 151"/>
                <a:gd name="T1" fmla="*/ 844 h 844"/>
                <a:gd name="T2" fmla="*/ 0 w 151"/>
                <a:gd name="T3" fmla="*/ 0 h 844"/>
                <a:gd name="T4" fmla="*/ 151 w 151"/>
                <a:gd name="T5" fmla="*/ 0 h 844"/>
                <a:gd name="T6" fmla="*/ 151 w 151"/>
                <a:gd name="T7" fmla="*/ 844 h 844"/>
                <a:gd name="T8" fmla="*/ 0 w 151"/>
                <a:gd name="T9" fmla="*/ 844 h 844"/>
                <a:gd name="T10" fmla="*/ 0 w 151"/>
                <a:gd name="T11" fmla="*/ 844 h 8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844">
                  <a:moveTo>
                    <a:pt x="0" y="844"/>
                  </a:moveTo>
                  <a:lnTo>
                    <a:pt x="0" y="0"/>
                  </a:lnTo>
                  <a:lnTo>
                    <a:pt x="151" y="0"/>
                  </a:lnTo>
                  <a:lnTo>
                    <a:pt x="151" y="844"/>
                  </a:lnTo>
                  <a:lnTo>
                    <a:pt x="0" y="84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2" name="Freeform 136"/>
            <p:cNvSpPr>
              <a:spLocks/>
            </p:cNvSpPr>
            <p:nvPr/>
          </p:nvSpPr>
          <p:spPr bwMode="auto">
            <a:xfrm>
              <a:off x="1852" y="2964"/>
              <a:ext cx="1" cy="211"/>
            </a:xfrm>
            <a:custGeom>
              <a:avLst/>
              <a:gdLst>
                <a:gd name="T0" fmla="*/ 0 w 1"/>
                <a:gd name="T1" fmla="*/ 211 h 211"/>
                <a:gd name="T2" fmla="*/ 0 w 1"/>
                <a:gd name="T3" fmla="*/ 0 h 211"/>
                <a:gd name="T4" fmla="*/ 0 w 1"/>
                <a:gd name="T5" fmla="*/ 211 h 2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211">
                  <a:moveTo>
                    <a:pt x="0" y="211"/>
                  </a:moveTo>
                  <a:lnTo>
                    <a:pt x="0" y="0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3" name="Freeform 137"/>
            <p:cNvSpPr>
              <a:spLocks/>
            </p:cNvSpPr>
            <p:nvPr/>
          </p:nvSpPr>
          <p:spPr bwMode="auto">
            <a:xfrm>
              <a:off x="1852" y="2964"/>
              <a:ext cx="152" cy="211"/>
            </a:xfrm>
            <a:custGeom>
              <a:avLst/>
              <a:gdLst>
                <a:gd name="T0" fmla="*/ 0 w 152"/>
                <a:gd name="T1" fmla="*/ 211 h 211"/>
                <a:gd name="T2" fmla="*/ 152 w 152"/>
                <a:gd name="T3" fmla="*/ 0 h 211"/>
                <a:gd name="T4" fmla="*/ 0 w 152"/>
                <a:gd name="T5" fmla="*/ 0 h 211"/>
                <a:gd name="T6" fmla="*/ 0 w 152"/>
                <a:gd name="T7" fmla="*/ 211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2" h="211">
                  <a:moveTo>
                    <a:pt x="0" y="211"/>
                  </a:moveTo>
                  <a:lnTo>
                    <a:pt x="152" y="0"/>
                  </a:lnTo>
                  <a:lnTo>
                    <a:pt x="0" y="0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4" name="Freeform 138"/>
            <p:cNvSpPr>
              <a:spLocks/>
            </p:cNvSpPr>
            <p:nvPr/>
          </p:nvSpPr>
          <p:spPr bwMode="auto">
            <a:xfrm>
              <a:off x="1852" y="2964"/>
              <a:ext cx="152" cy="211"/>
            </a:xfrm>
            <a:custGeom>
              <a:avLst/>
              <a:gdLst>
                <a:gd name="T0" fmla="*/ 0 w 152"/>
                <a:gd name="T1" fmla="*/ 211 h 211"/>
                <a:gd name="T2" fmla="*/ 152 w 152"/>
                <a:gd name="T3" fmla="*/ 0 h 211"/>
                <a:gd name="T4" fmla="*/ 152 w 152"/>
                <a:gd name="T5" fmla="*/ 211 h 211"/>
                <a:gd name="T6" fmla="*/ 0 w 152"/>
                <a:gd name="T7" fmla="*/ 211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2" h="211">
                  <a:moveTo>
                    <a:pt x="0" y="211"/>
                  </a:moveTo>
                  <a:lnTo>
                    <a:pt x="152" y="0"/>
                  </a:lnTo>
                  <a:lnTo>
                    <a:pt x="152" y="21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5" name="Freeform 139"/>
            <p:cNvSpPr>
              <a:spLocks/>
            </p:cNvSpPr>
            <p:nvPr/>
          </p:nvSpPr>
          <p:spPr bwMode="auto">
            <a:xfrm>
              <a:off x="1852" y="2964"/>
              <a:ext cx="152" cy="211"/>
            </a:xfrm>
            <a:custGeom>
              <a:avLst/>
              <a:gdLst>
                <a:gd name="T0" fmla="*/ 0 w 152"/>
                <a:gd name="T1" fmla="*/ 211 h 211"/>
                <a:gd name="T2" fmla="*/ 0 w 152"/>
                <a:gd name="T3" fmla="*/ 0 h 211"/>
                <a:gd name="T4" fmla="*/ 152 w 152"/>
                <a:gd name="T5" fmla="*/ 0 h 211"/>
                <a:gd name="T6" fmla="*/ 152 w 152"/>
                <a:gd name="T7" fmla="*/ 211 h 211"/>
                <a:gd name="T8" fmla="*/ 0 w 152"/>
                <a:gd name="T9" fmla="*/ 211 h 211"/>
                <a:gd name="T10" fmla="*/ 0 w 152"/>
                <a:gd name="T11" fmla="*/ 211 h 2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11">
                  <a:moveTo>
                    <a:pt x="0" y="211"/>
                  </a:moveTo>
                  <a:lnTo>
                    <a:pt x="0" y="0"/>
                  </a:lnTo>
                  <a:lnTo>
                    <a:pt x="152" y="0"/>
                  </a:lnTo>
                  <a:lnTo>
                    <a:pt x="152" y="211"/>
                  </a:lnTo>
                  <a:lnTo>
                    <a:pt x="0" y="21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6" name="Freeform 140"/>
            <p:cNvSpPr>
              <a:spLocks/>
            </p:cNvSpPr>
            <p:nvPr/>
          </p:nvSpPr>
          <p:spPr bwMode="auto">
            <a:xfrm>
              <a:off x="1701" y="2753"/>
              <a:ext cx="1" cy="422"/>
            </a:xfrm>
            <a:custGeom>
              <a:avLst/>
              <a:gdLst>
                <a:gd name="T0" fmla="*/ 0 w 1"/>
                <a:gd name="T1" fmla="*/ 422 h 422"/>
                <a:gd name="T2" fmla="*/ 0 w 1"/>
                <a:gd name="T3" fmla="*/ 0 h 422"/>
                <a:gd name="T4" fmla="*/ 0 w 1"/>
                <a:gd name="T5" fmla="*/ 422 h 4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422">
                  <a:moveTo>
                    <a:pt x="0" y="422"/>
                  </a:moveTo>
                  <a:lnTo>
                    <a:pt x="0" y="0"/>
                  </a:lnTo>
                  <a:lnTo>
                    <a:pt x="0" y="42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7" name="Freeform 141"/>
            <p:cNvSpPr>
              <a:spLocks/>
            </p:cNvSpPr>
            <p:nvPr/>
          </p:nvSpPr>
          <p:spPr bwMode="auto">
            <a:xfrm>
              <a:off x="1701" y="2753"/>
              <a:ext cx="151" cy="422"/>
            </a:xfrm>
            <a:custGeom>
              <a:avLst/>
              <a:gdLst>
                <a:gd name="T0" fmla="*/ 0 w 151"/>
                <a:gd name="T1" fmla="*/ 422 h 422"/>
                <a:gd name="T2" fmla="*/ 151 w 151"/>
                <a:gd name="T3" fmla="*/ 0 h 422"/>
                <a:gd name="T4" fmla="*/ 0 w 151"/>
                <a:gd name="T5" fmla="*/ 0 h 422"/>
                <a:gd name="T6" fmla="*/ 0 w 151"/>
                <a:gd name="T7" fmla="*/ 422 h 4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422">
                  <a:moveTo>
                    <a:pt x="0" y="422"/>
                  </a:moveTo>
                  <a:lnTo>
                    <a:pt x="151" y="0"/>
                  </a:lnTo>
                  <a:lnTo>
                    <a:pt x="0" y="0"/>
                  </a:lnTo>
                  <a:lnTo>
                    <a:pt x="0" y="42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8" name="Freeform 142"/>
            <p:cNvSpPr>
              <a:spLocks/>
            </p:cNvSpPr>
            <p:nvPr/>
          </p:nvSpPr>
          <p:spPr bwMode="auto">
            <a:xfrm>
              <a:off x="1701" y="2753"/>
              <a:ext cx="151" cy="422"/>
            </a:xfrm>
            <a:custGeom>
              <a:avLst/>
              <a:gdLst>
                <a:gd name="T0" fmla="*/ 0 w 151"/>
                <a:gd name="T1" fmla="*/ 422 h 422"/>
                <a:gd name="T2" fmla="*/ 151 w 151"/>
                <a:gd name="T3" fmla="*/ 0 h 422"/>
                <a:gd name="T4" fmla="*/ 151 w 151"/>
                <a:gd name="T5" fmla="*/ 422 h 422"/>
                <a:gd name="T6" fmla="*/ 0 w 151"/>
                <a:gd name="T7" fmla="*/ 422 h 4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422">
                  <a:moveTo>
                    <a:pt x="0" y="422"/>
                  </a:moveTo>
                  <a:lnTo>
                    <a:pt x="151" y="0"/>
                  </a:lnTo>
                  <a:lnTo>
                    <a:pt x="151" y="422"/>
                  </a:lnTo>
                  <a:lnTo>
                    <a:pt x="0" y="42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9" name="Freeform 143"/>
            <p:cNvSpPr>
              <a:spLocks/>
            </p:cNvSpPr>
            <p:nvPr/>
          </p:nvSpPr>
          <p:spPr bwMode="auto">
            <a:xfrm>
              <a:off x="1701" y="2753"/>
              <a:ext cx="151" cy="422"/>
            </a:xfrm>
            <a:custGeom>
              <a:avLst/>
              <a:gdLst>
                <a:gd name="T0" fmla="*/ 0 w 151"/>
                <a:gd name="T1" fmla="*/ 422 h 422"/>
                <a:gd name="T2" fmla="*/ 0 w 151"/>
                <a:gd name="T3" fmla="*/ 0 h 422"/>
                <a:gd name="T4" fmla="*/ 151 w 151"/>
                <a:gd name="T5" fmla="*/ 0 h 422"/>
                <a:gd name="T6" fmla="*/ 151 w 151"/>
                <a:gd name="T7" fmla="*/ 422 h 422"/>
                <a:gd name="T8" fmla="*/ 0 w 151"/>
                <a:gd name="T9" fmla="*/ 422 h 422"/>
                <a:gd name="T10" fmla="*/ 0 w 151"/>
                <a:gd name="T11" fmla="*/ 422 h 4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1" h="422">
                  <a:moveTo>
                    <a:pt x="0" y="422"/>
                  </a:moveTo>
                  <a:lnTo>
                    <a:pt x="0" y="0"/>
                  </a:lnTo>
                  <a:lnTo>
                    <a:pt x="151" y="0"/>
                  </a:lnTo>
                  <a:lnTo>
                    <a:pt x="151" y="422"/>
                  </a:lnTo>
                  <a:lnTo>
                    <a:pt x="0" y="42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0" name="Line 144"/>
            <p:cNvSpPr>
              <a:spLocks noChangeShapeType="1"/>
            </p:cNvSpPr>
            <p:nvPr/>
          </p:nvSpPr>
          <p:spPr bwMode="auto">
            <a:xfrm flipV="1">
              <a:off x="1701" y="1493"/>
              <a:ext cx="1" cy="168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1" name="Line 145"/>
            <p:cNvSpPr>
              <a:spLocks noChangeShapeType="1"/>
            </p:cNvSpPr>
            <p:nvPr/>
          </p:nvSpPr>
          <p:spPr bwMode="auto">
            <a:xfrm>
              <a:off x="1701" y="3175"/>
              <a:ext cx="212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Bar chart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Similar to histograms, the heights of the bars represent the frequencies but there is no pretense of having a continuous horizontal scale.</a:t>
            </a:r>
          </a:p>
          <a:p>
            <a:pPr eaLnBrk="1" hangingPunct="1"/>
            <a:endParaRPr lang="en-US" altLang="zh-TW" smtClean="0">
              <a:ea typeface="新細明體" pitchFamily="18" charset="-120"/>
            </a:endParaRPr>
          </a:p>
          <a:p>
            <a:pPr eaLnBrk="1" hangingPunct="1"/>
            <a:r>
              <a:rPr lang="en-US" altLang="zh-TW" smtClean="0">
                <a:ea typeface="新細明體" pitchFamily="18" charset="-120"/>
              </a:rPr>
              <a:t>Useful when groups are categorical.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Bar chart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2305050" y="1828800"/>
            <a:ext cx="5133975" cy="4106863"/>
            <a:chOff x="1452" y="1152"/>
            <a:chExt cx="3234" cy="2587"/>
          </a:xfrm>
        </p:grpSpPr>
        <p:sp>
          <p:nvSpPr>
            <p:cNvPr id="11268" name="Freeform 4"/>
            <p:cNvSpPr>
              <a:spLocks/>
            </p:cNvSpPr>
            <p:nvPr/>
          </p:nvSpPr>
          <p:spPr bwMode="auto">
            <a:xfrm>
              <a:off x="1452" y="1152"/>
              <a:ext cx="3234" cy="2587"/>
            </a:xfrm>
            <a:custGeom>
              <a:avLst/>
              <a:gdLst>
                <a:gd name="T0" fmla="*/ 3234 w 3234"/>
                <a:gd name="T1" fmla="*/ 2587 h 2587"/>
                <a:gd name="T2" fmla="*/ 0 w 3234"/>
                <a:gd name="T3" fmla="*/ 0 h 2587"/>
                <a:gd name="T4" fmla="*/ 0 w 3234"/>
                <a:gd name="T5" fmla="*/ 2587 h 2587"/>
                <a:gd name="T6" fmla="*/ 3234 w 3234"/>
                <a:gd name="T7" fmla="*/ 2587 h 25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34" h="2587">
                  <a:moveTo>
                    <a:pt x="3234" y="2587"/>
                  </a:moveTo>
                  <a:lnTo>
                    <a:pt x="0" y="0"/>
                  </a:lnTo>
                  <a:lnTo>
                    <a:pt x="0" y="2587"/>
                  </a:lnTo>
                  <a:lnTo>
                    <a:pt x="3234" y="25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auto">
            <a:xfrm>
              <a:off x="1452" y="1152"/>
              <a:ext cx="3234" cy="2587"/>
            </a:xfrm>
            <a:custGeom>
              <a:avLst/>
              <a:gdLst>
                <a:gd name="T0" fmla="*/ 0 w 3234"/>
                <a:gd name="T1" fmla="*/ 0 h 2587"/>
                <a:gd name="T2" fmla="*/ 3234 w 3234"/>
                <a:gd name="T3" fmla="*/ 0 h 2587"/>
                <a:gd name="T4" fmla="*/ 3234 w 3234"/>
                <a:gd name="T5" fmla="*/ 2587 h 2587"/>
                <a:gd name="T6" fmla="*/ 0 w 3234"/>
                <a:gd name="T7" fmla="*/ 0 h 25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34" h="2587">
                  <a:moveTo>
                    <a:pt x="0" y="0"/>
                  </a:moveTo>
                  <a:lnTo>
                    <a:pt x="3234" y="0"/>
                  </a:lnTo>
                  <a:lnTo>
                    <a:pt x="3234" y="25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auto">
            <a:xfrm>
              <a:off x="1452" y="1152"/>
              <a:ext cx="3234" cy="2587"/>
            </a:xfrm>
            <a:custGeom>
              <a:avLst/>
              <a:gdLst>
                <a:gd name="T0" fmla="*/ 3234 w 3234"/>
                <a:gd name="T1" fmla="*/ 2587 h 2587"/>
                <a:gd name="T2" fmla="*/ 0 w 3234"/>
                <a:gd name="T3" fmla="*/ 0 h 2587"/>
                <a:gd name="T4" fmla="*/ 0 w 3234"/>
                <a:gd name="T5" fmla="*/ 2587 h 2587"/>
                <a:gd name="T6" fmla="*/ 3234 w 3234"/>
                <a:gd name="T7" fmla="*/ 2587 h 25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34" h="2587">
                  <a:moveTo>
                    <a:pt x="3234" y="2587"/>
                  </a:moveTo>
                  <a:lnTo>
                    <a:pt x="0" y="0"/>
                  </a:lnTo>
                  <a:lnTo>
                    <a:pt x="0" y="2587"/>
                  </a:lnTo>
                  <a:lnTo>
                    <a:pt x="3234" y="25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auto">
            <a:xfrm>
              <a:off x="1452" y="1152"/>
              <a:ext cx="3234" cy="2587"/>
            </a:xfrm>
            <a:custGeom>
              <a:avLst/>
              <a:gdLst>
                <a:gd name="T0" fmla="*/ 0 w 3234"/>
                <a:gd name="T1" fmla="*/ 0 h 2587"/>
                <a:gd name="T2" fmla="*/ 3234 w 3234"/>
                <a:gd name="T3" fmla="*/ 0 h 2587"/>
                <a:gd name="T4" fmla="*/ 3234 w 3234"/>
                <a:gd name="T5" fmla="*/ 2587 h 2587"/>
                <a:gd name="T6" fmla="*/ 0 w 3234"/>
                <a:gd name="T7" fmla="*/ 0 h 25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34" h="2587">
                  <a:moveTo>
                    <a:pt x="0" y="0"/>
                  </a:moveTo>
                  <a:lnTo>
                    <a:pt x="3234" y="0"/>
                  </a:lnTo>
                  <a:lnTo>
                    <a:pt x="3234" y="25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1927" y="1233"/>
              <a:ext cx="2359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TW">
                  <a:solidFill>
                    <a:srgbClr val="000000"/>
                  </a:solidFill>
                  <a:ea typeface="新細明體" pitchFamily="18" charset="-120"/>
                </a:rPr>
                <a:t>Examination scores for 80 students</a:t>
              </a:r>
              <a:endParaRPr lang="en-US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1927" y="3565"/>
              <a:ext cx="52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TW" sz="1200">
                  <a:solidFill>
                    <a:srgbClr val="000000"/>
                  </a:solidFill>
                  <a:ea typeface="新細明體" pitchFamily="18" charset="-120"/>
                </a:rPr>
                <a:t>CLASSES</a:t>
              </a:r>
              <a:endParaRPr lang="en-US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4178" y="3333"/>
              <a:ext cx="30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91-100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3897" y="3333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81-90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3595" y="3333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71-80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3293" y="3333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61-70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2991" y="3333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51-60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2688" y="3333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41-50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2386" y="3333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31-40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2084" y="3333"/>
              <a:ext cx="259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21-30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 rot="-5400000">
              <a:off x="1526" y="3084"/>
              <a:ext cx="31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TW" sz="1200">
                  <a:solidFill>
                    <a:srgbClr val="000000"/>
                  </a:solidFill>
                  <a:ea typeface="新細明體" pitchFamily="18" charset="-120"/>
                </a:rPr>
                <a:t>Count</a:t>
              </a:r>
              <a:endParaRPr lang="en-US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1803" y="1443"/>
              <a:ext cx="135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20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1803" y="2351"/>
              <a:ext cx="135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10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1846" y="3215"/>
              <a:ext cx="86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zh-TW" altLang="en-US" sz="1000">
                  <a:solidFill>
                    <a:srgbClr val="000000"/>
                  </a:solidFill>
                  <a:ea typeface="新細明體" pitchFamily="18" charset="-120"/>
                </a:rPr>
                <a:t>0</a:t>
              </a:r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auto">
            <a:xfrm>
              <a:off x="1911" y="1487"/>
              <a:ext cx="16" cy="11"/>
            </a:xfrm>
            <a:custGeom>
              <a:avLst/>
              <a:gdLst>
                <a:gd name="T0" fmla="*/ 16 w 16"/>
                <a:gd name="T1" fmla="*/ 11 h 11"/>
                <a:gd name="T2" fmla="*/ 0 w 16"/>
                <a:gd name="T3" fmla="*/ 0 h 11"/>
                <a:gd name="T4" fmla="*/ 0 w 16"/>
                <a:gd name="T5" fmla="*/ 11 h 11"/>
                <a:gd name="T6" fmla="*/ 16 w 16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1">
                  <a:moveTo>
                    <a:pt x="16" y="11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1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auto">
            <a:xfrm>
              <a:off x="1911" y="1487"/>
              <a:ext cx="16" cy="11"/>
            </a:xfrm>
            <a:custGeom>
              <a:avLst/>
              <a:gdLst>
                <a:gd name="T0" fmla="*/ 0 w 16"/>
                <a:gd name="T1" fmla="*/ 0 h 11"/>
                <a:gd name="T2" fmla="*/ 16 w 16"/>
                <a:gd name="T3" fmla="*/ 0 h 11"/>
                <a:gd name="T4" fmla="*/ 16 w 16"/>
                <a:gd name="T5" fmla="*/ 11 h 11"/>
                <a:gd name="T6" fmla="*/ 0 w 16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1">
                  <a:moveTo>
                    <a:pt x="0" y="0"/>
                  </a:moveTo>
                  <a:lnTo>
                    <a:pt x="16" y="0"/>
                  </a:lnTo>
                  <a:lnTo>
                    <a:pt x="16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Freeform 24"/>
            <p:cNvSpPr>
              <a:spLocks/>
            </p:cNvSpPr>
            <p:nvPr/>
          </p:nvSpPr>
          <p:spPr bwMode="auto">
            <a:xfrm>
              <a:off x="1911" y="2394"/>
              <a:ext cx="16" cy="11"/>
            </a:xfrm>
            <a:custGeom>
              <a:avLst/>
              <a:gdLst>
                <a:gd name="T0" fmla="*/ 16 w 16"/>
                <a:gd name="T1" fmla="*/ 11 h 11"/>
                <a:gd name="T2" fmla="*/ 0 w 16"/>
                <a:gd name="T3" fmla="*/ 0 h 11"/>
                <a:gd name="T4" fmla="*/ 0 w 16"/>
                <a:gd name="T5" fmla="*/ 11 h 11"/>
                <a:gd name="T6" fmla="*/ 16 w 16"/>
                <a:gd name="T7" fmla="*/ 11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1">
                  <a:moveTo>
                    <a:pt x="16" y="11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1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Freeform 25"/>
            <p:cNvSpPr>
              <a:spLocks/>
            </p:cNvSpPr>
            <p:nvPr/>
          </p:nvSpPr>
          <p:spPr bwMode="auto">
            <a:xfrm>
              <a:off x="1911" y="2394"/>
              <a:ext cx="16" cy="11"/>
            </a:xfrm>
            <a:custGeom>
              <a:avLst/>
              <a:gdLst>
                <a:gd name="T0" fmla="*/ 0 w 16"/>
                <a:gd name="T1" fmla="*/ 0 h 11"/>
                <a:gd name="T2" fmla="*/ 16 w 16"/>
                <a:gd name="T3" fmla="*/ 0 h 11"/>
                <a:gd name="T4" fmla="*/ 16 w 16"/>
                <a:gd name="T5" fmla="*/ 11 h 11"/>
                <a:gd name="T6" fmla="*/ 0 w 16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1">
                  <a:moveTo>
                    <a:pt x="0" y="0"/>
                  </a:moveTo>
                  <a:lnTo>
                    <a:pt x="16" y="0"/>
                  </a:lnTo>
                  <a:lnTo>
                    <a:pt x="16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Freeform 26"/>
            <p:cNvSpPr>
              <a:spLocks/>
            </p:cNvSpPr>
            <p:nvPr/>
          </p:nvSpPr>
          <p:spPr bwMode="auto">
            <a:xfrm>
              <a:off x="1911" y="3301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0 w 16"/>
                <a:gd name="T3" fmla="*/ 0 h 16"/>
                <a:gd name="T4" fmla="*/ 0 w 16"/>
                <a:gd name="T5" fmla="*/ 16 h 16"/>
                <a:gd name="T6" fmla="*/ 16 w 16"/>
                <a:gd name="T7" fmla="*/ 16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Freeform 27"/>
            <p:cNvSpPr>
              <a:spLocks/>
            </p:cNvSpPr>
            <p:nvPr/>
          </p:nvSpPr>
          <p:spPr bwMode="auto">
            <a:xfrm>
              <a:off x="1911" y="3301"/>
              <a:ext cx="16" cy="16"/>
            </a:xfrm>
            <a:custGeom>
              <a:avLst/>
              <a:gdLst>
                <a:gd name="T0" fmla="*/ 0 w 16"/>
                <a:gd name="T1" fmla="*/ 0 h 16"/>
                <a:gd name="T2" fmla="*/ 16 w 16"/>
                <a:gd name="T3" fmla="*/ 0 h 16"/>
                <a:gd name="T4" fmla="*/ 16 w 16"/>
                <a:gd name="T5" fmla="*/ 16 h 16"/>
                <a:gd name="T6" fmla="*/ 0 w 16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6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Freeform 28"/>
            <p:cNvSpPr>
              <a:spLocks/>
            </p:cNvSpPr>
            <p:nvPr/>
          </p:nvSpPr>
          <p:spPr bwMode="auto">
            <a:xfrm>
              <a:off x="4292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Freeform 29"/>
            <p:cNvSpPr>
              <a:spLocks/>
            </p:cNvSpPr>
            <p:nvPr/>
          </p:nvSpPr>
          <p:spPr bwMode="auto">
            <a:xfrm>
              <a:off x="4292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Freeform 30"/>
            <p:cNvSpPr>
              <a:spLocks/>
            </p:cNvSpPr>
            <p:nvPr/>
          </p:nvSpPr>
          <p:spPr bwMode="auto">
            <a:xfrm>
              <a:off x="3989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Freeform 31"/>
            <p:cNvSpPr>
              <a:spLocks/>
            </p:cNvSpPr>
            <p:nvPr/>
          </p:nvSpPr>
          <p:spPr bwMode="auto">
            <a:xfrm>
              <a:off x="3989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Freeform 32"/>
            <p:cNvSpPr>
              <a:spLocks/>
            </p:cNvSpPr>
            <p:nvPr/>
          </p:nvSpPr>
          <p:spPr bwMode="auto">
            <a:xfrm>
              <a:off x="3687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Freeform 33"/>
            <p:cNvSpPr>
              <a:spLocks/>
            </p:cNvSpPr>
            <p:nvPr/>
          </p:nvSpPr>
          <p:spPr bwMode="auto">
            <a:xfrm>
              <a:off x="3687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Freeform 34"/>
            <p:cNvSpPr>
              <a:spLocks/>
            </p:cNvSpPr>
            <p:nvPr/>
          </p:nvSpPr>
          <p:spPr bwMode="auto">
            <a:xfrm>
              <a:off x="3385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Freeform 35"/>
            <p:cNvSpPr>
              <a:spLocks/>
            </p:cNvSpPr>
            <p:nvPr/>
          </p:nvSpPr>
          <p:spPr bwMode="auto">
            <a:xfrm>
              <a:off x="3385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Freeform 36"/>
            <p:cNvSpPr>
              <a:spLocks/>
            </p:cNvSpPr>
            <p:nvPr/>
          </p:nvSpPr>
          <p:spPr bwMode="auto">
            <a:xfrm>
              <a:off x="3082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Freeform 37"/>
            <p:cNvSpPr>
              <a:spLocks/>
            </p:cNvSpPr>
            <p:nvPr/>
          </p:nvSpPr>
          <p:spPr bwMode="auto">
            <a:xfrm>
              <a:off x="3082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Freeform 38"/>
            <p:cNvSpPr>
              <a:spLocks/>
            </p:cNvSpPr>
            <p:nvPr/>
          </p:nvSpPr>
          <p:spPr bwMode="auto">
            <a:xfrm>
              <a:off x="2780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Freeform 39"/>
            <p:cNvSpPr>
              <a:spLocks/>
            </p:cNvSpPr>
            <p:nvPr/>
          </p:nvSpPr>
          <p:spPr bwMode="auto">
            <a:xfrm>
              <a:off x="2780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Freeform 40"/>
            <p:cNvSpPr>
              <a:spLocks/>
            </p:cNvSpPr>
            <p:nvPr/>
          </p:nvSpPr>
          <p:spPr bwMode="auto">
            <a:xfrm>
              <a:off x="2478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0 h 27"/>
                <a:gd name="T4" fmla="*/ 0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Freeform 41"/>
            <p:cNvSpPr>
              <a:spLocks/>
            </p:cNvSpPr>
            <p:nvPr/>
          </p:nvSpPr>
          <p:spPr bwMode="auto">
            <a:xfrm>
              <a:off x="2478" y="3301"/>
              <a:ext cx="16" cy="27"/>
            </a:xfrm>
            <a:custGeom>
              <a:avLst/>
              <a:gdLst>
                <a:gd name="T0" fmla="*/ 0 w 16"/>
                <a:gd name="T1" fmla="*/ 27 h 27"/>
                <a:gd name="T2" fmla="*/ 16 w 16"/>
                <a:gd name="T3" fmla="*/ 27 h 27"/>
                <a:gd name="T4" fmla="*/ 16 w 16"/>
                <a:gd name="T5" fmla="*/ 0 h 27"/>
                <a:gd name="T6" fmla="*/ 0 w 16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7">
                  <a:moveTo>
                    <a:pt x="0" y="27"/>
                  </a:moveTo>
                  <a:lnTo>
                    <a:pt x="16" y="27"/>
                  </a:lnTo>
                  <a:lnTo>
                    <a:pt x="1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Freeform 42"/>
            <p:cNvSpPr>
              <a:spLocks/>
            </p:cNvSpPr>
            <p:nvPr/>
          </p:nvSpPr>
          <p:spPr bwMode="auto">
            <a:xfrm>
              <a:off x="2175" y="3301"/>
              <a:ext cx="17" cy="27"/>
            </a:xfrm>
            <a:custGeom>
              <a:avLst/>
              <a:gdLst>
                <a:gd name="T0" fmla="*/ 0 w 17"/>
                <a:gd name="T1" fmla="*/ 27 h 27"/>
                <a:gd name="T2" fmla="*/ 17 w 17"/>
                <a:gd name="T3" fmla="*/ 0 h 27"/>
                <a:gd name="T4" fmla="*/ 0 w 17"/>
                <a:gd name="T5" fmla="*/ 0 h 27"/>
                <a:gd name="T6" fmla="*/ 0 w 17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27">
                  <a:moveTo>
                    <a:pt x="0" y="27"/>
                  </a:moveTo>
                  <a:lnTo>
                    <a:pt x="17" y="0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Freeform 43"/>
            <p:cNvSpPr>
              <a:spLocks/>
            </p:cNvSpPr>
            <p:nvPr/>
          </p:nvSpPr>
          <p:spPr bwMode="auto">
            <a:xfrm>
              <a:off x="2175" y="3301"/>
              <a:ext cx="17" cy="27"/>
            </a:xfrm>
            <a:custGeom>
              <a:avLst/>
              <a:gdLst>
                <a:gd name="T0" fmla="*/ 0 w 17"/>
                <a:gd name="T1" fmla="*/ 27 h 27"/>
                <a:gd name="T2" fmla="*/ 17 w 17"/>
                <a:gd name="T3" fmla="*/ 27 h 27"/>
                <a:gd name="T4" fmla="*/ 17 w 17"/>
                <a:gd name="T5" fmla="*/ 0 h 27"/>
                <a:gd name="T6" fmla="*/ 0 w 17"/>
                <a:gd name="T7" fmla="*/ 2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27">
                  <a:moveTo>
                    <a:pt x="0" y="27"/>
                  </a:moveTo>
                  <a:lnTo>
                    <a:pt x="17" y="27"/>
                  </a:lnTo>
                  <a:lnTo>
                    <a:pt x="17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Freeform 44"/>
            <p:cNvSpPr>
              <a:spLocks/>
            </p:cNvSpPr>
            <p:nvPr/>
          </p:nvSpPr>
          <p:spPr bwMode="auto">
            <a:xfrm>
              <a:off x="1927" y="1492"/>
              <a:ext cx="2629" cy="1815"/>
            </a:xfrm>
            <a:custGeom>
              <a:avLst/>
              <a:gdLst>
                <a:gd name="T0" fmla="*/ 2629 w 2629"/>
                <a:gd name="T1" fmla="*/ 1815 h 1815"/>
                <a:gd name="T2" fmla="*/ 0 w 2629"/>
                <a:gd name="T3" fmla="*/ 0 h 1815"/>
                <a:gd name="T4" fmla="*/ 0 w 2629"/>
                <a:gd name="T5" fmla="*/ 1815 h 1815"/>
                <a:gd name="T6" fmla="*/ 2629 w 2629"/>
                <a:gd name="T7" fmla="*/ 1815 h 18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29" h="1815">
                  <a:moveTo>
                    <a:pt x="2629" y="1815"/>
                  </a:moveTo>
                  <a:lnTo>
                    <a:pt x="0" y="0"/>
                  </a:lnTo>
                  <a:lnTo>
                    <a:pt x="0" y="1815"/>
                  </a:lnTo>
                  <a:lnTo>
                    <a:pt x="2629" y="18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Freeform 45"/>
            <p:cNvSpPr>
              <a:spLocks/>
            </p:cNvSpPr>
            <p:nvPr/>
          </p:nvSpPr>
          <p:spPr bwMode="auto">
            <a:xfrm>
              <a:off x="1927" y="1492"/>
              <a:ext cx="2629" cy="1815"/>
            </a:xfrm>
            <a:custGeom>
              <a:avLst/>
              <a:gdLst>
                <a:gd name="T0" fmla="*/ 0 w 2629"/>
                <a:gd name="T1" fmla="*/ 0 h 1815"/>
                <a:gd name="T2" fmla="*/ 2629 w 2629"/>
                <a:gd name="T3" fmla="*/ 0 h 1815"/>
                <a:gd name="T4" fmla="*/ 2629 w 2629"/>
                <a:gd name="T5" fmla="*/ 1815 h 1815"/>
                <a:gd name="T6" fmla="*/ 0 w 2629"/>
                <a:gd name="T7" fmla="*/ 0 h 18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29" h="1815">
                  <a:moveTo>
                    <a:pt x="0" y="0"/>
                  </a:moveTo>
                  <a:lnTo>
                    <a:pt x="2629" y="0"/>
                  </a:lnTo>
                  <a:lnTo>
                    <a:pt x="2629" y="1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Line 46"/>
            <p:cNvSpPr>
              <a:spLocks noChangeShapeType="1"/>
            </p:cNvSpPr>
            <p:nvPr/>
          </p:nvSpPr>
          <p:spPr bwMode="auto">
            <a:xfrm>
              <a:off x="1927" y="3307"/>
              <a:ext cx="26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Line 47"/>
            <p:cNvSpPr>
              <a:spLocks noChangeShapeType="1"/>
            </p:cNvSpPr>
            <p:nvPr/>
          </p:nvSpPr>
          <p:spPr bwMode="auto">
            <a:xfrm flipV="1">
              <a:off x="4556" y="1492"/>
              <a:ext cx="1" cy="18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Line 48"/>
            <p:cNvSpPr>
              <a:spLocks noChangeShapeType="1"/>
            </p:cNvSpPr>
            <p:nvPr/>
          </p:nvSpPr>
          <p:spPr bwMode="auto">
            <a:xfrm flipH="1">
              <a:off x="1927" y="1492"/>
              <a:ext cx="26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Line 49"/>
            <p:cNvSpPr>
              <a:spLocks noChangeShapeType="1"/>
            </p:cNvSpPr>
            <p:nvPr/>
          </p:nvSpPr>
          <p:spPr bwMode="auto">
            <a:xfrm>
              <a:off x="1927" y="1492"/>
              <a:ext cx="1" cy="18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Freeform 50"/>
            <p:cNvSpPr>
              <a:spLocks/>
            </p:cNvSpPr>
            <p:nvPr/>
          </p:nvSpPr>
          <p:spPr bwMode="auto">
            <a:xfrm>
              <a:off x="4173" y="3123"/>
              <a:ext cx="1" cy="184"/>
            </a:xfrm>
            <a:custGeom>
              <a:avLst/>
              <a:gdLst>
                <a:gd name="T0" fmla="*/ 0 w 1"/>
                <a:gd name="T1" fmla="*/ 184 h 184"/>
                <a:gd name="T2" fmla="*/ 0 w 1"/>
                <a:gd name="T3" fmla="*/ 0 h 184"/>
                <a:gd name="T4" fmla="*/ 0 w 1"/>
                <a:gd name="T5" fmla="*/ 184 h 1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84">
                  <a:moveTo>
                    <a:pt x="0" y="184"/>
                  </a:moveTo>
                  <a:lnTo>
                    <a:pt x="0" y="0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Freeform 51"/>
            <p:cNvSpPr>
              <a:spLocks/>
            </p:cNvSpPr>
            <p:nvPr/>
          </p:nvSpPr>
          <p:spPr bwMode="auto">
            <a:xfrm>
              <a:off x="4173" y="3123"/>
              <a:ext cx="253" cy="184"/>
            </a:xfrm>
            <a:custGeom>
              <a:avLst/>
              <a:gdLst>
                <a:gd name="T0" fmla="*/ 0 w 253"/>
                <a:gd name="T1" fmla="*/ 184 h 184"/>
                <a:gd name="T2" fmla="*/ 253 w 253"/>
                <a:gd name="T3" fmla="*/ 0 h 184"/>
                <a:gd name="T4" fmla="*/ 0 w 253"/>
                <a:gd name="T5" fmla="*/ 0 h 184"/>
                <a:gd name="T6" fmla="*/ 0 w 253"/>
                <a:gd name="T7" fmla="*/ 184 h 1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3" h="184">
                  <a:moveTo>
                    <a:pt x="0" y="184"/>
                  </a:moveTo>
                  <a:lnTo>
                    <a:pt x="253" y="0"/>
                  </a:lnTo>
                  <a:lnTo>
                    <a:pt x="0" y="0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Freeform 52"/>
            <p:cNvSpPr>
              <a:spLocks/>
            </p:cNvSpPr>
            <p:nvPr/>
          </p:nvSpPr>
          <p:spPr bwMode="auto">
            <a:xfrm>
              <a:off x="4173" y="3123"/>
              <a:ext cx="253" cy="184"/>
            </a:xfrm>
            <a:custGeom>
              <a:avLst/>
              <a:gdLst>
                <a:gd name="T0" fmla="*/ 0 w 253"/>
                <a:gd name="T1" fmla="*/ 184 h 184"/>
                <a:gd name="T2" fmla="*/ 253 w 253"/>
                <a:gd name="T3" fmla="*/ 0 h 184"/>
                <a:gd name="T4" fmla="*/ 253 w 253"/>
                <a:gd name="T5" fmla="*/ 184 h 184"/>
                <a:gd name="T6" fmla="*/ 0 w 253"/>
                <a:gd name="T7" fmla="*/ 184 h 1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3" h="184">
                  <a:moveTo>
                    <a:pt x="0" y="184"/>
                  </a:moveTo>
                  <a:lnTo>
                    <a:pt x="253" y="0"/>
                  </a:lnTo>
                  <a:lnTo>
                    <a:pt x="253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Freeform 53"/>
            <p:cNvSpPr>
              <a:spLocks/>
            </p:cNvSpPr>
            <p:nvPr/>
          </p:nvSpPr>
          <p:spPr bwMode="auto">
            <a:xfrm>
              <a:off x="4173" y="3123"/>
              <a:ext cx="253" cy="184"/>
            </a:xfrm>
            <a:custGeom>
              <a:avLst/>
              <a:gdLst>
                <a:gd name="T0" fmla="*/ 0 w 253"/>
                <a:gd name="T1" fmla="*/ 184 h 184"/>
                <a:gd name="T2" fmla="*/ 0 w 253"/>
                <a:gd name="T3" fmla="*/ 0 h 184"/>
                <a:gd name="T4" fmla="*/ 253 w 253"/>
                <a:gd name="T5" fmla="*/ 0 h 184"/>
                <a:gd name="T6" fmla="*/ 253 w 253"/>
                <a:gd name="T7" fmla="*/ 184 h 184"/>
                <a:gd name="T8" fmla="*/ 0 w 253"/>
                <a:gd name="T9" fmla="*/ 184 h 184"/>
                <a:gd name="T10" fmla="*/ 0 w 253"/>
                <a:gd name="T11" fmla="*/ 184 h 1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" h="184">
                  <a:moveTo>
                    <a:pt x="0" y="184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184"/>
                  </a:lnTo>
                  <a:lnTo>
                    <a:pt x="0" y="18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Freeform 54"/>
            <p:cNvSpPr>
              <a:spLocks/>
            </p:cNvSpPr>
            <p:nvPr/>
          </p:nvSpPr>
          <p:spPr bwMode="auto">
            <a:xfrm>
              <a:off x="3870" y="2583"/>
              <a:ext cx="1" cy="724"/>
            </a:xfrm>
            <a:custGeom>
              <a:avLst/>
              <a:gdLst>
                <a:gd name="T0" fmla="*/ 0 w 1"/>
                <a:gd name="T1" fmla="*/ 724 h 724"/>
                <a:gd name="T2" fmla="*/ 0 w 1"/>
                <a:gd name="T3" fmla="*/ 0 h 724"/>
                <a:gd name="T4" fmla="*/ 0 w 1"/>
                <a:gd name="T5" fmla="*/ 724 h 7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724">
                  <a:moveTo>
                    <a:pt x="0" y="724"/>
                  </a:moveTo>
                  <a:lnTo>
                    <a:pt x="0" y="0"/>
                  </a:lnTo>
                  <a:lnTo>
                    <a:pt x="0" y="7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Freeform 55"/>
            <p:cNvSpPr>
              <a:spLocks/>
            </p:cNvSpPr>
            <p:nvPr/>
          </p:nvSpPr>
          <p:spPr bwMode="auto">
            <a:xfrm>
              <a:off x="3870" y="2583"/>
              <a:ext cx="254" cy="724"/>
            </a:xfrm>
            <a:custGeom>
              <a:avLst/>
              <a:gdLst>
                <a:gd name="T0" fmla="*/ 0 w 254"/>
                <a:gd name="T1" fmla="*/ 724 h 724"/>
                <a:gd name="T2" fmla="*/ 254 w 254"/>
                <a:gd name="T3" fmla="*/ 0 h 724"/>
                <a:gd name="T4" fmla="*/ 0 w 254"/>
                <a:gd name="T5" fmla="*/ 0 h 724"/>
                <a:gd name="T6" fmla="*/ 0 w 254"/>
                <a:gd name="T7" fmla="*/ 724 h 7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4" h="724">
                  <a:moveTo>
                    <a:pt x="0" y="724"/>
                  </a:moveTo>
                  <a:lnTo>
                    <a:pt x="254" y="0"/>
                  </a:lnTo>
                  <a:lnTo>
                    <a:pt x="0" y="0"/>
                  </a:lnTo>
                  <a:lnTo>
                    <a:pt x="0" y="7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Freeform 56"/>
            <p:cNvSpPr>
              <a:spLocks/>
            </p:cNvSpPr>
            <p:nvPr/>
          </p:nvSpPr>
          <p:spPr bwMode="auto">
            <a:xfrm>
              <a:off x="3870" y="2583"/>
              <a:ext cx="254" cy="724"/>
            </a:xfrm>
            <a:custGeom>
              <a:avLst/>
              <a:gdLst>
                <a:gd name="T0" fmla="*/ 0 w 254"/>
                <a:gd name="T1" fmla="*/ 724 h 724"/>
                <a:gd name="T2" fmla="*/ 254 w 254"/>
                <a:gd name="T3" fmla="*/ 0 h 724"/>
                <a:gd name="T4" fmla="*/ 254 w 254"/>
                <a:gd name="T5" fmla="*/ 724 h 724"/>
                <a:gd name="T6" fmla="*/ 0 w 254"/>
                <a:gd name="T7" fmla="*/ 724 h 7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4" h="724">
                  <a:moveTo>
                    <a:pt x="0" y="724"/>
                  </a:moveTo>
                  <a:lnTo>
                    <a:pt x="254" y="0"/>
                  </a:lnTo>
                  <a:lnTo>
                    <a:pt x="254" y="724"/>
                  </a:lnTo>
                  <a:lnTo>
                    <a:pt x="0" y="7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Freeform 57"/>
            <p:cNvSpPr>
              <a:spLocks/>
            </p:cNvSpPr>
            <p:nvPr/>
          </p:nvSpPr>
          <p:spPr bwMode="auto">
            <a:xfrm>
              <a:off x="3870" y="2583"/>
              <a:ext cx="254" cy="724"/>
            </a:xfrm>
            <a:custGeom>
              <a:avLst/>
              <a:gdLst>
                <a:gd name="T0" fmla="*/ 0 w 254"/>
                <a:gd name="T1" fmla="*/ 724 h 724"/>
                <a:gd name="T2" fmla="*/ 0 w 254"/>
                <a:gd name="T3" fmla="*/ 0 h 724"/>
                <a:gd name="T4" fmla="*/ 254 w 254"/>
                <a:gd name="T5" fmla="*/ 0 h 724"/>
                <a:gd name="T6" fmla="*/ 254 w 254"/>
                <a:gd name="T7" fmla="*/ 724 h 724"/>
                <a:gd name="T8" fmla="*/ 0 w 254"/>
                <a:gd name="T9" fmla="*/ 724 h 724"/>
                <a:gd name="T10" fmla="*/ 0 w 254"/>
                <a:gd name="T11" fmla="*/ 724 h 7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4" h="724">
                  <a:moveTo>
                    <a:pt x="0" y="724"/>
                  </a:moveTo>
                  <a:lnTo>
                    <a:pt x="0" y="0"/>
                  </a:lnTo>
                  <a:lnTo>
                    <a:pt x="254" y="0"/>
                  </a:lnTo>
                  <a:lnTo>
                    <a:pt x="254" y="724"/>
                  </a:lnTo>
                  <a:lnTo>
                    <a:pt x="0" y="72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Freeform 58"/>
            <p:cNvSpPr>
              <a:spLocks/>
            </p:cNvSpPr>
            <p:nvPr/>
          </p:nvSpPr>
          <p:spPr bwMode="auto">
            <a:xfrm>
              <a:off x="3568" y="2038"/>
              <a:ext cx="1" cy="1269"/>
            </a:xfrm>
            <a:custGeom>
              <a:avLst/>
              <a:gdLst>
                <a:gd name="T0" fmla="*/ 0 w 1"/>
                <a:gd name="T1" fmla="*/ 1269 h 1269"/>
                <a:gd name="T2" fmla="*/ 0 w 1"/>
                <a:gd name="T3" fmla="*/ 0 h 1269"/>
                <a:gd name="T4" fmla="*/ 0 w 1"/>
                <a:gd name="T5" fmla="*/ 1269 h 12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269">
                  <a:moveTo>
                    <a:pt x="0" y="1269"/>
                  </a:moveTo>
                  <a:lnTo>
                    <a:pt x="0" y="0"/>
                  </a:lnTo>
                  <a:lnTo>
                    <a:pt x="0" y="126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3" name="Freeform 59"/>
            <p:cNvSpPr>
              <a:spLocks/>
            </p:cNvSpPr>
            <p:nvPr/>
          </p:nvSpPr>
          <p:spPr bwMode="auto">
            <a:xfrm>
              <a:off x="3568" y="2038"/>
              <a:ext cx="254" cy="1269"/>
            </a:xfrm>
            <a:custGeom>
              <a:avLst/>
              <a:gdLst>
                <a:gd name="T0" fmla="*/ 0 w 254"/>
                <a:gd name="T1" fmla="*/ 0 h 1269"/>
                <a:gd name="T2" fmla="*/ 254 w 254"/>
                <a:gd name="T3" fmla="*/ 0 h 1269"/>
                <a:gd name="T4" fmla="*/ 0 w 254"/>
                <a:gd name="T5" fmla="*/ 1269 h 1269"/>
                <a:gd name="T6" fmla="*/ 0 w 254"/>
                <a:gd name="T7" fmla="*/ 0 h 12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4" h="1269">
                  <a:moveTo>
                    <a:pt x="0" y="0"/>
                  </a:moveTo>
                  <a:lnTo>
                    <a:pt x="254" y="0"/>
                  </a:lnTo>
                  <a:lnTo>
                    <a:pt x="0" y="1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Freeform 60"/>
            <p:cNvSpPr>
              <a:spLocks/>
            </p:cNvSpPr>
            <p:nvPr/>
          </p:nvSpPr>
          <p:spPr bwMode="auto">
            <a:xfrm>
              <a:off x="3568" y="2038"/>
              <a:ext cx="254" cy="1269"/>
            </a:xfrm>
            <a:custGeom>
              <a:avLst/>
              <a:gdLst>
                <a:gd name="T0" fmla="*/ 0 w 254"/>
                <a:gd name="T1" fmla="*/ 1269 h 1269"/>
                <a:gd name="T2" fmla="*/ 254 w 254"/>
                <a:gd name="T3" fmla="*/ 0 h 1269"/>
                <a:gd name="T4" fmla="*/ 254 w 254"/>
                <a:gd name="T5" fmla="*/ 1269 h 1269"/>
                <a:gd name="T6" fmla="*/ 0 w 254"/>
                <a:gd name="T7" fmla="*/ 1269 h 12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4" h="1269">
                  <a:moveTo>
                    <a:pt x="0" y="1269"/>
                  </a:moveTo>
                  <a:lnTo>
                    <a:pt x="254" y="0"/>
                  </a:lnTo>
                  <a:lnTo>
                    <a:pt x="254" y="1269"/>
                  </a:lnTo>
                  <a:lnTo>
                    <a:pt x="0" y="126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Freeform 61"/>
            <p:cNvSpPr>
              <a:spLocks/>
            </p:cNvSpPr>
            <p:nvPr/>
          </p:nvSpPr>
          <p:spPr bwMode="auto">
            <a:xfrm>
              <a:off x="3568" y="2038"/>
              <a:ext cx="254" cy="1269"/>
            </a:xfrm>
            <a:custGeom>
              <a:avLst/>
              <a:gdLst>
                <a:gd name="T0" fmla="*/ 0 w 254"/>
                <a:gd name="T1" fmla="*/ 1269 h 1269"/>
                <a:gd name="T2" fmla="*/ 0 w 254"/>
                <a:gd name="T3" fmla="*/ 0 h 1269"/>
                <a:gd name="T4" fmla="*/ 254 w 254"/>
                <a:gd name="T5" fmla="*/ 0 h 1269"/>
                <a:gd name="T6" fmla="*/ 254 w 254"/>
                <a:gd name="T7" fmla="*/ 1269 h 1269"/>
                <a:gd name="T8" fmla="*/ 0 w 254"/>
                <a:gd name="T9" fmla="*/ 1269 h 1269"/>
                <a:gd name="T10" fmla="*/ 0 w 254"/>
                <a:gd name="T11" fmla="*/ 1269 h 1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4" h="1269">
                  <a:moveTo>
                    <a:pt x="0" y="1269"/>
                  </a:moveTo>
                  <a:lnTo>
                    <a:pt x="0" y="0"/>
                  </a:lnTo>
                  <a:lnTo>
                    <a:pt x="254" y="0"/>
                  </a:lnTo>
                  <a:lnTo>
                    <a:pt x="254" y="1269"/>
                  </a:lnTo>
                  <a:lnTo>
                    <a:pt x="0" y="126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Freeform 62"/>
            <p:cNvSpPr>
              <a:spLocks/>
            </p:cNvSpPr>
            <p:nvPr/>
          </p:nvSpPr>
          <p:spPr bwMode="auto">
            <a:xfrm>
              <a:off x="3266" y="1946"/>
              <a:ext cx="1" cy="1361"/>
            </a:xfrm>
            <a:custGeom>
              <a:avLst/>
              <a:gdLst>
                <a:gd name="T0" fmla="*/ 0 w 1"/>
                <a:gd name="T1" fmla="*/ 1361 h 1361"/>
                <a:gd name="T2" fmla="*/ 0 w 1"/>
                <a:gd name="T3" fmla="*/ 0 h 1361"/>
                <a:gd name="T4" fmla="*/ 0 w 1"/>
                <a:gd name="T5" fmla="*/ 1361 h 136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361">
                  <a:moveTo>
                    <a:pt x="0" y="1361"/>
                  </a:moveTo>
                  <a:lnTo>
                    <a:pt x="0" y="0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Freeform 63"/>
            <p:cNvSpPr>
              <a:spLocks/>
            </p:cNvSpPr>
            <p:nvPr/>
          </p:nvSpPr>
          <p:spPr bwMode="auto">
            <a:xfrm>
              <a:off x="3266" y="1946"/>
              <a:ext cx="254" cy="1361"/>
            </a:xfrm>
            <a:custGeom>
              <a:avLst/>
              <a:gdLst>
                <a:gd name="T0" fmla="*/ 0 w 254"/>
                <a:gd name="T1" fmla="*/ 0 h 1361"/>
                <a:gd name="T2" fmla="*/ 254 w 254"/>
                <a:gd name="T3" fmla="*/ 0 h 1361"/>
                <a:gd name="T4" fmla="*/ 0 w 254"/>
                <a:gd name="T5" fmla="*/ 1361 h 1361"/>
                <a:gd name="T6" fmla="*/ 0 w 254"/>
                <a:gd name="T7" fmla="*/ 0 h 13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4" h="1361">
                  <a:moveTo>
                    <a:pt x="0" y="0"/>
                  </a:moveTo>
                  <a:lnTo>
                    <a:pt x="254" y="0"/>
                  </a:lnTo>
                  <a:lnTo>
                    <a:pt x="0" y="1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Freeform 64"/>
            <p:cNvSpPr>
              <a:spLocks/>
            </p:cNvSpPr>
            <p:nvPr/>
          </p:nvSpPr>
          <p:spPr bwMode="auto">
            <a:xfrm>
              <a:off x="3266" y="1946"/>
              <a:ext cx="254" cy="1361"/>
            </a:xfrm>
            <a:custGeom>
              <a:avLst/>
              <a:gdLst>
                <a:gd name="T0" fmla="*/ 0 w 254"/>
                <a:gd name="T1" fmla="*/ 1361 h 1361"/>
                <a:gd name="T2" fmla="*/ 254 w 254"/>
                <a:gd name="T3" fmla="*/ 0 h 1361"/>
                <a:gd name="T4" fmla="*/ 254 w 254"/>
                <a:gd name="T5" fmla="*/ 1361 h 1361"/>
                <a:gd name="T6" fmla="*/ 0 w 254"/>
                <a:gd name="T7" fmla="*/ 1361 h 13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4" h="1361">
                  <a:moveTo>
                    <a:pt x="0" y="1361"/>
                  </a:moveTo>
                  <a:lnTo>
                    <a:pt x="254" y="0"/>
                  </a:lnTo>
                  <a:lnTo>
                    <a:pt x="254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Freeform 65"/>
            <p:cNvSpPr>
              <a:spLocks/>
            </p:cNvSpPr>
            <p:nvPr/>
          </p:nvSpPr>
          <p:spPr bwMode="auto">
            <a:xfrm>
              <a:off x="3266" y="1946"/>
              <a:ext cx="254" cy="1361"/>
            </a:xfrm>
            <a:custGeom>
              <a:avLst/>
              <a:gdLst>
                <a:gd name="T0" fmla="*/ 0 w 254"/>
                <a:gd name="T1" fmla="*/ 1361 h 1361"/>
                <a:gd name="T2" fmla="*/ 0 w 254"/>
                <a:gd name="T3" fmla="*/ 0 h 1361"/>
                <a:gd name="T4" fmla="*/ 254 w 254"/>
                <a:gd name="T5" fmla="*/ 0 h 1361"/>
                <a:gd name="T6" fmla="*/ 254 w 254"/>
                <a:gd name="T7" fmla="*/ 1361 h 1361"/>
                <a:gd name="T8" fmla="*/ 0 w 254"/>
                <a:gd name="T9" fmla="*/ 1361 h 1361"/>
                <a:gd name="T10" fmla="*/ 0 w 254"/>
                <a:gd name="T11" fmla="*/ 1361 h 13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4" h="1361">
                  <a:moveTo>
                    <a:pt x="0" y="1361"/>
                  </a:moveTo>
                  <a:lnTo>
                    <a:pt x="0" y="0"/>
                  </a:lnTo>
                  <a:lnTo>
                    <a:pt x="254" y="0"/>
                  </a:lnTo>
                  <a:lnTo>
                    <a:pt x="254" y="1361"/>
                  </a:lnTo>
                  <a:lnTo>
                    <a:pt x="0" y="136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0" name="Freeform 66"/>
            <p:cNvSpPr>
              <a:spLocks/>
            </p:cNvSpPr>
            <p:nvPr/>
          </p:nvSpPr>
          <p:spPr bwMode="auto">
            <a:xfrm>
              <a:off x="2964" y="1584"/>
              <a:ext cx="1" cy="1723"/>
            </a:xfrm>
            <a:custGeom>
              <a:avLst/>
              <a:gdLst>
                <a:gd name="T0" fmla="*/ 0 w 1"/>
                <a:gd name="T1" fmla="*/ 1723 h 1723"/>
                <a:gd name="T2" fmla="*/ 0 w 1"/>
                <a:gd name="T3" fmla="*/ 0 h 1723"/>
                <a:gd name="T4" fmla="*/ 0 w 1"/>
                <a:gd name="T5" fmla="*/ 1723 h 17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723">
                  <a:moveTo>
                    <a:pt x="0" y="1723"/>
                  </a:moveTo>
                  <a:lnTo>
                    <a:pt x="0" y="0"/>
                  </a:lnTo>
                  <a:lnTo>
                    <a:pt x="0" y="172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1" name="Freeform 67"/>
            <p:cNvSpPr>
              <a:spLocks/>
            </p:cNvSpPr>
            <p:nvPr/>
          </p:nvSpPr>
          <p:spPr bwMode="auto">
            <a:xfrm>
              <a:off x="2964" y="1584"/>
              <a:ext cx="253" cy="1723"/>
            </a:xfrm>
            <a:custGeom>
              <a:avLst/>
              <a:gdLst>
                <a:gd name="T0" fmla="*/ 0 w 253"/>
                <a:gd name="T1" fmla="*/ 0 h 1723"/>
                <a:gd name="T2" fmla="*/ 253 w 253"/>
                <a:gd name="T3" fmla="*/ 0 h 1723"/>
                <a:gd name="T4" fmla="*/ 0 w 253"/>
                <a:gd name="T5" fmla="*/ 1723 h 1723"/>
                <a:gd name="T6" fmla="*/ 0 w 253"/>
                <a:gd name="T7" fmla="*/ 0 h 17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3" h="1723">
                  <a:moveTo>
                    <a:pt x="0" y="0"/>
                  </a:moveTo>
                  <a:lnTo>
                    <a:pt x="253" y="0"/>
                  </a:lnTo>
                  <a:lnTo>
                    <a:pt x="0" y="17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2" name="Freeform 68"/>
            <p:cNvSpPr>
              <a:spLocks/>
            </p:cNvSpPr>
            <p:nvPr/>
          </p:nvSpPr>
          <p:spPr bwMode="auto">
            <a:xfrm>
              <a:off x="2964" y="1584"/>
              <a:ext cx="253" cy="1723"/>
            </a:xfrm>
            <a:custGeom>
              <a:avLst/>
              <a:gdLst>
                <a:gd name="T0" fmla="*/ 0 w 253"/>
                <a:gd name="T1" fmla="*/ 1723 h 1723"/>
                <a:gd name="T2" fmla="*/ 253 w 253"/>
                <a:gd name="T3" fmla="*/ 0 h 1723"/>
                <a:gd name="T4" fmla="*/ 253 w 253"/>
                <a:gd name="T5" fmla="*/ 1723 h 1723"/>
                <a:gd name="T6" fmla="*/ 0 w 253"/>
                <a:gd name="T7" fmla="*/ 1723 h 17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3" h="1723">
                  <a:moveTo>
                    <a:pt x="0" y="1723"/>
                  </a:moveTo>
                  <a:lnTo>
                    <a:pt x="253" y="0"/>
                  </a:lnTo>
                  <a:lnTo>
                    <a:pt x="253" y="1723"/>
                  </a:lnTo>
                  <a:lnTo>
                    <a:pt x="0" y="172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3" name="Freeform 69"/>
            <p:cNvSpPr>
              <a:spLocks/>
            </p:cNvSpPr>
            <p:nvPr/>
          </p:nvSpPr>
          <p:spPr bwMode="auto">
            <a:xfrm>
              <a:off x="2964" y="1584"/>
              <a:ext cx="253" cy="1723"/>
            </a:xfrm>
            <a:custGeom>
              <a:avLst/>
              <a:gdLst>
                <a:gd name="T0" fmla="*/ 0 w 253"/>
                <a:gd name="T1" fmla="*/ 1723 h 1723"/>
                <a:gd name="T2" fmla="*/ 0 w 253"/>
                <a:gd name="T3" fmla="*/ 0 h 1723"/>
                <a:gd name="T4" fmla="*/ 253 w 253"/>
                <a:gd name="T5" fmla="*/ 0 h 1723"/>
                <a:gd name="T6" fmla="*/ 253 w 253"/>
                <a:gd name="T7" fmla="*/ 1723 h 1723"/>
                <a:gd name="T8" fmla="*/ 0 w 253"/>
                <a:gd name="T9" fmla="*/ 1723 h 1723"/>
                <a:gd name="T10" fmla="*/ 0 w 253"/>
                <a:gd name="T11" fmla="*/ 1723 h 1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" h="1723">
                  <a:moveTo>
                    <a:pt x="0" y="1723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1723"/>
                  </a:lnTo>
                  <a:lnTo>
                    <a:pt x="0" y="17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Freeform 70"/>
            <p:cNvSpPr>
              <a:spLocks/>
            </p:cNvSpPr>
            <p:nvPr/>
          </p:nvSpPr>
          <p:spPr bwMode="auto">
            <a:xfrm>
              <a:off x="2661" y="2491"/>
              <a:ext cx="1" cy="816"/>
            </a:xfrm>
            <a:custGeom>
              <a:avLst/>
              <a:gdLst>
                <a:gd name="T0" fmla="*/ 0 w 1"/>
                <a:gd name="T1" fmla="*/ 816 h 816"/>
                <a:gd name="T2" fmla="*/ 0 w 1"/>
                <a:gd name="T3" fmla="*/ 0 h 816"/>
                <a:gd name="T4" fmla="*/ 0 w 1"/>
                <a:gd name="T5" fmla="*/ 816 h 8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816">
                  <a:moveTo>
                    <a:pt x="0" y="816"/>
                  </a:moveTo>
                  <a:lnTo>
                    <a:pt x="0" y="0"/>
                  </a:lnTo>
                  <a:lnTo>
                    <a:pt x="0" y="81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Freeform 71"/>
            <p:cNvSpPr>
              <a:spLocks/>
            </p:cNvSpPr>
            <p:nvPr/>
          </p:nvSpPr>
          <p:spPr bwMode="auto">
            <a:xfrm>
              <a:off x="2661" y="2491"/>
              <a:ext cx="254" cy="816"/>
            </a:xfrm>
            <a:custGeom>
              <a:avLst/>
              <a:gdLst>
                <a:gd name="T0" fmla="*/ 0 w 254"/>
                <a:gd name="T1" fmla="*/ 0 h 816"/>
                <a:gd name="T2" fmla="*/ 254 w 254"/>
                <a:gd name="T3" fmla="*/ 0 h 816"/>
                <a:gd name="T4" fmla="*/ 0 w 254"/>
                <a:gd name="T5" fmla="*/ 816 h 816"/>
                <a:gd name="T6" fmla="*/ 0 w 254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4" h="816">
                  <a:moveTo>
                    <a:pt x="0" y="0"/>
                  </a:moveTo>
                  <a:lnTo>
                    <a:pt x="254" y="0"/>
                  </a:lnTo>
                  <a:lnTo>
                    <a:pt x="0" y="8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Freeform 72"/>
            <p:cNvSpPr>
              <a:spLocks/>
            </p:cNvSpPr>
            <p:nvPr/>
          </p:nvSpPr>
          <p:spPr bwMode="auto">
            <a:xfrm>
              <a:off x="2661" y="2491"/>
              <a:ext cx="254" cy="816"/>
            </a:xfrm>
            <a:custGeom>
              <a:avLst/>
              <a:gdLst>
                <a:gd name="T0" fmla="*/ 0 w 254"/>
                <a:gd name="T1" fmla="*/ 816 h 816"/>
                <a:gd name="T2" fmla="*/ 254 w 254"/>
                <a:gd name="T3" fmla="*/ 0 h 816"/>
                <a:gd name="T4" fmla="*/ 254 w 254"/>
                <a:gd name="T5" fmla="*/ 816 h 816"/>
                <a:gd name="T6" fmla="*/ 0 w 254"/>
                <a:gd name="T7" fmla="*/ 816 h 8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4" h="816">
                  <a:moveTo>
                    <a:pt x="0" y="816"/>
                  </a:moveTo>
                  <a:lnTo>
                    <a:pt x="254" y="0"/>
                  </a:lnTo>
                  <a:lnTo>
                    <a:pt x="254" y="816"/>
                  </a:lnTo>
                  <a:lnTo>
                    <a:pt x="0" y="81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Freeform 73"/>
            <p:cNvSpPr>
              <a:spLocks/>
            </p:cNvSpPr>
            <p:nvPr/>
          </p:nvSpPr>
          <p:spPr bwMode="auto">
            <a:xfrm>
              <a:off x="2661" y="2491"/>
              <a:ext cx="254" cy="816"/>
            </a:xfrm>
            <a:custGeom>
              <a:avLst/>
              <a:gdLst>
                <a:gd name="T0" fmla="*/ 0 w 254"/>
                <a:gd name="T1" fmla="*/ 816 h 816"/>
                <a:gd name="T2" fmla="*/ 0 w 254"/>
                <a:gd name="T3" fmla="*/ 0 h 816"/>
                <a:gd name="T4" fmla="*/ 254 w 254"/>
                <a:gd name="T5" fmla="*/ 0 h 816"/>
                <a:gd name="T6" fmla="*/ 254 w 254"/>
                <a:gd name="T7" fmla="*/ 816 h 816"/>
                <a:gd name="T8" fmla="*/ 0 w 254"/>
                <a:gd name="T9" fmla="*/ 816 h 816"/>
                <a:gd name="T10" fmla="*/ 0 w 254"/>
                <a:gd name="T11" fmla="*/ 816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4" h="816">
                  <a:moveTo>
                    <a:pt x="0" y="816"/>
                  </a:moveTo>
                  <a:lnTo>
                    <a:pt x="0" y="0"/>
                  </a:lnTo>
                  <a:lnTo>
                    <a:pt x="254" y="0"/>
                  </a:lnTo>
                  <a:lnTo>
                    <a:pt x="254" y="816"/>
                  </a:lnTo>
                  <a:lnTo>
                    <a:pt x="0" y="81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Freeform 74"/>
            <p:cNvSpPr>
              <a:spLocks/>
            </p:cNvSpPr>
            <p:nvPr/>
          </p:nvSpPr>
          <p:spPr bwMode="auto">
            <a:xfrm>
              <a:off x="2359" y="2308"/>
              <a:ext cx="1" cy="999"/>
            </a:xfrm>
            <a:custGeom>
              <a:avLst/>
              <a:gdLst>
                <a:gd name="T0" fmla="*/ 0 w 1"/>
                <a:gd name="T1" fmla="*/ 999 h 999"/>
                <a:gd name="T2" fmla="*/ 0 w 1"/>
                <a:gd name="T3" fmla="*/ 0 h 999"/>
                <a:gd name="T4" fmla="*/ 0 w 1"/>
                <a:gd name="T5" fmla="*/ 999 h 9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999">
                  <a:moveTo>
                    <a:pt x="0" y="999"/>
                  </a:moveTo>
                  <a:lnTo>
                    <a:pt x="0" y="0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9" name="Freeform 75"/>
            <p:cNvSpPr>
              <a:spLocks/>
            </p:cNvSpPr>
            <p:nvPr/>
          </p:nvSpPr>
          <p:spPr bwMode="auto">
            <a:xfrm>
              <a:off x="2359" y="2308"/>
              <a:ext cx="254" cy="999"/>
            </a:xfrm>
            <a:custGeom>
              <a:avLst/>
              <a:gdLst>
                <a:gd name="T0" fmla="*/ 0 w 254"/>
                <a:gd name="T1" fmla="*/ 0 h 999"/>
                <a:gd name="T2" fmla="*/ 254 w 254"/>
                <a:gd name="T3" fmla="*/ 0 h 999"/>
                <a:gd name="T4" fmla="*/ 0 w 254"/>
                <a:gd name="T5" fmla="*/ 999 h 999"/>
                <a:gd name="T6" fmla="*/ 0 w 254"/>
                <a:gd name="T7" fmla="*/ 0 h 9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4" h="999">
                  <a:moveTo>
                    <a:pt x="0" y="0"/>
                  </a:moveTo>
                  <a:lnTo>
                    <a:pt x="254" y="0"/>
                  </a:lnTo>
                  <a:lnTo>
                    <a:pt x="0" y="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Freeform 76"/>
            <p:cNvSpPr>
              <a:spLocks/>
            </p:cNvSpPr>
            <p:nvPr/>
          </p:nvSpPr>
          <p:spPr bwMode="auto">
            <a:xfrm>
              <a:off x="2359" y="2308"/>
              <a:ext cx="254" cy="999"/>
            </a:xfrm>
            <a:custGeom>
              <a:avLst/>
              <a:gdLst>
                <a:gd name="T0" fmla="*/ 0 w 254"/>
                <a:gd name="T1" fmla="*/ 999 h 999"/>
                <a:gd name="T2" fmla="*/ 254 w 254"/>
                <a:gd name="T3" fmla="*/ 0 h 999"/>
                <a:gd name="T4" fmla="*/ 254 w 254"/>
                <a:gd name="T5" fmla="*/ 999 h 999"/>
                <a:gd name="T6" fmla="*/ 0 w 254"/>
                <a:gd name="T7" fmla="*/ 999 h 9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4" h="999">
                  <a:moveTo>
                    <a:pt x="0" y="999"/>
                  </a:moveTo>
                  <a:lnTo>
                    <a:pt x="254" y="0"/>
                  </a:lnTo>
                  <a:lnTo>
                    <a:pt x="254" y="999"/>
                  </a:lnTo>
                  <a:lnTo>
                    <a:pt x="0" y="99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1" name="Freeform 77"/>
            <p:cNvSpPr>
              <a:spLocks/>
            </p:cNvSpPr>
            <p:nvPr/>
          </p:nvSpPr>
          <p:spPr bwMode="auto">
            <a:xfrm>
              <a:off x="2359" y="2308"/>
              <a:ext cx="254" cy="999"/>
            </a:xfrm>
            <a:custGeom>
              <a:avLst/>
              <a:gdLst>
                <a:gd name="T0" fmla="*/ 0 w 254"/>
                <a:gd name="T1" fmla="*/ 999 h 999"/>
                <a:gd name="T2" fmla="*/ 0 w 254"/>
                <a:gd name="T3" fmla="*/ 0 h 999"/>
                <a:gd name="T4" fmla="*/ 254 w 254"/>
                <a:gd name="T5" fmla="*/ 0 h 999"/>
                <a:gd name="T6" fmla="*/ 254 w 254"/>
                <a:gd name="T7" fmla="*/ 999 h 999"/>
                <a:gd name="T8" fmla="*/ 0 w 254"/>
                <a:gd name="T9" fmla="*/ 999 h 999"/>
                <a:gd name="T10" fmla="*/ 0 w 254"/>
                <a:gd name="T11" fmla="*/ 999 h 9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4" h="999">
                  <a:moveTo>
                    <a:pt x="0" y="999"/>
                  </a:moveTo>
                  <a:lnTo>
                    <a:pt x="0" y="0"/>
                  </a:lnTo>
                  <a:lnTo>
                    <a:pt x="254" y="0"/>
                  </a:lnTo>
                  <a:lnTo>
                    <a:pt x="254" y="999"/>
                  </a:lnTo>
                  <a:lnTo>
                    <a:pt x="0" y="99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2" name="Freeform 78"/>
            <p:cNvSpPr>
              <a:spLocks/>
            </p:cNvSpPr>
            <p:nvPr/>
          </p:nvSpPr>
          <p:spPr bwMode="auto">
            <a:xfrm>
              <a:off x="2057" y="3123"/>
              <a:ext cx="1" cy="184"/>
            </a:xfrm>
            <a:custGeom>
              <a:avLst/>
              <a:gdLst>
                <a:gd name="T0" fmla="*/ 0 w 1"/>
                <a:gd name="T1" fmla="*/ 184 h 184"/>
                <a:gd name="T2" fmla="*/ 0 w 1"/>
                <a:gd name="T3" fmla="*/ 0 h 184"/>
                <a:gd name="T4" fmla="*/ 0 w 1"/>
                <a:gd name="T5" fmla="*/ 184 h 1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84">
                  <a:moveTo>
                    <a:pt x="0" y="184"/>
                  </a:moveTo>
                  <a:lnTo>
                    <a:pt x="0" y="0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3" name="Freeform 79"/>
            <p:cNvSpPr>
              <a:spLocks/>
            </p:cNvSpPr>
            <p:nvPr/>
          </p:nvSpPr>
          <p:spPr bwMode="auto">
            <a:xfrm>
              <a:off x="2057" y="3123"/>
              <a:ext cx="253" cy="184"/>
            </a:xfrm>
            <a:custGeom>
              <a:avLst/>
              <a:gdLst>
                <a:gd name="T0" fmla="*/ 0 w 253"/>
                <a:gd name="T1" fmla="*/ 0 h 184"/>
                <a:gd name="T2" fmla="*/ 253 w 253"/>
                <a:gd name="T3" fmla="*/ 0 h 184"/>
                <a:gd name="T4" fmla="*/ 0 w 253"/>
                <a:gd name="T5" fmla="*/ 184 h 184"/>
                <a:gd name="T6" fmla="*/ 0 w 253"/>
                <a:gd name="T7" fmla="*/ 0 h 1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3" h="184">
                  <a:moveTo>
                    <a:pt x="0" y="0"/>
                  </a:moveTo>
                  <a:lnTo>
                    <a:pt x="253" y="0"/>
                  </a:lnTo>
                  <a:lnTo>
                    <a:pt x="0" y="1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Freeform 80"/>
            <p:cNvSpPr>
              <a:spLocks/>
            </p:cNvSpPr>
            <p:nvPr/>
          </p:nvSpPr>
          <p:spPr bwMode="auto">
            <a:xfrm>
              <a:off x="2057" y="3123"/>
              <a:ext cx="253" cy="184"/>
            </a:xfrm>
            <a:custGeom>
              <a:avLst/>
              <a:gdLst>
                <a:gd name="T0" fmla="*/ 0 w 253"/>
                <a:gd name="T1" fmla="*/ 184 h 184"/>
                <a:gd name="T2" fmla="*/ 253 w 253"/>
                <a:gd name="T3" fmla="*/ 0 h 184"/>
                <a:gd name="T4" fmla="*/ 253 w 253"/>
                <a:gd name="T5" fmla="*/ 184 h 184"/>
                <a:gd name="T6" fmla="*/ 0 w 253"/>
                <a:gd name="T7" fmla="*/ 184 h 1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3" h="184">
                  <a:moveTo>
                    <a:pt x="0" y="184"/>
                  </a:moveTo>
                  <a:lnTo>
                    <a:pt x="253" y="0"/>
                  </a:lnTo>
                  <a:lnTo>
                    <a:pt x="253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Freeform 81"/>
            <p:cNvSpPr>
              <a:spLocks/>
            </p:cNvSpPr>
            <p:nvPr/>
          </p:nvSpPr>
          <p:spPr bwMode="auto">
            <a:xfrm>
              <a:off x="2057" y="3123"/>
              <a:ext cx="253" cy="184"/>
            </a:xfrm>
            <a:custGeom>
              <a:avLst/>
              <a:gdLst>
                <a:gd name="T0" fmla="*/ 0 w 253"/>
                <a:gd name="T1" fmla="*/ 184 h 184"/>
                <a:gd name="T2" fmla="*/ 0 w 253"/>
                <a:gd name="T3" fmla="*/ 0 h 184"/>
                <a:gd name="T4" fmla="*/ 253 w 253"/>
                <a:gd name="T5" fmla="*/ 0 h 184"/>
                <a:gd name="T6" fmla="*/ 253 w 253"/>
                <a:gd name="T7" fmla="*/ 184 h 184"/>
                <a:gd name="T8" fmla="*/ 0 w 253"/>
                <a:gd name="T9" fmla="*/ 184 h 184"/>
                <a:gd name="T10" fmla="*/ 0 w 253"/>
                <a:gd name="T11" fmla="*/ 184 h 1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" h="184">
                  <a:moveTo>
                    <a:pt x="0" y="184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184"/>
                  </a:lnTo>
                  <a:lnTo>
                    <a:pt x="0" y="18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6" name="Line 82"/>
            <p:cNvSpPr>
              <a:spLocks noChangeShapeType="1"/>
            </p:cNvSpPr>
            <p:nvPr/>
          </p:nvSpPr>
          <p:spPr bwMode="auto">
            <a:xfrm flipV="1">
              <a:off x="1927" y="1492"/>
              <a:ext cx="1" cy="181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7" name="Line 83"/>
            <p:cNvSpPr>
              <a:spLocks noChangeShapeType="1"/>
            </p:cNvSpPr>
            <p:nvPr/>
          </p:nvSpPr>
          <p:spPr bwMode="auto">
            <a:xfrm>
              <a:off x="1927" y="3307"/>
              <a:ext cx="262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84</TotalTime>
  <Words>927</Words>
  <Application>Microsoft Office PowerPoint</Application>
  <PresentationFormat>On-screen Show (4:3)</PresentationFormat>
  <Paragraphs>245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新細明體</vt:lpstr>
      <vt:lpstr>Arial</vt:lpstr>
      <vt:lpstr>Garamond</vt:lpstr>
      <vt:lpstr>Times New Roman</vt:lpstr>
      <vt:lpstr>Wingdings</vt:lpstr>
      <vt:lpstr>Edge</vt:lpstr>
      <vt:lpstr>Document</vt:lpstr>
      <vt:lpstr>文件</vt:lpstr>
      <vt:lpstr>Summarizing Data</vt:lpstr>
      <vt:lpstr>Table 1:  Examination scores for 80 students</vt:lpstr>
      <vt:lpstr>PowerPoint Presentation</vt:lpstr>
      <vt:lpstr>PowerPoint Presentation</vt:lpstr>
      <vt:lpstr>PowerPoint Presentation</vt:lpstr>
      <vt:lpstr>Histogram</vt:lpstr>
      <vt:lpstr>Histogram</vt:lpstr>
      <vt:lpstr>Bar chart</vt:lpstr>
      <vt:lpstr>Bar chart</vt:lpstr>
      <vt:lpstr>Line Graph</vt:lpstr>
      <vt:lpstr>Pie chart</vt:lpstr>
      <vt:lpstr>Pie chart</vt:lpstr>
      <vt:lpstr>Pie chart</vt:lpstr>
      <vt:lpstr>Pictogram</vt:lpstr>
      <vt:lpstr>Summarizing Data</vt:lpstr>
      <vt:lpstr>Tabular vs Graphical</vt:lpstr>
      <vt:lpstr>Frequency distribution of categorical data</vt:lpstr>
      <vt:lpstr>Table 1: Examination scores for 80 students</vt:lpstr>
      <vt:lpstr>Table 3: Examination grades for 80 students</vt:lpstr>
      <vt:lpstr>Frequency distribution for examination grades</vt:lpstr>
      <vt:lpstr>Cumulative frequency distribution for ordinal data </vt:lpstr>
      <vt:lpstr>(Cumulative) Percentage distribution</vt:lpstr>
      <vt:lpstr>Comparing distributions</vt:lpstr>
      <vt:lpstr>Comparing distributions</vt:lpstr>
      <vt:lpstr>Bar chart</vt:lpstr>
      <vt:lpstr>Comparing distributions</vt:lpstr>
      <vt:lpstr>Distribution for ratio data</vt:lpstr>
      <vt:lpstr>Examination scores for 80 students</vt:lpstr>
      <vt:lpstr>Frequency/Percentage Distributions</vt:lpstr>
      <vt:lpstr>PowerPoint Presentation</vt:lpstr>
      <vt:lpstr>PowerPoint Presentation</vt:lpstr>
      <vt:lpstr>Grouped frequency distribution</vt:lpstr>
      <vt:lpstr>Grouped distributions </vt:lpstr>
      <vt:lpstr>Grouped distributions</vt:lpstr>
      <vt:lpstr>Grouped distributions</vt:lpstr>
      <vt:lpstr>Grouped distributions</vt:lpstr>
      <vt:lpstr>Graphical presentation</vt:lpstr>
      <vt:lpstr>Graphical presentation</vt:lpstr>
    </vt:vector>
  </TitlesOfParts>
  <Company>Hong Kong Baptist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Summarizing Data</dc:title>
  <dc:creator>Department of Mathematics</dc:creator>
  <cp:lastModifiedBy>Department of Mathematics</cp:lastModifiedBy>
  <cp:revision>11</cp:revision>
  <dcterms:created xsi:type="dcterms:W3CDTF">2003-09-03T09:26:04Z</dcterms:created>
  <dcterms:modified xsi:type="dcterms:W3CDTF">2016-09-01T06:50:11Z</dcterms:modified>
</cp:coreProperties>
</file>